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4" r:id="rId3"/>
    <p:sldMasterId id="2147483700" r:id="rId4"/>
    <p:sldMasterId id="2147483726" r:id="rId5"/>
    <p:sldMasterId id="2147483752" r:id="rId6"/>
    <p:sldMasterId id="2147483778" r:id="rId7"/>
    <p:sldMasterId id="2147483804" r:id="rId8"/>
    <p:sldMasterId id="2147483830" r:id="rId9"/>
    <p:sldMasterId id="2147483856" r:id="rId10"/>
    <p:sldMasterId id="2147483882" r:id="rId11"/>
  </p:sldMasterIdLst>
  <p:notesMasterIdLst>
    <p:notesMasterId r:id="rId23"/>
  </p:notesMasterIdLst>
  <p:handoutMasterIdLst>
    <p:handoutMasterId r:id="rId24"/>
  </p:handoutMasterIdLst>
  <p:sldIdLst>
    <p:sldId id="326" r:id="rId12"/>
    <p:sldId id="327" r:id="rId13"/>
    <p:sldId id="328" r:id="rId14"/>
    <p:sldId id="329" r:id="rId15"/>
    <p:sldId id="332" r:id="rId16"/>
    <p:sldId id="333" r:id="rId17"/>
    <p:sldId id="334" r:id="rId18"/>
    <p:sldId id="335" r:id="rId19"/>
    <p:sldId id="336" r:id="rId20"/>
    <p:sldId id="330" r:id="rId21"/>
    <p:sldId id="33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5"/>
    <a:srgbClr val="FFBF00"/>
    <a:srgbClr val="00B2E3"/>
    <a:srgbClr val="022851"/>
    <a:srgbClr val="384CA2"/>
    <a:srgbClr val="0047BA"/>
    <a:srgbClr val="008EAA"/>
    <a:srgbClr val="DD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5833"/>
  </p:normalViewPr>
  <p:slideViewPr>
    <p:cSldViewPr snapToGrid="0" snapToObjects="1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43A4-A4AD-4F3A-A46C-4F7D5B2CC4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B24E9-094F-4F89-807E-F38759C462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F0CE-8A05-4271-BE2F-5EC178CD5FA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98B7-C1E3-419C-B17C-BA8412A975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u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11681353" cy="5986327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6186641"/>
          </a:xfrm>
          <a:prstGeom prst="rect">
            <a:avLst/>
          </a:prstGeom>
          <a:solidFill>
            <a:schemeClr val="bg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3" y="255723"/>
            <a:ext cx="7737528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36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5986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arge Logos + Pictur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5723" y="255722"/>
            <a:ext cx="7737528" cy="6342553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067893" y="255723"/>
            <a:ext cx="3831592" cy="6342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5588" y="255588"/>
            <a:ext cx="7737475" cy="4678362"/>
          </a:xfrm>
        </p:spPr>
        <p:txBody>
          <a:bodyPr lIns="274320" tIns="274320" rIns="182880"/>
          <a:lstStyle>
            <a:lvl1pPr>
              <a:defRPr sz="40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5722" y="255723"/>
            <a:ext cx="11681353" cy="5986327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274320" rIns="182880" anchor="ctr">
            <a:normAutofit/>
          </a:bodyPr>
          <a:lstStyle>
            <a:lvl1pPr marL="0" indent="0" algn="l">
              <a:buNone/>
              <a:defRPr sz="4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Page + Large Logos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55723" y="255723"/>
            <a:ext cx="11681353" cy="5986327"/>
          </a:xfrm>
          <a:prstGeom prst="rect">
            <a:avLst/>
          </a:prstGeom>
          <a:solidFill>
            <a:schemeClr val="tx1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8" y="255588"/>
            <a:ext cx="11680825" cy="4849812"/>
          </a:xfrm>
        </p:spPr>
        <p:txBody>
          <a:bodyPr lIns="228600" tIns="274320" rIns="182880">
            <a:normAutofit/>
          </a:bodyPr>
          <a:lstStyle>
            <a:lvl1pPr>
              <a:defRPr sz="4400" b="1">
                <a:solidFill>
                  <a:srgbClr val="002855"/>
                </a:solidFill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bg1"/>
          </a:solidFill>
          <a:ln>
            <a:solidFill>
              <a:srgbClr val="FFBF00"/>
            </a:solidFill>
          </a:ln>
        </p:spPr>
        <p:txBody>
          <a:bodyPr lIns="13716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Page - dark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2131" y="243555"/>
            <a:ext cx="11707738" cy="5998495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lIns="914400" anchor="ctr">
            <a:normAutofit/>
          </a:bodyPr>
          <a:lstStyle>
            <a:lvl1pPr marL="0" indent="0" algn="l">
              <a:buNone/>
              <a:defRPr sz="32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top +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214314"/>
            <a:ext cx="11758613" cy="68479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2855"/>
                </a:solidFill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44475" y="1171577"/>
            <a:ext cx="11758613" cy="515461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Times New Roman" panose="02020603050405020304" charset="0"/>
                <a:cs typeface="Times New Roman" panose="02020603050405020304" charset="0"/>
              </a:defRPr>
            </a:lvl1pPr>
          </a:lstStyle>
          <a:p>
            <a:pPr lvl="0"/>
            <a:r>
              <a:rPr lang="en-US" sz="2400" dirty="0"/>
              <a:t>Enter bullet points here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317678" y="899112"/>
            <a:ext cx="11685408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-Full-Image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9175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7821" y="363894"/>
            <a:ext cx="5494985" cy="1829808"/>
          </a:xfrm>
          <a:noFill/>
          <a:ln>
            <a:noFill/>
          </a:ln>
        </p:spPr>
        <p:txBody>
          <a:bodyPr bIns="18288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[SECTION 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7821" y="2193702"/>
            <a:ext cx="5494292" cy="4277857"/>
          </a:xfrm>
          <a:solidFill>
            <a:schemeClr val="bg1"/>
          </a:solidFill>
          <a:ln>
            <a:noFill/>
          </a:ln>
        </p:spPr>
        <p:txBody>
          <a:bodyPr tIns="18288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details can go here or another image.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1639" y="6598276"/>
            <a:ext cx="871448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707660" y="2183495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3215" y="1395527"/>
            <a:ext cx="581828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5786346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742" y="241671"/>
            <a:ext cx="5823757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72439" y="241671"/>
            <a:ext cx="5786346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66096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89351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-Column Titl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noFill/>
        </p:spPr>
        <p:txBody>
          <a:bodyPr lIns="0" tIns="0" rIns="0" bIns="0"/>
          <a:lstStyle>
            <a:lvl1pPr>
              <a:defRPr>
                <a:solidFill>
                  <a:schemeClr val="tx1">
                    <a:alpha val="29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5853" y="784181"/>
            <a:ext cx="10400231" cy="1553773"/>
          </a:xfrm>
          <a:solidFill>
            <a:schemeClr val="bg1"/>
          </a:solidFill>
          <a:ln>
            <a:noFill/>
          </a:ln>
        </p:spPr>
        <p:txBody>
          <a:bodyPr lIns="365760" tIns="91440" rIns="365760" bIns="91440"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05854" y="2295526"/>
            <a:ext cx="10400231" cy="3770420"/>
          </a:xfrm>
          <a:solidFill>
            <a:schemeClr val="bg1"/>
          </a:solidFill>
        </p:spPr>
        <p:txBody>
          <a:bodyPr lIns="457200" tIns="274320" rIns="457200" bIns="457200"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[BODY TEXT]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4178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4178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6092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03630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446342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84493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84494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7205" y="1399270"/>
            <a:ext cx="3823010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27206" y="245414"/>
            <a:ext cx="3823010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-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8162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044068" y="1004552"/>
            <a:ext cx="3039030" cy="5358928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51436" y="223234"/>
            <a:ext cx="3031662" cy="742681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5931" y="6598276"/>
            <a:ext cx="867155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25497" y="223235"/>
            <a:ext cx="2803530" cy="6140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964058" y="1004552"/>
            <a:ext cx="3039030" cy="5358927"/>
          </a:xfrm>
        </p:spPr>
        <p:txBody>
          <a:bodyPr lIns="274320" rIns="274320"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 b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64058" y="223234"/>
            <a:ext cx="3029780" cy="74268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91994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107348" y="961343"/>
            <a:ext cx="2743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 - 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/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914055"/>
            <a:ext cx="12182856" cy="5449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87504"/>
            <a:ext cx="5391775" cy="584089"/>
          </a:xfrm>
          <a:noFill/>
          <a:ln>
            <a:noFill/>
          </a:ln>
        </p:spPr>
        <p:txBody>
          <a:bodyPr lIns="45720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287338"/>
            <a:ext cx="614304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820933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20933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820933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0933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91046" y="1417368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391046" y="2684192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91046" y="3951016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391046" y="5220680"/>
            <a:ext cx="4116388" cy="11461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437" y="6598276"/>
            <a:ext cx="99165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0" name="Online Image Placeholder 9"/>
          <p:cNvSpPr>
            <a:spLocks noGrp="1"/>
          </p:cNvSpPr>
          <p:nvPr>
            <p:ph type="clipArt" sz="quarter" idx="20"/>
          </p:nvPr>
        </p:nvSpPr>
        <p:spPr>
          <a:xfrm>
            <a:off x="587105" y="141736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2" name="Online Image Placeholder 9"/>
          <p:cNvSpPr>
            <a:spLocks noGrp="1"/>
          </p:cNvSpPr>
          <p:nvPr>
            <p:ph type="clipArt" sz="quarter" idx="21"/>
          </p:nvPr>
        </p:nvSpPr>
        <p:spPr>
          <a:xfrm>
            <a:off x="587104" y="2682335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3" name="Online Image Placeholder 9"/>
          <p:cNvSpPr>
            <a:spLocks noGrp="1"/>
          </p:cNvSpPr>
          <p:nvPr>
            <p:ph type="clipArt" sz="quarter" idx="22"/>
          </p:nvPr>
        </p:nvSpPr>
        <p:spPr>
          <a:xfrm>
            <a:off x="587105" y="395271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4" name="Online Image Placeholder 9"/>
          <p:cNvSpPr>
            <a:spLocks noGrp="1"/>
          </p:cNvSpPr>
          <p:nvPr>
            <p:ph type="clipArt" sz="quarter" idx="23"/>
          </p:nvPr>
        </p:nvSpPr>
        <p:spPr>
          <a:xfrm>
            <a:off x="587103" y="5217684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5" name="Online Image Placeholder 9"/>
          <p:cNvSpPr>
            <a:spLocks noGrp="1"/>
          </p:cNvSpPr>
          <p:nvPr>
            <p:ph type="clipArt" sz="quarter" idx="24"/>
          </p:nvPr>
        </p:nvSpPr>
        <p:spPr>
          <a:xfrm>
            <a:off x="6152540" y="1417368"/>
            <a:ext cx="1148033" cy="1146175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6" name="Online Image Placeholder 9"/>
          <p:cNvSpPr>
            <a:spLocks noGrp="1"/>
          </p:cNvSpPr>
          <p:nvPr>
            <p:ph type="clipArt" sz="quarter" idx="25"/>
          </p:nvPr>
        </p:nvSpPr>
        <p:spPr>
          <a:xfrm>
            <a:off x="6152539" y="2680478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7" name="Online Image Placeholder 9"/>
          <p:cNvSpPr>
            <a:spLocks noGrp="1"/>
          </p:cNvSpPr>
          <p:nvPr>
            <p:ph type="clipArt" sz="quarter" idx="26"/>
          </p:nvPr>
        </p:nvSpPr>
        <p:spPr>
          <a:xfrm>
            <a:off x="6152540" y="3950860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8" name="Online Image Placeholder 9"/>
          <p:cNvSpPr>
            <a:spLocks noGrp="1"/>
          </p:cNvSpPr>
          <p:nvPr>
            <p:ph type="clipArt" sz="quarter" idx="27"/>
          </p:nvPr>
        </p:nvSpPr>
        <p:spPr>
          <a:xfrm>
            <a:off x="6152538" y="5215827"/>
            <a:ext cx="1148033" cy="1148032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 rot="5400000">
            <a:off x="5400823" y="589443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ullets-Pictur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3"/>
            <a:ext cx="5709893" cy="1056103"/>
          </a:xfrm>
          <a:noFill/>
          <a:ln>
            <a:noFill/>
          </a:ln>
        </p:spPr>
        <p:txBody>
          <a:bodyPr lIns="9144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558216"/>
            <a:ext cx="5709893" cy="4795966"/>
          </a:xfrm>
        </p:spPr>
        <p:txBody>
          <a:bodyPr lIns="91440" rIns="182880">
            <a:normAutofit/>
          </a:bodyPr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1325856"/>
            <a:ext cx="5457971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sz="quarter" idx="14"/>
          </p:nvPr>
        </p:nvSpPr>
        <p:spPr>
          <a:xfrm>
            <a:off x="6096000" y="287338"/>
            <a:ext cx="5778500" cy="606742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umn, Two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287504"/>
            <a:ext cx="6391274" cy="584089"/>
          </a:xfrm>
          <a:noFill/>
          <a:ln>
            <a:noFill/>
          </a:ln>
        </p:spPr>
        <p:txBody>
          <a:bodyPr lIns="914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88175" y="287338"/>
            <a:ext cx="4598988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988175" y="1253991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0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6988175" y="3892014"/>
            <a:ext cx="4598988" cy="2441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1013" y="1908353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253992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81013" y="4546242"/>
            <a:ext cx="6391275" cy="178734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3891881"/>
            <a:ext cx="6391275" cy="58409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sz="1800" b="1" dirty="0">
                <a:latin typeface="+mj-lt"/>
              </a:rPr>
              <a:t>[HEADING]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6606256" y="58971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73299" y="1840820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3299" y="4475971"/>
            <a:ext cx="502920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85122" cy="15827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85122" cy="1582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465626" y="1132517"/>
            <a:ext cx="5373950" cy="3787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65625" y="5002949"/>
            <a:ext cx="5373950" cy="10029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6004578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132517"/>
            <a:ext cx="6004578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lIns="182880" rIns="182880"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lIns="182880" rIns="182880" anchor="ctr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 lIns="182880" rIns="182880"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28.xml"/><Relationship Id="rId26" Type="http://schemas.openxmlformats.org/officeDocument/2006/relationships/theme" Target="../theme/theme10.xml"/><Relationship Id="rId25" Type="http://schemas.openxmlformats.org/officeDocument/2006/relationships/slideLayout" Target="../slideLayouts/slideLayout250.xml"/><Relationship Id="rId24" Type="http://schemas.openxmlformats.org/officeDocument/2006/relationships/slideLayout" Target="../slideLayouts/slideLayout249.xml"/><Relationship Id="rId23" Type="http://schemas.openxmlformats.org/officeDocument/2006/relationships/slideLayout" Target="../slideLayouts/slideLayout248.xml"/><Relationship Id="rId22" Type="http://schemas.openxmlformats.org/officeDocument/2006/relationships/slideLayout" Target="../slideLayouts/slideLayout247.xml"/><Relationship Id="rId21" Type="http://schemas.openxmlformats.org/officeDocument/2006/relationships/slideLayout" Target="../slideLayouts/slideLayout246.xml"/><Relationship Id="rId20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27.xml"/><Relationship Id="rId19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243.xml"/><Relationship Id="rId17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240.xml"/><Relationship Id="rId14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2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8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95.xml"/><Relationship Id="rId2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6" Type="http://schemas.openxmlformats.org/officeDocument/2006/relationships/theme" Target="../theme/theme5.xml"/><Relationship Id="rId25" Type="http://schemas.openxmlformats.org/officeDocument/2006/relationships/slideLayout" Target="../slideLayouts/slideLayout125.xml"/><Relationship Id="rId24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22.xml"/><Relationship Id="rId21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02.xml"/><Relationship Id="rId19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8.xml"/><Relationship Id="rId26" Type="http://schemas.openxmlformats.org/officeDocument/2006/relationships/theme" Target="../theme/theme6.xml"/><Relationship Id="rId25" Type="http://schemas.openxmlformats.org/officeDocument/2006/relationships/slideLayout" Target="../slideLayouts/slideLayout150.xml"/><Relationship Id="rId24" Type="http://schemas.openxmlformats.org/officeDocument/2006/relationships/slideLayout" Target="../slideLayouts/slideLayout149.xml"/><Relationship Id="rId23" Type="http://schemas.openxmlformats.org/officeDocument/2006/relationships/slideLayout" Target="../slideLayouts/slideLayout148.xml"/><Relationship Id="rId22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46.xml"/><Relationship Id="rId20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27.xml"/><Relationship Id="rId19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9.xml"/><Relationship Id="rId8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53.xml"/><Relationship Id="rId26" Type="http://schemas.openxmlformats.org/officeDocument/2006/relationships/theme" Target="../theme/theme7.xml"/><Relationship Id="rId25" Type="http://schemas.openxmlformats.org/officeDocument/2006/relationships/slideLayout" Target="../slideLayouts/slideLayout175.xml"/><Relationship Id="rId24" Type="http://schemas.openxmlformats.org/officeDocument/2006/relationships/slideLayout" Target="../slideLayouts/slideLayout174.xml"/><Relationship Id="rId23" Type="http://schemas.openxmlformats.org/officeDocument/2006/relationships/slideLayout" Target="../slideLayouts/slideLayout173.xml"/><Relationship Id="rId22" Type="http://schemas.openxmlformats.org/officeDocument/2006/relationships/slideLayout" Target="../slideLayouts/slideLayout172.xml"/><Relationship Id="rId21" Type="http://schemas.openxmlformats.org/officeDocument/2006/relationships/slideLayout" Target="../slideLayouts/slideLayout171.xml"/><Relationship Id="rId20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4.xml"/><Relationship Id="rId8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8.xml"/><Relationship Id="rId26" Type="http://schemas.openxmlformats.org/officeDocument/2006/relationships/theme" Target="../theme/theme8.xml"/><Relationship Id="rId25" Type="http://schemas.openxmlformats.org/officeDocument/2006/relationships/slideLayout" Target="../slideLayouts/slideLayout200.xml"/><Relationship Id="rId24" Type="http://schemas.openxmlformats.org/officeDocument/2006/relationships/slideLayout" Target="../slideLayouts/slideLayout199.xml"/><Relationship Id="rId23" Type="http://schemas.openxmlformats.org/officeDocument/2006/relationships/slideLayout" Target="../slideLayouts/slideLayout198.xml"/><Relationship Id="rId22" Type="http://schemas.openxmlformats.org/officeDocument/2006/relationships/slideLayout" Target="../slideLayouts/slideLayout197.xml"/><Relationship Id="rId21" Type="http://schemas.openxmlformats.org/officeDocument/2006/relationships/slideLayout" Target="../slideLayouts/slideLayout196.xml"/><Relationship Id="rId20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77.xml"/><Relationship Id="rId19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2.xml"/><Relationship Id="rId16" Type="http://schemas.openxmlformats.org/officeDocument/2006/relationships/slideLayout" Target="../slideLayouts/slideLayout191.xml"/><Relationship Id="rId15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7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203.xml"/><Relationship Id="rId26" Type="http://schemas.openxmlformats.org/officeDocument/2006/relationships/theme" Target="../theme/theme9.xml"/><Relationship Id="rId25" Type="http://schemas.openxmlformats.org/officeDocument/2006/relationships/slideLayout" Target="../slideLayouts/slideLayout225.xml"/><Relationship Id="rId24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22.xml"/><Relationship Id="rId21" Type="http://schemas.openxmlformats.org/officeDocument/2006/relationships/slideLayout" Target="../slideLayouts/slideLayout221.xml"/><Relationship Id="rId20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02.xml"/><Relationship Id="rId19" Type="http://schemas.openxmlformats.org/officeDocument/2006/relationships/slideLayout" Target="../slideLayouts/slideLayout219.xml"/><Relationship Id="rId18" Type="http://schemas.openxmlformats.org/officeDocument/2006/relationships/slideLayout" Target="../slideLayouts/slideLayout218.xml"/><Relationship Id="rId17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16.xml"/><Relationship Id="rId15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  <p:sldLayoutId id="2147483902" r:id="rId20"/>
    <p:sldLayoutId id="2147483903" r:id="rId21"/>
    <p:sldLayoutId id="2147483904" r:id="rId22"/>
    <p:sldLayoutId id="2147483905" r:id="rId23"/>
    <p:sldLayoutId id="2147483906" r:id="rId24"/>
    <p:sldLayoutId id="214748390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365125"/>
            <a:ext cx="11637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825625"/>
            <a:ext cx="1163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71F-1CD7-4437-835D-BFC5B84C8C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  <p:sldLayoutId id="2147483878" r:id="rId22"/>
    <p:sldLayoutId id="2147483879" r:id="rId23"/>
    <p:sldLayoutId id="2147483880" r:id="rId24"/>
    <p:sldLayoutId id="214748388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i="1" kern="1200">
          <a:solidFill>
            <a:schemeClr val="tx1"/>
          </a:solidFill>
          <a:latin typeface="+mn-lt"/>
          <a:ea typeface="+mn-ea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EVRC Python Training Module 1: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Background and Basic Module Structure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sz="quarter" idx="11"/>
          </p:nvPr>
        </p:nvPicPr>
        <p:blipFill>
          <a:blip r:embed="rId1"/>
          <a:srcRect l="25141" r="25936"/>
          <a:stretch>
            <a:fillRect/>
          </a:stretch>
        </p:blipFill>
        <p:spPr>
          <a:xfrm>
            <a:off x="8729980" y="1828800"/>
            <a:ext cx="278361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">
                <a:latin typeface="Times New Roman" panose="02020603050405020304" charset="0"/>
                <a:cs typeface="Times New Roman" panose="02020603050405020304" charset="0"/>
              </a:rPr>
              <a:t>Calling Python</a:t>
            </a:r>
            <a:endParaRPr lang="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4475" y="1171575"/>
            <a:ext cx="5517515" cy="52451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" altLang="en-US"/>
              <a:t>The Python executable can be called in several ways, mainly: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-c: executes a command passed as a string with no further argv. ex: python -c “print(‘Hello World’)”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-m: runs a library module as a script. ex: python -m hello_lib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file: executes code in the file with all remaining argv being treated as file inputs. ex: python hello.py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None: Opens an interpreter instance in the terminal. ex: Python (enter) &gt;&gt;&gt;print(‘Hello World’)</a:t>
            </a:r>
            <a:endParaRPr lang="" altLang="en-US"/>
          </a:p>
          <a:p>
            <a:endParaRPr lang="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5670" y="401320"/>
            <a:ext cx="5679440" cy="6240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08010" y="739140"/>
            <a:ext cx="973455" cy="16002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5670" y="1558290"/>
            <a:ext cx="4184015" cy="17018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5670" y="2638425"/>
            <a:ext cx="4415155" cy="17018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95670" y="6066790"/>
            <a:ext cx="4745355" cy="429895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Python Modules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4475" y="1171575"/>
            <a:ext cx="5868670" cy="549275"/>
          </a:xfrm>
        </p:spPr>
        <p:txBody>
          <a:bodyPr/>
          <a:p>
            <a:r>
              <a:rPr lang="en-US" altLang="en-US"/>
              <a:t>ASCII Text file which stores definitions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3820" y="1820545"/>
            <a:ext cx="694372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Course Outline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" altLang="en-US" sz="1200"/>
              <a:t>Background</a:t>
            </a:r>
            <a:endParaRPr lang="" altLang="en-US" sz="1200"/>
          </a:p>
          <a:p>
            <a:pPr lvl="2"/>
            <a:endParaRPr lang="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Background -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Machine Code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4475" y="1171575"/>
            <a:ext cx="6449060" cy="4762500"/>
          </a:xfrm>
        </p:spPr>
        <p:txBody>
          <a:bodyPr>
            <a:normAutofit lnSpcReduction="20000"/>
          </a:bodyPr>
          <a:p>
            <a:r>
              <a:rPr lang="" altLang="en-US"/>
              <a:t>Computers can only really deal with 1s and 0s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Your CPU runs off of sequences of binary digits which represent instructions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Depending on computer architecture, instructions will be of a given length and will contain machine level commands such as:</a:t>
            </a:r>
            <a:endParaRPr lang="" altLang="en-US"/>
          </a:p>
          <a:p>
            <a:endParaRPr lang="" altLang="en-US"/>
          </a:p>
          <a:p>
            <a:pPr marL="457200" indent="-457200">
              <a:buAutoNum type="arabicPeriod"/>
            </a:pPr>
            <a:r>
              <a:rPr lang="" altLang="en-US"/>
              <a:t>moving values to registers</a:t>
            </a:r>
            <a:endParaRPr lang="" altLang="en-US"/>
          </a:p>
          <a:p>
            <a:pPr marL="457200" indent="-457200">
              <a:buAutoNum type="arabicPeriod"/>
            </a:pPr>
            <a:r>
              <a:rPr lang="" altLang="en-US"/>
              <a:t>moving values to and from memory</a:t>
            </a:r>
            <a:endParaRPr lang="" altLang="en-US"/>
          </a:p>
          <a:p>
            <a:pPr marL="457200" indent="-457200">
              <a:buAutoNum type="arabicPeriod"/>
            </a:pPr>
            <a:r>
              <a:rPr lang="" altLang="en-US"/>
              <a:t>register operations</a:t>
            </a:r>
            <a:endParaRPr lang="" altLang="en-US"/>
          </a:p>
          <a:p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5475" y="1171575"/>
            <a:ext cx="4762500" cy="476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05" y="4032885"/>
            <a:ext cx="407670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Background -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Low Level Languages</a:t>
            </a:r>
            <a:endParaRPr lang="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4475" y="1171575"/>
            <a:ext cx="11627485" cy="2967990"/>
          </a:xfrm>
        </p:spPr>
        <p:txBody>
          <a:bodyPr>
            <a:normAutofit fontScale="90000" lnSpcReduction="20000"/>
          </a:bodyPr>
          <a:p>
            <a:r>
              <a:rPr lang="" altLang="en-US"/>
              <a:t>The very earliest computation was “hand compiled” by manually imputting commands in binary onto punch cards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The first human readable code was introduced in 1952 by Grace Hopper however punch cards would remain the norm until the mass introduction semi-conductor based memory and  peripherals such as monitors and keyboards.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Languages which more-or-less directly translate to machine code are “low-level” languages - Lets take a look at some assembly code</a:t>
            </a:r>
            <a:endParaRPr lang="" altLang="en-US"/>
          </a:p>
          <a:p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355850" y="4139565"/>
            <a:ext cx="7405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MOV AL, 61h       ; Load AL with 97 decimal (61 hex)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>
                <a:latin typeface="Courier New" panose="02070309020205020404" charset="0"/>
                <a:cs typeface="Courier New" panose="02070309020205020404" charset="0"/>
              </a:rPr>
              <a:t>Comes out as:</a:t>
            </a:r>
            <a:endParaRPr lang=""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>
                <a:latin typeface="Courier New" panose="02070309020205020404" charset="0"/>
                <a:cs typeface="Courier New" panose="02070309020205020404" charset="0"/>
              </a:rPr>
              <a:t>10110000 01100001</a:t>
            </a:r>
            <a:endParaRPr lang=""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Background - Low Level Languages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4475" y="1171575"/>
            <a:ext cx="11627485" cy="2967990"/>
          </a:xfrm>
        </p:spPr>
        <p:txBody>
          <a:bodyPr>
            <a:normAutofit fontScale="90000" lnSpcReduction="20000"/>
          </a:bodyPr>
          <a:p>
            <a:r>
              <a:rPr lang="en-US" altLang="en-US"/>
              <a:t>The very earliest computation was “hand compiled” by manually imputting commands in binary onto punch cards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first human readable code was introduced in 1952 by Grace Hopper however punch cards would remain the norm until the mass introduction semi-conductor based memory and  peripherals such as monitors and keyboards.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Languages which more-or-less directly translate to machine code are “low-level” languages - Lets take a look at some assembly code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355850" y="4139565"/>
            <a:ext cx="7405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MOV AL, 61h       ; Load AL with 97 decimal (61 hex)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Comes out as: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10110000 01100001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6495" y="5295900"/>
            <a:ext cx="686435" cy="20574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21385" y="5615940"/>
            <a:ext cx="209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The MOV command</a:t>
            </a:r>
            <a:endParaRPr lang="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Background - Low Level Languages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4475" y="1171575"/>
            <a:ext cx="11627485" cy="2967990"/>
          </a:xfrm>
        </p:spPr>
        <p:txBody>
          <a:bodyPr>
            <a:normAutofit fontScale="90000" lnSpcReduction="20000"/>
          </a:bodyPr>
          <a:p>
            <a:r>
              <a:rPr lang="en-US" altLang="en-US"/>
              <a:t>The very earliest computation was “hand compiled” by manually imputting commands in binary onto punch cards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first human readable code was introduced in 1952 by Grace Hopper however punch cards would remain the norm until the mass introduction semi-conductor based memory and  peripherals such as monitors and keyboards.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Languages which more-or-less directly translate to machine code are “low-level” languages - Lets take a look at some assembly code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355850" y="4139565"/>
            <a:ext cx="7405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MOV AL, 61h       ; Load AL with 97 decimal (61 hex)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Comes out as: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10110000 01100001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21025" y="5295900"/>
            <a:ext cx="417830" cy="20574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28520" y="5673090"/>
            <a:ext cx="2096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AL register address is 000</a:t>
            </a:r>
            <a:endParaRPr lang="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Background - Low Level Languages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4475" y="1171575"/>
            <a:ext cx="11627485" cy="2967990"/>
          </a:xfrm>
        </p:spPr>
        <p:txBody>
          <a:bodyPr>
            <a:normAutofit fontScale="90000" lnSpcReduction="20000"/>
          </a:bodyPr>
          <a:p>
            <a:r>
              <a:rPr lang="en-US" altLang="en-US"/>
              <a:t>The very earliest computation was “hand compiled” by manually imputting commands in binary onto punch cards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first human readable code was introduced in 1952 by Grace Hopper however punch cards would remain the norm until the mass introduction semi-conductor based memory and  peripherals such as monitors and keyboards.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Languages which more-or-less directly translate to machine code are “low-level” languages - Lets take a look at some assembly code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355850" y="4139565"/>
            <a:ext cx="7405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MOV AL, 61h       ; Load AL with 97 decimal (61 hex)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Comes out as: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10110000 01100001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3635" y="5304155"/>
            <a:ext cx="1094740" cy="20574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86125" y="5615940"/>
            <a:ext cx="209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61h or 97 in decimal</a:t>
            </a:r>
            <a:endParaRPr lang="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 anchor="t" anchorCtr="0">
            <a:norm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Background - Low Level Languages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44475" y="1171575"/>
            <a:ext cx="11627485" cy="2967990"/>
          </a:xfrm>
        </p:spPr>
        <p:txBody>
          <a:bodyPr>
            <a:normAutofit/>
          </a:bodyPr>
          <a:p>
            <a:r>
              <a:rPr lang="en-US" altLang="en-US"/>
              <a:t>The first human readable code was introduced in 1952 by Grace Hopper</a:t>
            </a:r>
            <a:endParaRPr lang="en-US" altLang="en-US"/>
          </a:p>
          <a:p>
            <a:r>
              <a:rPr lang="en-US" altLang="en-US"/>
              <a:t>Languages which more-or-less directly translate to machine code are “low-level” languages - Lets take a look at some assembly code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355850" y="4139565"/>
            <a:ext cx="7405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MOV AL, 61h       ; Load AL with 97 decimal (61 hex)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Comes out as: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10110000 01100001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3635" y="5304155"/>
            <a:ext cx="1094740" cy="20574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86125" y="5615940"/>
            <a:ext cx="209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61h or 97 in decimal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0047BA"/>
      </a:folHlink>
    </a:clrScheme>
    <a:fontScheme name="UC DAVIS ITS SLIDES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3591</Words>
  <Application>WPS Presentation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SimSun</vt:lpstr>
      <vt:lpstr>Wingdings</vt:lpstr>
      <vt:lpstr>Posterama</vt:lpstr>
      <vt:lpstr>FreeSans</vt:lpstr>
      <vt:lpstr>Times New Roman</vt:lpstr>
      <vt:lpstr>微软雅黑</vt:lpstr>
      <vt:lpstr>Arial Unicode MS</vt:lpstr>
      <vt:lpstr>Century Gothic</vt:lpstr>
      <vt:lpstr>Gubbi</vt:lpstr>
      <vt:lpstr>Calibri</vt:lpstr>
      <vt:lpstr>Courier New</vt:lpstr>
      <vt:lpstr>D050000L [URW ]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Title]</dc:title>
  <dc:creator>Michael Dominick Fortunato</dc:creator>
  <cp:lastModifiedBy>aaron</cp:lastModifiedBy>
  <cp:revision>65</cp:revision>
  <dcterms:created xsi:type="dcterms:W3CDTF">2023-09-15T16:27:13Z</dcterms:created>
  <dcterms:modified xsi:type="dcterms:W3CDTF">2023-09-15T16:27:13Z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0x010100CF97EC83F5BD79439F154A4381C5A19F</vt:lpwstr>
  </property>
  <property fmtid="{D5CDD505-2E9C-101B-9397-08002B2CF9AE}" pid="3" name="KSOProductBuildVer">
    <vt:lpwstr>1033-11.1.0.9505</vt:lpwstr>
  </property>
</Properties>
</file>