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35"/>
  </p:handoutMasterIdLst>
  <p:sldIdLst>
    <p:sldId id="256" r:id="rId3"/>
    <p:sldId id="281" r:id="rId4"/>
    <p:sldId id="289" r:id="rId5"/>
    <p:sldId id="257" r:id="rId6"/>
    <p:sldId id="278" r:id="rId7"/>
    <p:sldId id="279" r:id="rId8"/>
    <p:sldId id="261" r:id="rId9"/>
    <p:sldId id="259" r:id="rId10"/>
    <p:sldId id="270" r:id="rId12"/>
    <p:sldId id="269" r:id="rId13"/>
    <p:sldId id="260" r:id="rId14"/>
    <p:sldId id="263" r:id="rId15"/>
    <p:sldId id="264" r:id="rId16"/>
    <p:sldId id="265" r:id="rId17"/>
    <p:sldId id="267" r:id="rId18"/>
    <p:sldId id="268" r:id="rId19"/>
    <p:sldId id="271" r:id="rId20"/>
    <p:sldId id="280" r:id="rId21"/>
    <p:sldId id="272" r:id="rId22"/>
    <p:sldId id="273" r:id="rId23"/>
    <p:sldId id="274" r:id="rId24"/>
    <p:sldId id="277" r:id="rId25"/>
    <p:sldId id="282" r:id="rId26"/>
    <p:sldId id="283" r:id="rId27"/>
    <p:sldId id="276" r:id="rId28"/>
    <p:sldId id="284" r:id="rId29"/>
    <p:sldId id="275" r:id="rId30"/>
    <p:sldId id="285" r:id="rId31"/>
    <p:sldId id="286" r:id="rId32"/>
    <p:sldId id="287" r:id="rId33"/>
    <p:sldId id="288" r:id="rId3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E0D1"/>
    <a:srgbClr val="F5DA7B"/>
    <a:srgbClr val="ED3761"/>
    <a:srgbClr val="3465A3"/>
    <a:srgbClr val="4E9A06"/>
    <a:srgbClr val="40C7B7"/>
    <a:srgbClr val="FD0062"/>
    <a:srgbClr val="F7D97B"/>
    <a:srgbClr val="1E193B"/>
    <a:srgbClr val="2A2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9573" y="540385"/>
            <a:ext cx="11411585" cy="3235960"/>
          </a:xfrm>
          <a:solidFill>
            <a:srgbClr val="2A234A"/>
          </a:solidFill>
        </p:spPr>
        <p:txBody>
          <a:bodyPr anchor="ctr" anchorCtr="0">
            <a:normAutofit/>
          </a:bodyPr>
          <a:lstStyle>
            <a:lvl1pPr algn="ctr">
              <a:lnSpc>
                <a:spcPct val="130000"/>
              </a:lnSpc>
              <a:defRPr sz="6000">
                <a:solidFill>
                  <a:schemeClr val="bg1"/>
                </a:solidFill>
                <a:effectLst/>
                <a:latin typeface="Liberation Mono" panose="02070409020205020404" charset="0"/>
                <a:ea typeface="Monospace" charset="0"/>
                <a:cs typeface="Liberation Mono" panose="02070409020205020404" charset="0"/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54580" y="4004945"/>
            <a:ext cx="7481570" cy="1655445"/>
          </a:xfrm>
          <a:solidFill>
            <a:srgbClr val="2A234A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/>
                <a:latin typeface="Liberation Mono" panose="02070409020205020404" charset="0"/>
                <a:ea typeface="+mj-ea"/>
                <a:cs typeface="Liberation Mono" panose="020704090202050204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922" y="4146550"/>
            <a:ext cx="1376832" cy="1371600"/>
          </a:xfrm>
          <a:prstGeom prst="rect">
            <a:avLst/>
          </a:prstGeom>
        </p:spPr>
      </p:pic>
      <p:sp>
        <p:nvSpPr>
          <p:cNvPr id="7" name="Rounded Rectangle 6"/>
          <p:cNvSpPr/>
          <p:nvPr userDrawn="1"/>
        </p:nvSpPr>
        <p:spPr>
          <a:xfrm>
            <a:off x="10203815" y="4146550"/>
            <a:ext cx="1371600" cy="365760"/>
          </a:xfrm>
          <a:prstGeom prst="roundRect">
            <a:avLst/>
          </a:prstGeom>
          <a:solidFill>
            <a:srgbClr val="F7D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10201275" y="4652010"/>
            <a:ext cx="1376680" cy="360680"/>
          </a:xfrm>
          <a:prstGeom prst="roundRect">
            <a:avLst/>
          </a:prstGeom>
          <a:solidFill>
            <a:srgbClr val="7CE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10201275" y="5157470"/>
            <a:ext cx="1376680" cy="360680"/>
          </a:xfrm>
          <a:prstGeom prst="roundRect">
            <a:avLst/>
          </a:prstGeom>
          <a:solidFill>
            <a:srgbClr val="FD0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" y="177165"/>
            <a:ext cx="11857355" cy="685800"/>
          </a:xfrm>
        </p:spPr>
        <p:txBody>
          <a:bodyPr anchor="ctr" anchorCtr="0">
            <a:normAutofit/>
          </a:bodyPr>
          <a:lstStyle>
            <a:lvl1pPr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 panose="02070409020205020404" charset="0"/>
                <a:cs typeface="Liberation Mono" panose="02070409020205020404" charset="0"/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0546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defRPr>
            </a:lvl1pPr>
            <a:lvl2pPr>
              <a:defRPr sz="1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defRPr>
            </a:lvl2pPr>
            <a:lvl3pPr>
              <a:defRPr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defRPr>
            </a:lvl3pPr>
            <a:lvl4pPr>
              <a:defRPr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defRPr>
            </a:lvl4pPr>
            <a:lvl5pPr>
              <a:defRPr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Text Box 6"/>
          <p:cNvSpPr txBox="1"/>
          <p:nvPr userDrawn="1"/>
        </p:nvSpPr>
        <p:spPr>
          <a:xfrm>
            <a:off x="11457940" y="6475095"/>
            <a:ext cx="74485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fld id="{9A0DB2DC-4C9A-4742-B13C-FB6460FD3503}" type="slidenum">
              <a:rPr lang="en-US">
                <a:solidFill>
                  <a:srgbClr val="40C7B7"/>
                </a:solidFill>
              </a:rPr>
            </a:fld>
            <a:endParaRPr lang="en-US">
              <a:solidFill>
                <a:srgbClr val="40C7B7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1893" y="2567305"/>
            <a:ext cx="9848215" cy="1723390"/>
          </a:xfrm>
        </p:spPr>
        <p:txBody>
          <a:bodyPr anchor="ctr" anchorCtr="0">
            <a:noAutofit/>
          </a:bodyPr>
          <a:lstStyle>
            <a:lvl1pPr algn="ctr">
              <a:defRPr sz="4400">
                <a:solidFill>
                  <a:srgbClr val="FD00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 panose="02070409020205020404" charset="0"/>
                <a:cs typeface="Liberation Mono" panose="02070409020205020404" charset="0"/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 userDrawn="1"/>
        </p:nvSpPr>
        <p:spPr>
          <a:xfrm>
            <a:off x="11457940" y="6475095"/>
            <a:ext cx="74485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fld id="{9A0DB2DC-4C9A-4742-B13C-FB6460FD3503}" type="slidenum">
              <a:rPr lang="en-US">
                <a:solidFill>
                  <a:srgbClr val="40C7B7"/>
                </a:solidFill>
              </a:rPr>
            </a:fld>
            <a:endParaRPr lang="en-US">
              <a:solidFill>
                <a:srgbClr val="40C7B7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sz="4800"/>
              <a:t>EVRC Python </a:t>
            </a:r>
            <a:r>
              <a:rPr lang="en-US" altLang="en-US" sz="4800"/>
              <a:t>Course </a:t>
            </a:r>
            <a:r>
              <a:rPr lang="en-US" sz="4800">
                <a:solidFill>
                  <a:srgbClr val="7CE0D1"/>
                </a:solidFill>
              </a:rPr>
              <a:t>Training 1:</a:t>
            </a:r>
            <a:br>
              <a:rPr lang="en-US" sz="4800"/>
            </a:br>
            <a:r>
              <a:rPr lang="en-US" sz="3600">
                <a:sym typeface="+mn-ea"/>
              </a:rPr>
              <a:t>What is Python? Background and Basic Module Structure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Aaron Rabinowitz, Vaishnavi Karanam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Background - </a:t>
            </a:r>
            <a:r>
              <a:rPr lang="en-US">
                <a:solidFill>
                  <a:srgbClr val="FD0062"/>
                </a:solidFill>
              </a:rPr>
              <a:t>Machine Code</a:t>
            </a:r>
            <a:endParaRPr lang="en-US">
              <a:solidFill>
                <a:srgbClr val="FD006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7005" y="1122680"/>
            <a:ext cx="5923915" cy="5054600"/>
          </a:xfrm>
        </p:spPr>
        <p:txBody>
          <a:bodyPr>
            <a:normAutofit lnSpcReduction="10000"/>
          </a:bodyPr>
          <a:p>
            <a:r>
              <a:rPr lang="en-US"/>
              <a:t>Computers </a:t>
            </a:r>
            <a:r>
              <a:rPr lang="en-US" altLang="en-US"/>
              <a:t>are systems containing massive numbers of logical gates - at the end of the day they</a:t>
            </a:r>
            <a:r>
              <a:rPr lang="en-US"/>
              <a:t> can only deal with 1s and 0s</a:t>
            </a:r>
            <a:endParaRPr lang="en-US"/>
          </a:p>
          <a:p>
            <a:endParaRPr lang="en-US"/>
          </a:p>
          <a:p>
            <a:r>
              <a:rPr lang="en-US" altLang="en-US"/>
              <a:t>CPUs</a:t>
            </a:r>
            <a:r>
              <a:rPr lang="en-US"/>
              <a:t> </a:t>
            </a:r>
            <a:r>
              <a:rPr lang="en-US" altLang="en-US"/>
              <a:t>execute</a:t>
            </a:r>
            <a:r>
              <a:rPr lang="en-US"/>
              <a:t> sequences of binary digits which represent instructions</a:t>
            </a:r>
            <a:endParaRPr lang="en-US"/>
          </a:p>
          <a:p>
            <a:endParaRPr lang="en-US"/>
          </a:p>
          <a:p>
            <a:r>
              <a:rPr lang="en-US"/>
              <a:t>Depending on computer architecture, instructions will be of a given length and will contain machine level commands such as:</a:t>
            </a:r>
            <a:endParaRPr lang="en-US"/>
          </a:p>
          <a:p>
            <a:pPr lvl="1"/>
            <a:r>
              <a:rPr lang="en-US">
                <a:solidFill>
                  <a:srgbClr val="7CE0D1"/>
                </a:solidFill>
              </a:rPr>
              <a:t>moving values to registers</a:t>
            </a:r>
            <a:endParaRPr lang="en-US">
              <a:solidFill>
                <a:srgbClr val="7CE0D1"/>
              </a:solidFill>
            </a:endParaRPr>
          </a:p>
          <a:p>
            <a:pPr lvl="1"/>
            <a:r>
              <a:rPr lang="en-US">
                <a:solidFill>
                  <a:srgbClr val="7CE0D1"/>
                </a:solidFill>
              </a:rPr>
              <a:t>moving values to and from memory</a:t>
            </a:r>
            <a:endParaRPr lang="en-US">
              <a:solidFill>
                <a:srgbClr val="7CE0D1"/>
              </a:solidFill>
            </a:endParaRPr>
          </a:p>
          <a:p>
            <a:pPr lvl="1"/>
            <a:r>
              <a:rPr lang="en-US">
                <a:solidFill>
                  <a:srgbClr val="7CE0D1"/>
                </a:solidFill>
              </a:rPr>
              <a:t>register operations</a:t>
            </a:r>
            <a:endParaRPr lang="en-US">
              <a:solidFill>
                <a:srgbClr val="7CE0D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2570" y="2211705"/>
            <a:ext cx="4924425" cy="28765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704965" y="5088255"/>
            <a:ext cx="4699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https://www.researchgate.net/figure/A-simple-machine-language-program_fig6_220094525</a:t>
            </a:r>
            <a:endParaRPr lang="en-US" sz="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Background - </a:t>
            </a:r>
            <a:r>
              <a:rPr lang="en-US" altLang="en-US">
                <a:solidFill>
                  <a:srgbClr val="FD0062"/>
                </a:solidFill>
                <a:sym typeface="+mn-ea"/>
              </a:rPr>
              <a:t>Low-Level Languages</a:t>
            </a:r>
            <a:endParaRPr lang="en-US" altLang="en-US">
              <a:solidFill>
                <a:srgbClr val="FD0062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680720"/>
          </a:xfrm>
        </p:spPr>
        <p:txBody>
          <a:bodyPr/>
          <a:p>
            <a:r>
              <a:rPr lang="en-US" altLang="en-US">
                <a:sym typeface="+mn-ea"/>
              </a:rPr>
              <a:t>Languages which more-or-less directly translate to machine code are </a:t>
            </a:r>
            <a:r>
              <a:rPr lang="en-US" altLang="en-US">
                <a:solidFill>
                  <a:srgbClr val="F7D97B"/>
                </a:solidFill>
                <a:sym typeface="+mn-ea"/>
              </a:rPr>
              <a:t>“low-level”</a:t>
            </a:r>
            <a:r>
              <a:rPr lang="en-US" altLang="en-US">
                <a:sym typeface="+mn-ea"/>
              </a:rPr>
              <a:t> languages - Lets take a look at some assembly code:</a:t>
            </a:r>
            <a:endParaRPr lang="en-US" altLang="en-US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84580" y="1882775"/>
            <a:ext cx="1002411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>
                <a:solidFill>
                  <a:srgbClr val="F5DA7B"/>
                </a:solidFill>
                <a:latin typeface="Liberation Mono" panose="02070409020205020404" charset="0"/>
                <a:cs typeface="Liberation Mono" panose="02070409020205020404" charset="0"/>
              </a:rPr>
              <a:t>MOV</a:t>
            </a:r>
            <a:r>
              <a:rPr 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 </a:t>
            </a:r>
            <a:r>
              <a:rPr lang="en-US" sz="28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AL</a:t>
            </a:r>
            <a:r>
              <a:rPr 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, </a:t>
            </a:r>
            <a:r>
              <a:rPr lang="en-US" sz="2800">
                <a:solidFill>
                  <a:srgbClr val="FD0062"/>
                </a:solidFill>
                <a:latin typeface="Liberation Mono" panose="02070409020205020404" charset="0"/>
                <a:cs typeface="Liberation Mono" panose="02070409020205020404" charset="0"/>
              </a:rPr>
              <a:t>61h</a:t>
            </a:r>
            <a:r>
              <a:rPr 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; Load AL with 97 decimal (61 hex)</a:t>
            </a:r>
            <a:endParaRPr lang="en-US" sz="2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ctr"/>
            <a:endParaRPr lang="en-US" sz="2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ctr"/>
            <a:r>
              <a:rPr lang="en-US" alt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Comes out as:</a:t>
            </a:r>
            <a:endParaRPr lang="en-US" altLang="en-US" sz="2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ctr"/>
            <a:endParaRPr lang="en-US" altLang="en-US" sz="2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ctr"/>
            <a:r>
              <a:rPr lang="en-US" altLang="en-US" sz="2800">
                <a:solidFill>
                  <a:srgbClr val="F5DA7B"/>
                </a:solidFill>
                <a:latin typeface="Liberation Mono" panose="02070409020205020404" charset="0"/>
                <a:cs typeface="Liberation Mono" panose="02070409020205020404" charset="0"/>
              </a:rPr>
              <a:t>10110</a:t>
            </a:r>
            <a:r>
              <a:rPr lang="en-US" altLang="en-US" sz="28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000</a:t>
            </a:r>
            <a:r>
              <a:rPr lang="en-US" alt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 </a:t>
            </a:r>
            <a:r>
              <a:rPr lang="en-US" altLang="en-US" sz="2800">
                <a:solidFill>
                  <a:srgbClr val="FD0062"/>
                </a:solidFill>
                <a:latin typeface="Liberation Mono" panose="02070409020205020404" charset="0"/>
                <a:cs typeface="Liberation Mono" panose="02070409020205020404" charset="0"/>
              </a:rPr>
              <a:t>01100001</a:t>
            </a:r>
            <a:endParaRPr lang="en-US" altLang="en-US" sz="2800">
              <a:solidFill>
                <a:srgbClr val="FD0062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66370" y="4326890"/>
            <a:ext cx="11857355" cy="25057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ym typeface="+mn-ea"/>
              </a:rPr>
              <a:t>Low-level languages are </a:t>
            </a:r>
            <a:r>
              <a:rPr lang="en-US" altLang="en-US">
                <a:solidFill>
                  <a:srgbClr val="7CE0D1"/>
                </a:solidFill>
                <a:sym typeface="+mn-ea"/>
              </a:rPr>
              <a:t>fundamentally still machine code</a:t>
            </a:r>
            <a:r>
              <a:rPr lang="en-US" altLang="en-US">
                <a:sym typeface="+mn-ea"/>
              </a:rPr>
              <a:t>: “instructions-as-code”:</a:t>
            </a:r>
            <a:endParaRPr lang="en-US" altLang="en-US">
              <a:sym typeface="+mn-ea"/>
            </a:endParaRPr>
          </a:p>
          <a:p>
            <a:pPr lvl="1"/>
            <a:r>
              <a:rPr lang="en-US" altLang="en-US">
                <a:sym typeface="+mn-ea"/>
              </a:rPr>
              <a:t>Implementations are </a:t>
            </a:r>
            <a:r>
              <a:rPr lang="en-US" altLang="en-US">
                <a:solidFill>
                  <a:srgbClr val="7CE0D1"/>
                </a:solidFill>
                <a:sym typeface="+mn-ea"/>
              </a:rPr>
              <a:t>hardware-specific</a:t>
            </a:r>
            <a:r>
              <a:rPr lang="en-US" altLang="en-US">
                <a:sym typeface="+mn-ea"/>
              </a:rPr>
              <a:t> and not portable</a:t>
            </a:r>
            <a:endParaRPr lang="en-US" altLang="en-US">
              <a:sym typeface="+mn-ea"/>
            </a:endParaRPr>
          </a:p>
          <a:p>
            <a:pPr lvl="1"/>
            <a:r>
              <a:rPr lang="en-US" altLang="en-US">
                <a:sym typeface="+mn-ea"/>
              </a:rPr>
              <a:t>Allows for </a:t>
            </a:r>
            <a:r>
              <a:rPr lang="en-US" altLang="en-US">
                <a:solidFill>
                  <a:srgbClr val="7CE0D1"/>
                </a:solidFill>
                <a:sym typeface="+mn-ea"/>
              </a:rPr>
              <a:t>very precise</a:t>
            </a:r>
            <a:r>
              <a:rPr lang="en-US" altLang="en-US">
                <a:sym typeface="+mn-ea"/>
              </a:rPr>
              <a:t> manipulation of hardware and </a:t>
            </a:r>
            <a:r>
              <a:rPr lang="en-US" altLang="en-US">
                <a:solidFill>
                  <a:srgbClr val="7CE0D1"/>
                </a:solidFill>
                <a:sym typeface="+mn-ea"/>
              </a:rPr>
              <a:t>very fast</a:t>
            </a:r>
            <a:r>
              <a:rPr lang="en-US" altLang="en-US">
                <a:sym typeface="+mn-ea"/>
              </a:rPr>
              <a:t> execution</a:t>
            </a:r>
            <a:endParaRPr lang="en-US" altLang="en-US">
              <a:sym typeface="+mn-ea"/>
            </a:endParaRPr>
          </a:p>
          <a:p>
            <a:pPr lvl="1"/>
            <a:r>
              <a:rPr lang="en-US" altLang="en-US">
                <a:sym typeface="+mn-ea"/>
              </a:rPr>
              <a:t>Can be assembled and run from BIOS - does not require an operating system</a:t>
            </a:r>
            <a:endParaRPr lang="en-US" altLang="en-US">
              <a:sym typeface="+mn-ea"/>
            </a:endParaRPr>
          </a:p>
          <a:p>
            <a:pPr lvl="0"/>
            <a:r>
              <a:rPr lang="en-US" altLang="en-US">
                <a:sym typeface="+mn-ea"/>
              </a:rPr>
              <a:t>Low-level languages require extensive specific and general knowledge from the programmer and are sparingly used</a:t>
            </a:r>
            <a:endParaRPr lang="en-US" altLang="en-US">
              <a:sym typeface="+mn-ea"/>
            </a:endParaRPr>
          </a:p>
          <a:p>
            <a:pPr lvl="1"/>
            <a:r>
              <a:rPr lang="en-US" altLang="en-US">
                <a:solidFill>
                  <a:srgbClr val="F5DA7B"/>
                </a:solidFill>
                <a:sym typeface="+mn-ea"/>
              </a:rPr>
              <a:t>less than 3% of the Linux kernel is in assembly</a:t>
            </a:r>
            <a:endParaRPr lang="en-US" altLang="en-US">
              <a:solidFill>
                <a:srgbClr val="F5DA7B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Background - </a:t>
            </a:r>
            <a:r>
              <a:rPr lang="en-US" altLang="en-US">
                <a:solidFill>
                  <a:srgbClr val="FD0062"/>
                </a:solidFill>
                <a:sym typeface="+mn-ea"/>
              </a:rPr>
              <a:t>High-Level Languages</a:t>
            </a:r>
            <a:endParaRPr lang="en-US" altLang="en-US">
              <a:solidFill>
                <a:srgbClr val="FD0062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680720"/>
          </a:xfrm>
        </p:spPr>
        <p:txBody>
          <a:bodyPr/>
          <a:p>
            <a:r>
              <a:rPr lang="en-US" altLang="en-US">
                <a:sym typeface="+mn-ea"/>
              </a:rPr>
              <a:t>Languages which describe logical processes using keywords, symbols, and syntax are </a:t>
            </a:r>
            <a:r>
              <a:rPr lang="en-US" altLang="en-US">
                <a:solidFill>
                  <a:srgbClr val="F5DA7B"/>
                </a:solidFill>
                <a:sym typeface="+mn-ea"/>
              </a:rPr>
              <a:t>“high-level”</a:t>
            </a:r>
            <a:r>
              <a:rPr lang="en-US" altLang="en-US">
                <a:sym typeface="+mn-ea"/>
              </a:rPr>
              <a:t> languages</a:t>
            </a:r>
            <a:endParaRPr lang="en-US" altLang="en-US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96290" y="2075815"/>
            <a:ext cx="530415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>
                <a:solidFill>
                  <a:srgbClr val="F5DA7B"/>
                </a:solidFill>
                <a:latin typeface="Liberation Mono" panose="02070409020205020404" charset="0"/>
                <a:cs typeface="Liberation Mono" panose="02070409020205020404" charset="0"/>
              </a:rPr>
              <a:t>C++</a:t>
            </a:r>
            <a:endParaRPr lang="en-US" altLang="en-US" sz="24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ctr"/>
            <a:endParaRPr lang="en-US" sz="24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US" sz="2400">
                <a:solidFill>
                  <a:srgbClr val="FD0062"/>
                </a:solidFill>
                <a:latin typeface="Liberation Mono" panose="02070409020205020404" charset="0"/>
                <a:cs typeface="Liberation Mono" panose="02070409020205020404" charset="0"/>
              </a:rPr>
              <a:t>for </a:t>
            </a:r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(</a:t>
            </a:r>
            <a:r>
              <a:rPr lang="en-US" sz="2400">
                <a:solidFill>
                  <a:srgbClr val="FD0062"/>
                </a:solidFill>
                <a:latin typeface="Liberation Mono" panose="02070409020205020404" charset="0"/>
                <a:cs typeface="Liberation Mono" panose="02070409020205020404" charset="0"/>
              </a:rPr>
              <a:t>int </a:t>
            </a:r>
            <a:r>
              <a:rPr 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i </a:t>
            </a:r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=</a:t>
            </a:r>
            <a:r>
              <a:rPr 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 0</a:t>
            </a:r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;</a:t>
            </a:r>
            <a:r>
              <a:rPr 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 i </a:t>
            </a:r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&lt;</a:t>
            </a:r>
            <a:r>
              <a:rPr 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 5</a:t>
            </a:r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;</a:t>
            </a:r>
            <a:r>
              <a:rPr 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i</a:t>
            </a:r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++){</a:t>
            </a:r>
            <a:endParaRPr lang="en-US" sz="24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US" alt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	</a:t>
            </a:r>
            <a:r>
              <a:rPr lang="en-US" sz="2400">
                <a:solidFill>
                  <a:srgbClr val="FD0062"/>
                </a:solidFill>
                <a:latin typeface="Liberation Mono" panose="02070409020205020404" charset="0"/>
                <a:cs typeface="Liberation Mono" panose="02070409020205020404" charset="0"/>
              </a:rPr>
              <a:t>cout </a:t>
            </a:r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&lt;&lt;</a:t>
            </a:r>
            <a:r>
              <a:rPr 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 i </a:t>
            </a:r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&lt;&lt;</a:t>
            </a:r>
            <a:r>
              <a:rPr 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 </a:t>
            </a:r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"</a:t>
            </a:r>
            <a:r>
              <a:rPr 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\n</a:t>
            </a:r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";</a:t>
            </a:r>
            <a:endParaRPr lang="en-US" sz="24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}</a:t>
            </a:r>
            <a:endParaRPr lang="en-US" sz="2400">
              <a:solidFill>
                <a:srgbClr val="7CE0D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66370" y="4326890"/>
            <a:ext cx="11857355" cy="24022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ym typeface="+mn-ea"/>
              </a:rPr>
              <a:t>High-level languages are an </a:t>
            </a:r>
            <a:r>
              <a:rPr lang="en-US" altLang="en-US">
                <a:solidFill>
                  <a:srgbClr val="7CE0D1"/>
                </a:solidFill>
                <a:sym typeface="+mn-ea"/>
              </a:rPr>
              <a:t>abstraction</a:t>
            </a:r>
            <a:r>
              <a:rPr lang="en-US" altLang="en-US">
                <a:sym typeface="+mn-ea"/>
              </a:rPr>
              <a:t>: “logic-as-code”</a:t>
            </a:r>
            <a:endParaRPr lang="en-US" altLang="en-US">
              <a:sym typeface="+mn-ea"/>
            </a:endParaRPr>
          </a:p>
          <a:p>
            <a:pPr lvl="1"/>
            <a:r>
              <a:rPr lang="en-US" altLang="en-US" sz="1800">
                <a:sym typeface="+mn-ea"/>
              </a:rPr>
              <a:t>Possible to write high level code without any sense of how it manifests as instructions</a:t>
            </a:r>
            <a:endParaRPr lang="en-US" altLang="en-US">
              <a:sym typeface="+mn-ea"/>
            </a:endParaRPr>
          </a:p>
          <a:p>
            <a:pPr lvl="1"/>
            <a:r>
              <a:rPr lang="en-US" altLang="en-US" sz="1800">
                <a:sym typeface="+mn-ea"/>
              </a:rPr>
              <a:t>Requires translation to machine code to execute</a:t>
            </a:r>
            <a:endParaRPr lang="en-US" altLang="en-US" sz="1800">
              <a:sym typeface="+mn-ea"/>
            </a:endParaRPr>
          </a:p>
          <a:p>
            <a:pPr lvl="1"/>
            <a:r>
              <a:rPr lang="en-US" altLang="en-US" sz="1800">
                <a:sym typeface="+mn-ea"/>
              </a:rPr>
              <a:t>In most cases high-level programs will be “portable” meaning that they can be built and run on a variety of machines</a:t>
            </a:r>
            <a:endParaRPr lang="en-US" altLang="en-US">
              <a:sym typeface="+mn-ea"/>
            </a:endParaRPr>
          </a:p>
          <a:p>
            <a:pPr lvl="0"/>
            <a:r>
              <a:rPr lang="en-US" altLang="en-US">
                <a:sym typeface="+mn-ea"/>
              </a:rPr>
              <a:t>High-level languages require programmers to know the language but not details about hardware</a:t>
            </a:r>
            <a:endParaRPr lang="en-US" altLang="en-US">
              <a:sym typeface="+mn-ea"/>
            </a:endParaRPr>
          </a:p>
          <a:p>
            <a:pPr lvl="1"/>
            <a:r>
              <a:rPr lang="en-US" altLang="en-US">
                <a:solidFill>
                  <a:srgbClr val="F5DA7B"/>
                </a:solidFill>
                <a:sym typeface="+mn-ea"/>
              </a:rPr>
              <a:t>more than 97% of the Linux kernel is in C (high-level)</a:t>
            </a:r>
            <a:endParaRPr lang="en-US" altLang="en-US">
              <a:solidFill>
                <a:srgbClr val="F5DA7B"/>
              </a:solidFill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263005" y="2075815"/>
            <a:ext cx="530415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>
                <a:solidFill>
                  <a:srgbClr val="F5DA7B"/>
                </a:solidFill>
                <a:latin typeface="Liberation Mono" panose="02070409020205020404" charset="0"/>
                <a:cs typeface="Liberation Mono" panose="02070409020205020404" charset="0"/>
              </a:rPr>
              <a:t>FORTRAN-95</a:t>
            </a:r>
            <a:endParaRPr lang="en-US" altLang="en-US" sz="24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ctr"/>
            <a:endParaRPr lang="en-US" altLang="en-US" sz="24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US" altLang="en-US" sz="2400">
                <a:solidFill>
                  <a:srgbClr val="FD0062"/>
                </a:solidFill>
                <a:latin typeface="Liberation Mono" panose="02070409020205020404" charset="0"/>
                <a:cs typeface="Liberation Mono" panose="02070409020205020404" charset="0"/>
              </a:rPr>
              <a:t>do </a:t>
            </a:r>
            <a:r>
              <a:rPr lang="en-US" alt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i</a:t>
            </a:r>
            <a:r>
              <a:rPr lang="en-US" alt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=</a:t>
            </a:r>
            <a:r>
              <a:rPr lang="en-US" alt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0,4,1</a:t>
            </a:r>
            <a:endParaRPr lang="en-US" altLang="en-US" sz="24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US" alt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	</a:t>
            </a:r>
            <a:r>
              <a:rPr lang="en-US" altLang="en-US" sz="2400">
                <a:solidFill>
                  <a:srgbClr val="FD0062"/>
                </a:solidFill>
                <a:latin typeface="Liberation Mono" panose="02070409020205020404" charset="0"/>
                <a:cs typeface="Liberation Mono" panose="02070409020205020404" charset="0"/>
              </a:rPr>
              <a:t>print</a:t>
            </a:r>
            <a:r>
              <a:rPr lang="en-US" alt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*, </a:t>
            </a:r>
            <a:r>
              <a:rPr lang="en-US" alt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n</a:t>
            </a:r>
            <a:r>
              <a:rPr lang="en-US" alt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, ”</a:t>
            </a:r>
            <a:r>
              <a:rPr lang="en-US" alt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\n</a:t>
            </a:r>
            <a:r>
              <a:rPr lang="en-US" alt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”</a:t>
            </a:r>
            <a:endParaRPr lang="en-US" altLang="en-US" sz="24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US" altLang="en-US" sz="2400">
                <a:solidFill>
                  <a:srgbClr val="FD0062"/>
                </a:solidFill>
                <a:latin typeface="Liberation Mono" panose="02070409020205020404" charset="0"/>
                <a:cs typeface="Liberation Mono" panose="02070409020205020404" charset="0"/>
              </a:rPr>
              <a:t>end do</a:t>
            </a:r>
            <a:endParaRPr lang="en-US" altLang="en-US" sz="2400">
              <a:solidFill>
                <a:srgbClr val="FD0062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Background - </a:t>
            </a:r>
            <a:r>
              <a:rPr lang="en-US" altLang="en-US">
                <a:solidFill>
                  <a:srgbClr val="FD0062"/>
                </a:solidFill>
              </a:rPr>
              <a:t>Translators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1228725"/>
          </a:xfrm>
        </p:spPr>
        <p:txBody>
          <a:bodyPr/>
          <a:p>
            <a:r>
              <a:rPr lang="en-US" altLang="en-US"/>
              <a:t>In order to use a </a:t>
            </a:r>
            <a:r>
              <a:rPr lang="en-US" altLang="en-US">
                <a:solidFill>
                  <a:srgbClr val="F5DA7B"/>
                </a:solidFill>
              </a:rPr>
              <a:t>high-level</a:t>
            </a:r>
            <a:r>
              <a:rPr lang="en-US" altLang="en-US"/>
              <a:t> language, the logic-as-code has to be </a:t>
            </a:r>
            <a:r>
              <a:rPr lang="en-US" altLang="en-US">
                <a:solidFill>
                  <a:srgbClr val="F5DA7B"/>
                </a:solidFill>
              </a:rPr>
              <a:t>translated into instructions</a:t>
            </a:r>
            <a:endParaRPr lang="en-US" altLang="en-US"/>
          </a:p>
          <a:p>
            <a:r>
              <a:rPr lang="en-US" altLang="en-US"/>
              <a:t>Translation is accomplished via</a:t>
            </a:r>
            <a:endParaRPr lang="en-US" altLang="en-US">
              <a:solidFill>
                <a:srgbClr val="7CE0D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075815" y="2669540"/>
            <a:ext cx="3197860" cy="2882265"/>
            <a:chOff x="3269" y="4204"/>
            <a:chExt cx="5036" cy="4539"/>
          </a:xfrm>
        </p:grpSpPr>
        <p:sp>
          <p:nvSpPr>
            <p:cNvPr id="4" name="Down Arrow 3"/>
            <p:cNvSpPr/>
            <p:nvPr/>
          </p:nvSpPr>
          <p:spPr>
            <a:xfrm>
              <a:off x="4348" y="5143"/>
              <a:ext cx="2880" cy="3600"/>
            </a:xfrm>
            <a:prstGeom prst="downArrow">
              <a:avLst/>
            </a:prstGeom>
            <a:solidFill>
              <a:srgbClr val="ED376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3269" y="4204"/>
              <a:ext cx="503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800">
                  <a:solidFill>
                    <a:schemeClr val="bg1"/>
                  </a:solidFill>
                  <a:latin typeface="Liberation Mono" panose="02070409020205020404" charset="0"/>
                  <a:cs typeface="Liberation Mono" panose="02070409020205020404" charset="0"/>
                </a:rPr>
                <a:t>Compilation</a:t>
              </a:r>
              <a:endParaRPr lang="en-US" alt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38290" y="2669540"/>
            <a:ext cx="3197860" cy="2882265"/>
            <a:chOff x="10454" y="4204"/>
            <a:chExt cx="5036" cy="4539"/>
          </a:xfrm>
        </p:grpSpPr>
        <p:grpSp>
          <p:nvGrpSpPr>
            <p:cNvPr id="8" name="Group 7"/>
            <p:cNvGrpSpPr/>
            <p:nvPr/>
          </p:nvGrpSpPr>
          <p:grpSpPr>
            <a:xfrm rot="0">
              <a:off x="11092" y="5143"/>
              <a:ext cx="3761" cy="3600"/>
              <a:chOff x="9769" y="5829"/>
              <a:chExt cx="3761" cy="3600"/>
            </a:xfrm>
          </p:grpSpPr>
          <p:sp>
            <p:nvSpPr>
              <p:cNvPr id="6" name="Curved Right Arrow 5"/>
              <p:cNvSpPr/>
              <p:nvPr/>
            </p:nvSpPr>
            <p:spPr>
              <a:xfrm flipV="1">
                <a:off x="9769" y="5829"/>
                <a:ext cx="2203" cy="3600"/>
              </a:xfrm>
              <a:prstGeom prst="curvedRightArrow">
                <a:avLst/>
              </a:prstGeom>
              <a:solidFill>
                <a:srgbClr val="7CE0D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Down Arrow 6"/>
              <p:cNvSpPr/>
              <p:nvPr/>
            </p:nvSpPr>
            <p:spPr>
              <a:xfrm>
                <a:off x="11972" y="5829"/>
                <a:ext cx="1559" cy="3600"/>
              </a:xfrm>
              <a:prstGeom prst="downArrow">
                <a:avLst/>
              </a:prstGeom>
              <a:solidFill>
                <a:srgbClr val="7CE0D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11" name="Text Box 10"/>
            <p:cNvSpPr txBox="1"/>
            <p:nvPr/>
          </p:nvSpPr>
          <p:spPr>
            <a:xfrm>
              <a:off x="10454" y="4204"/>
              <a:ext cx="503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800">
                  <a:solidFill>
                    <a:schemeClr val="bg1"/>
                  </a:solidFill>
                  <a:latin typeface="Liberation Mono" panose="02070409020205020404" charset="0"/>
                  <a:cs typeface="Liberation Mono" panose="02070409020205020404" charset="0"/>
                </a:rPr>
                <a:t>Interpretation</a:t>
              </a:r>
              <a:endParaRPr lang="en-US" alt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</p:grpSp>
      <p:sp>
        <p:nvSpPr>
          <p:cNvPr id="14" name="Text Box 13"/>
          <p:cNvSpPr txBox="1"/>
          <p:nvPr/>
        </p:nvSpPr>
        <p:spPr>
          <a:xfrm>
            <a:off x="4497070" y="4008120"/>
            <a:ext cx="3198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Or</a:t>
            </a:r>
            <a:endParaRPr lang="en-US" altLang="en-US" sz="2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Background - </a:t>
            </a:r>
            <a:r>
              <a:rPr lang="en-US" altLang="en-US">
                <a:solidFill>
                  <a:srgbClr val="FD0062"/>
                </a:solidFill>
              </a:rPr>
              <a:t>Compilers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2347595"/>
          </a:xfrm>
        </p:spPr>
        <p:txBody>
          <a:bodyPr>
            <a:normAutofit/>
          </a:bodyPr>
          <a:p>
            <a:r>
              <a:rPr lang="en-US" altLang="en-US"/>
              <a:t>One way to go about the task of translation is to translate a whole program at once - this is called </a:t>
            </a:r>
            <a:r>
              <a:rPr lang="en-US" altLang="en-US">
                <a:solidFill>
                  <a:srgbClr val="F5DA7B"/>
                </a:solidFill>
              </a:rPr>
              <a:t>“compilation”</a:t>
            </a:r>
            <a:endParaRPr lang="en-US" altLang="en-US">
              <a:solidFill>
                <a:srgbClr val="F5DA7B"/>
              </a:solidFill>
            </a:endParaRPr>
          </a:p>
          <a:p>
            <a:r>
              <a:rPr lang="en-US" altLang="en-US">
                <a:solidFill>
                  <a:schemeClr val="bg1"/>
                </a:solidFill>
              </a:rPr>
              <a:t>Compilers turn a program in high-level code into a file in machine code called an</a:t>
            </a:r>
            <a:r>
              <a:rPr lang="en-US" altLang="en-US">
                <a:solidFill>
                  <a:srgbClr val="F5DA7B"/>
                </a:solidFill>
              </a:rPr>
              <a:t> excutable</a:t>
            </a:r>
            <a:endParaRPr lang="en-US" altLang="en-US">
              <a:solidFill>
                <a:srgbClr val="F5DA7B"/>
              </a:solidFill>
            </a:endParaRPr>
          </a:p>
          <a:p>
            <a:r>
              <a:rPr lang="en-US" altLang="en-US">
                <a:solidFill>
                  <a:schemeClr val="bg1"/>
                </a:solidFill>
              </a:rPr>
              <a:t>Compiled executables can be run directly and/or linked for use in other programs without needing re-compilation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2650490" y="3683635"/>
            <a:ext cx="6892290" cy="29279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en-US"/>
              <a:t>Code Scanning, Cleaning, and Expansion:</a:t>
            </a:r>
            <a:endParaRPr lang="en-US" altLang="en-US"/>
          </a:p>
          <a:p>
            <a:pPr marL="914400" lvl="1" indent="-457200">
              <a:buFont typeface="+mj-lt"/>
              <a:buAutoNum type="alphaLcPeriod"/>
            </a:pPr>
            <a:r>
              <a:rPr lang="en-US" altLang="en-US">
                <a:solidFill>
                  <a:srgbClr val="7CE0D1"/>
                </a:solidFill>
              </a:rPr>
              <a:t>Loads libraries</a:t>
            </a:r>
            <a:endParaRPr lang="en-US" altLang="en-US">
              <a:solidFill>
                <a:srgbClr val="7CE0D1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altLang="en-US">
                <a:solidFill>
                  <a:srgbClr val="7CE0D1"/>
                </a:solidFill>
              </a:rPr>
              <a:t>Removes commments</a:t>
            </a:r>
            <a:endParaRPr lang="en-US" altLang="en-US">
              <a:solidFill>
                <a:srgbClr val="7CE0D1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altLang="en-US">
                <a:solidFill>
                  <a:srgbClr val="7CE0D1"/>
                </a:solidFill>
              </a:rPr>
              <a:t>Expands macros and sub-routines</a:t>
            </a:r>
            <a:endParaRPr lang="en-US" altLang="en-US">
              <a:solidFill>
                <a:srgbClr val="7CE0D1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altLang="en-US">
                <a:solidFill>
                  <a:srgbClr val="7CE0D1"/>
                </a:solidFill>
              </a:rPr>
              <a:t>Converts logical flow control into goto statements</a:t>
            </a:r>
            <a:endParaRPr lang="en-US" altLang="en-US">
              <a:solidFill>
                <a:srgbClr val="7CE0D1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altLang="en-US">
                <a:solidFill>
                  <a:srgbClr val="7CE0D1"/>
                </a:solidFill>
              </a:rPr>
              <a:t>etc.</a:t>
            </a:r>
            <a:endParaRPr lang="en-US" altLang="en-US"/>
          </a:p>
          <a:p>
            <a:pPr marL="457200" lvl="0" indent="-457200">
              <a:buAutoNum type="arabicPeriod"/>
            </a:pPr>
            <a:r>
              <a:rPr lang="en-US" altLang="en-US"/>
              <a:t>Translation of code into assembly</a:t>
            </a:r>
            <a:endParaRPr lang="en-US" altLang="en-US"/>
          </a:p>
          <a:p>
            <a:pPr marL="457200" lvl="0" indent="-457200">
              <a:buAutoNum type="arabicPeriod"/>
            </a:pPr>
            <a:r>
              <a:rPr lang="en-US" altLang="en-US">
                <a:sym typeface="+mn-ea"/>
              </a:rPr>
              <a:t>Assembly of </a:t>
            </a:r>
            <a:r>
              <a:rPr lang="en-US" altLang="en-US"/>
              <a:t>machine code</a:t>
            </a:r>
            <a:endParaRPr lang="en-US" altLang="en-US"/>
          </a:p>
        </p:txBody>
      </p:sp>
      <p:sp>
        <p:nvSpPr>
          <p:cNvPr id="4" name="Down Arrow 3"/>
          <p:cNvSpPr/>
          <p:nvPr/>
        </p:nvSpPr>
        <p:spPr>
          <a:xfrm>
            <a:off x="9251950" y="3683635"/>
            <a:ext cx="1828800" cy="2686685"/>
          </a:xfrm>
          <a:prstGeom prst="downArrow">
            <a:avLst/>
          </a:prstGeom>
          <a:solidFill>
            <a:srgbClr val="ED37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Background - </a:t>
            </a:r>
            <a:r>
              <a:rPr lang="en-US" altLang="en-US">
                <a:solidFill>
                  <a:srgbClr val="FD0062"/>
                </a:solidFill>
              </a:rPr>
              <a:t>Interpreters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2347595"/>
          </a:xfrm>
        </p:spPr>
        <p:txBody>
          <a:bodyPr>
            <a:normAutofit/>
          </a:bodyPr>
          <a:p>
            <a:r>
              <a:rPr lang="en-US" altLang="en-US"/>
              <a:t>A second way to translate code is to do so in logical increments “line-by-line”</a:t>
            </a:r>
            <a:endParaRPr lang="en-US" altLang="en-US"/>
          </a:p>
          <a:p>
            <a:r>
              <a:rPr lang="en-US" altLang="en-US">
                <a:solidFill>
                  <a:schemeClr val="bg1"/>
                </a:solidFill>
              </a:rPr>
              <a:t>Each logical cell of code is translated into machine language and executed with its outputs remaining accessible to the interpreter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2650490" y="3683635"/>
            <a:ext cx="6892290" cy="29279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en-US"/>
              <a:t>Code Scanning, Cleaning, and Expansion:</a:t>
            </a:r>
            <a:endParaRPr lang="en-US" altLang="en-US"/>
          </a:p>
          <a:p>
            <a:pPr marL="914400" lvl="1" indent="-457200">
              <a:buFont typeface="+mj-lt"/>
              <a:buAutoNum type="alphaLcPeriod"/>
            </a:pPr>
            <a:r>
              <a:rPr lang="en-US" altLang="en-US">
                <a:solidFill>
                  <a:srgbClr val="7CE0D1"/>
                </a:solidFill>
              </a:rPr>
              <a:t>Loads libraries</a:t>
            </a:r>
            <a:endParaRPr lang="en-US" altLang="en-US">
              <a:solidFill>
                <a:srgbClr val="7CE0D1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altLang="en-US">
                <a:solidFill>
                  <a:srgbClr val="7CE0D1"/>
                </a:solidFill>
              </a:rPr>
              <a:t>Removes commments</a:t>
            </a:r>
            <a:endParaRPr lang="en-US" altLang="en-US">
              <a:solidFill>
                <a:srgbClr val="7CE0D1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altLang="en-US">
                <a:solidFill>
                  <a:srgbClr val="7CE0D1"/>
                </a:solidFill>
              </a:rPr>
              <a:t>Expands macros and sub-routines</a:t>
            </a:r>
            <a:endParaRPr lang="en-US" altLang="en-US">
              <a:solidFill>
                <a:srgbClr val="7CE0D1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altLang="en-US">
                <a:solidFill>
                  <a:srgbClr val="7CE0D1"/>
                </a:solidFill>
              </a:rPr>
              <a:t>Converts logical flow control into goto statements</a:t>
            </a:r>
            <a:endParaRPr lang="en-US" altLang="en-US">
              <a:solidFill>
                <a:srgbClr val="7CE0D1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altLang="en-US">
                <a:solidFill>
                  <a:srgbClr val="7CE0D1"/>
                </a:solidFill>
              </a:rPr>
              <a:t>etc.</a:t>
            </a:r>
            <a:endParaRPr lang="en-US" altLang="en-US"/>
          </a:p>
          <a:p>
            <a:pPr marL="457200" lvl="0" indent="-457200">
              <a:buAutoNum type="arabicPeriod"/>
            </a:pPr>
            <a:r>
              <a:rPr lang="en-US" altLang="en-US">
                <a:sym typeface="+mn-ea"/>
              </a:rPr>
              <a:t>Translation </a:t>
            </a:r>
            <a:r>
              <a:rPr lang="en-US" altLang="en-US"/>
              <a:t>of code into assembly</a:t>
            </a:r>
            <a:endParaRPr lang="en-US" altLang="en-US"/>
          </a:p>
          <a:p>
            <a:pPr marL="457200" lvl="0" indent="-457200">
              <a:buAutoNum type="arabicPeriod"/>
            </a:pPr>
            <a:r>
              <a:rPr lang="en-US" altLang="en-US"/>
              <a:t>Assembly of machine code</a:t>
            </a:r>
            <a:endParaRPr lang="en-US" altLang="en-US"/>
          </a:p>
        </p:txBody>
      </p:sp>
      <p:sp>
        <p:nvSpPr>
          <p:cNvPr id="6" name="Curved Right Arrow 5"/>
          <p:cNvSpPr/>
          <p:nvPr/>
        </p:nvSpPr>
        <p:spPr>
          <a:xfrm flipV="1">
            <a:off x="1123950" y="3470275"/>
            <a:ext cx="1398905" cy="2914015"/>
          </a:xfrm>
          <a:prstGeom prst="curvedRightArrow">
            <a:avLst/>
          </a:prstGeom>
          <a:solidFill>
            <a:srgbClr val="7CE0D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9073515" y="3470275"/>
            <a:ext cx="989965" cy="2916936"/>
          </a:xfrm>
          <a:prstGeom prst="downArrow">
            <a:avLst/>
          </a:prstGeom>
          <a:solidFill>
            <a:srgbClr val="7CE0D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Background - </a:t>
            </a:r>
            <a:r>
              <a:rPr lang="en-US" altLang="en-US">
                <a:solidFill>
                  <a:srgbClr val="FD0062"/>
                </a:solidFill>
              </a:rPr>
              <a:t>Translator Comparison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1882775"/>
          </a:xfrm>
        </p:spPr>
        <p:txBody>
          <a:bodyPr>
            <a:normAutofit/>
          </a:bodyPr>
          <a:p>
            <a:r>
              <a:rPr lang="en-US" altLang="en-US"/>
              <a:t>Translators are executables in and of themselves - they take time to run and produce outputs</a:t>
            </a:r>
            <a:endParaRPr lang="en-US" altLang="en-US"/>
          </a:p>
          <a:p>
            <a:r>
              <a:rPr lang="en-US" altLang="en-US">
                <a:solidFill>
                  <a:schemeClr val="bg1"/>
                </a:solidFill>
              </a:rPr>
              <a:t>With compilers the translation is done once, with interpreters it is done every time and for every logical increment</a:t>
            </a:r>
            <a:endParaRPr lang="en-US" altLang="en-US">
              <a:solidFill>
                <a:schemeClr val="bg1"/>
              </a:solidFill>
            </a:endParaRPr>
          </a:p>
          <a:p>
            <a:r>
              <a:rPr lang="en-US" altLang="en-US">
                <a:solidFill>
                  <a:schemeClr val="bg1"/>
                </a:solidFill>
              </a:rPr>
              <a:t>Compiled code is faster while interpretation is more flexible</a:t>
            </a:r>
            <a:endParaRPr lang="en-US" altLang="en-US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075815" y="3379470"/>
            <a:ext cx="3197860" cy="2882265"/>
            <a:chOff x="3269" y="4204"/>
            <a:chExt cx="5036" cy="4539"/>
          </a:xfrm>
        </p:grpSpPr>
        <p:sp>
          <p:nvSpPr>
            <p:cNvPr id="4" name="Down Arrow 3"/>
            <p:cNvSpPr/>
            <p:nvPr/>
          </p:nvSpPr>
          <p:spPr>
            <a:xfrm>
              <a:off x="4348" y="5143"/>
              <a:ext cx="2880" cy="3600"/>
            </a:xfrm>
            <a:prstGeom prst="downArrow">
              <a:avLst/>
            </a:prstGeom>
            <a:solidFill>
              <a:srgbClr val="ED376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3269" y="4204"/>
              <a:ext cx="503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800">
                  <a:solidFill>
                    <a:schemeClr val="bg1"/>
                  </a:solidFill>
                  <a:latin typeface="Liberation Mono" panose="02070409020205020404" charset="0"/>
                  <a:cs typeface="Liberation Mono" panose="02070409020205020404" charset="0"/>
                </a:rPr>
                <a:t>Compilation</a:t>
              </a:r>
              <a:endParaRPr lang="en-US" alt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38290" y="3379470"/>
            <a:ext cx="3197860" cy="2882265"/>
            <a:chOff x="10454" y="4204"/>
            <a:chExt cx="5036" cy="4539"/>
          </a:xfrm>
        </p:grpSpPr>
        <p:grpSp>
          <p:nvGrpSpPr>
            <p:cNvPr id="8" name="Group 7"/>
            <p:cNvGrpSpPr/>
            <p:nvPr/>
          </p:nvGrpSpPr>
          <p:grpSpPr>
            <a:xfrm rot="0">
              <a:off x="11092" y="5143"/>
              <a:ext cx="3761" cy="3600"/>
              <a:chOff x="9769" y="5829"/>
              <a:chExt cx="3761" cy="3600"/>
            </a:xfrm>
          </p:grpSpPr>
          <p:sp>
            <p:nvSpPr>
              <p:cNvPr id="6" name="Curved Right Arrow 5"/>
              <p:cNvSpPr/>
              <p:nvPr/>
            </p:nvSpPr>
            <p:spPr>
              <a:xfrm flipV="1">
                <a:off x="9769" y="5829"/>
                <a:ext cx="2203" cy="3600"/>
              </a:xfrm>
              <a:prstGeom prst="curvedRightArrow">
                <a:avLst/>
              </a:prstGeom>
              <a:solidFill>
                <a:srgbClr val="7CE0D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Down Arrow 6"/>
              <p:cNvSpPr/>
              <p:nvPr/>
            </p:nvSpPr>
            <p:spPr>
              <a:xfrm>
                <a:off x="11972" y="5829"/>
                <a:ext cx="1559" cy="3600"/>
              </a:xfrm>
              <a:prstGeom prst="downArrow">
                <a:avLst/>
              </a:prstGeom>
              <a:solidFill>
                <a:srgbClr val="7CE0D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11" name="Text Box 10"/>
            <p:cNvSpPr txBox="1"/>
            <p:nvPr/>
          </p:nvSpPr>
          <p:spPr>
            <a:xfrm>
              <a:off x="10454" y="4204"/>
              <a:ext cx="503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800">
                  <a:solidFill>
                    <a:schemeClr val="bg1"/>
                  </a:solidFill>
                  <a:latin typeface="Liberation Mono" panose="02070409020205020404" charset="0"/>
                  <a:cs typeface="Liberation Mono" panose="02070409020205020404" charset="0"/>
                </a:rPr>
                <a:t>Interpretation</a:t>
              </a:r>
              <a:endParaRPr lang="en-US" alt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</p:grpSp>
      <p:sp>
        <p:nvSpPr>
          <p:cNvPr id="14" name="Text Box 13"/>
          <p:cNvSpPr txBox="1"/>
          <p:nvPr/>
        </p:nvSpPr>
        <p:spPr>
          <a:xfrm>
            <a:off x="4497070" y="4718050"/>
            <a:ext cx="3198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Or</a:t>
            </a:r>
            <a:endParaRPr lang="en-US" altLang="en-US" sz="2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Background - </a:t>
            </a:r>
            <a:r>
              <a:rPr lang="en-US" altLang="en-US">
                <a:solidFill>
                  <a:srgbClr val="ED3761"/>
                </a:solidFill>
              </a:rPr>
              <a:t>Structure</a:t>
            </a:r>
            <a:endParaRPr lang="en-US" altLang="en-US">
              <a:solidFill>
                <a:srgbClr val="ED376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High-level languages come in two main flavors: </a:t>
            </a:r>
            <a:r>
              <a:rPr lang="en-US" altLang="en-US">
                <a:solidFill>
                  <a:srgbClr val="7CE0D1"/>
                </a:solidFill>
              </a:rPr>
              <a:t>Procedural </a:t>
            </a:r>
            <a:r>
              <a:rPr lang="en-US" altLang="en-US"/>
              <a:t>and </a:t>
            </a:r>
            <a:r>
              <a:rPr lang="en-US" altLang="en-US">
                <a:solidFill>
                  <a:srgbClr val="F5DA7B"/>
                </a:solidFill>
              </a:rPr>
              <a:t>Object-Oriented</a:t>
            </a:r>
            <a:endParaRPr lang="en-US" altLang="en-US">
              <a:solidFill>
                <a:srgbClr val="F5DA7B"/>
              </a:solidFill>
            </a:endParaRPr>
          </a:p>
          <a:p>
            <a:r>
              <a:rPr lang="en-US" altLang="en-US">
                <a:solidFill>
                  <a:schemeClr val="bg1"/>
                </a:solidFill>
              </a:rPr>
              <a:t>The main difference is in how languages handle </a:t>
            </a:r>
            <a:r>
              <a:rPr lang="en-US" altLang="en-US" i="1">
                <a:solidFill>
                  <a:srgbClr val="ED3761"/>
                </a:solidFill>
              </a:rPr>
              <a:t>types </a:t>
            </a:r>
            <a:r>
              <a:rPr lang="en-US" altLang="en-US">
                <a:solidFill>
                  <a:schemeClr val="bg1"/>
                </a:solidFill>
              </a:rPr>
              <a:t>(types will be the subject of Lecture 2)</a:t>
            </a:r>
            <a:endParaRPr lang="en-US" altLang="en-US">
              <a:solidFill>
                <a:schemeClr val="bg1"/>
              </a:solidFill>
            </a:endParaRPr>
          </a:p>
          <a:p>
            <a:pPr lvl="1"/>
            <a:r>
              <a:rPr lang="en-US" altLang="en-US">
                <a:solidFill>
                  <a:schemeClr val="bg1"/>
                </a:solidFill>
              </a:rPr>
              <a:t>Primitives (int, float, char, bool) define how variables are stored in and accessed from memory</a:t>
            </a:r>
            <a:endParaRPr lang="en-US" altLang="en-US">
              <a:solidFill>
                <a:schemeClr val="bg1"/>
              </a:solidFill>
            </a:endParaRPr>
          </a:p>
          <a:p>
            <a:pPr lvl="1"/>
            <a:r>
              <a:rPr lang="en-US" altLang="en-US">
                <a:solidFill>
                  <a:schemeClr val="bg1"/>
                </a:solidFill>
              </a:rPr>
              <a:t>Data structures (iterables) store addresses of primitives in an ordered manner</a:t>
            </a:r>
            <a:endParaRPr lang="en-US" altLang="en-US">
              <a:solidFill>
                <a:schemeClr val="bg1"/>
              </a:solidFill>
            </a:endParaRPr>
          </a:p>
          <a:p>
            <a:pPr lvl="0"/>
            <a:endParaRPr lang="en-US" altLang="en-US">
              <a:solidFill>
                <a:schemeClr val="bg1"/>
              </a:solidFill>
            </a:endParaRPr>
          </a:p>
          <a:p>
            <a:pPr lvl="0"/>
            <a:r>
              <a:rPr lang="en-US" altLang="en-US">
                <a:solidFill>
                  <a:schemeClr val="bg1"/>
                </a:solidFill>
              </a:rPr>
              <a:t>In a </a:t>
            </a:r>
            <a:r>
              <a:rPr lang="en-US" altLang="en-US">
                <a:solidFill>
                  <a:srgbClr val="7CE0D1"/>
                </a:solidFill>
              </a:rPr>
              <a:t>procedural </a:t>
            </a:r>
            <a:r>
              <a:rPr lang="en-US" altLang="en-US">
                <a:solidFill>
                  <a:schemeClr val="bg1"/>
                </a:solidFill>
              </a:rPr>
              <a:t>language core functions act on types: </a:t>
            </a:r>
            <a:r>
              <a:rPr lang="en-US" altLang="en-US">
                <a:solidFill>
                  <a:srgbClr val="ED3761"/>
                </a:solidFill>
              </a:rPr>
              <a:t>a</a:t>
            </a:r>
            <a:r>
              <a:rPr lang="en-US" altLang="en-US">
                <a:solidFill>
                  <a:schemeClr val="bg1"/>
                </a:solidFill>
              </a:rPr>
              <a:t>+</a:t>
            </a:r>
            <a:r>
              <a:rPr lang="en-US" altLang="en-US">
                <a:solidFill>
                  <a:srgbClr val="ED3761"/>
                </a:solidFill>
              </a:rPr>
              <a:t>b</a:t>
            </a:r>
            <a:r>
              <a:rPr lang="en-US" altLang="en-US">
                <a:solidFill>
                  <a:schemeClr val="bg1"/>
                </a:solidFill>
              </a:rPr>
              <a:t> =&gt; add(</a:t>
            </a:r>
            <a:r>
              <a:rPr lang="en-US" altLang="en-US">
                <a:solidFill>
                  <a:srgbClr val="ED3761"/>
                </a:solidFill>
              </a:rPr>
              <a:t>a</a:t>
            </a:r>
            <a:r>
              <a:rPr lang="en-US" altLang="en-US">
                <a:solidFill>
                  <a:schemeClr val="bg1"/>
                </a:solidFill>
              </a:rPr>
              <a:t>,</a:t>
            </a:r>
            <a:r>
              <a:rPr lang="en-US" altLang="en-US">
                <a:solidFill>
                  <a:srgbClr val="ED3761"/>
                </a:solidFill>
              </a:rPr>
              <a:t>b</a:t>
            </a:r>
            <a:r>
              <a:rPr lang="en-US" altLang="en-US">
                <a:solidFill>
                  <a:schemeClr val="bg1"/>
                </a:solidFill>
              </a:rPr>
              <a:t>)</a:t>
            </a:r>
            <a:endParaRPr lang="en-US" altLang="en-US">
              <a:solidFill>
                <a:schemeClr val="bg1"/>
              </a:solidFill>
            </a:endParaRPr>
          </a:p>
          <a:p>
            <a:pPr lvl="0"/>
            <a:r>
              <a:rPr lang="en-US" altLang="en-US">
                <a:solidFill>
                  <a:schemeClr val="bg1"/>
                </a:solidFill>
              </a:rPr>
              <a:t>In an object-oriented language functions belong to types: </a:t>
            </a:r>
            <a:r>
              <a:rPr lang="en-US" altLang="en-US">
                <a:solidFill>
                  <a:srgbClr val="ED3761"/>
                </a:solidFill>
              </a:rPr>
              <a:t>a</a:t>
            </a:r>
            <a:r>
              <a:rPr lang="en-US" altLang="en-US">
                <a:solidFill>
                  <a:schemeClr val="bg1"/>
                </a:solidFill>
              </a:rPr>
              <a:t>+</a:t>
            </a:r>
            <a:r>
              <a:rPr lang="en-US" altLang="en-US">
                <a:solidFill>
                  <a:srgbClr val="ED3761"/>
                </a:solidFill>
              </a:rPr>
              <a:t>b</a:t>
            </a:r>
            <a:r>
              <a:rPr lang="en-US" altLang="en-US">
                <a:solidFill>
                  <a:schemeClr val="bg1"/>
                </a:solidFill>
              </a:rPr>
              <a:t> =&gt; </a:t>
            </a:r>
            <a:r>
              <a:rPr lang="en-US" altLang="en-US">
                <a:solidFill>
                  <a:srgbClr val="ED3761"/>
                </a:solidFill>
              </a:rPr>
              <a:t>a</a:t>
            </a:r>
            <a:r>
              <a:rPr lang="en-US" altLang="en-US">
                <a:solidFill>
                  <a:schemeClr val="bg1"/>
                </a:solidFill>
              </a:rPr>
              <a:t>.add(</a:t>
            </a:r>
            <a:r>
              <a:rPr lang="en-US" altLang="en-US">
                <a:solidFill>
                  <a:srgbClr val="ED3761"/>
                </a:solidFill>
              </a:rPr>
              <a:t>b</a:t>
            </a:r>
            <a:r>
              <a:rPr lang="en-US" altLang="en-US">
                <a:solidFill>
                  <a:schemeClr val="bg1"/>
                </a:solidFill>
              </a:rPr>
              <a:t>)</a:t>
            </a:r>
            <a:endParaRPr lang="en-US" altLang="en-US">
              <a:solidFill>
                <a:schemeClr val="bg1"/>
              </a:solidFill>
            </a:endParaRPr>
          </a:p>
          <a:p>
            <a:pPr lvl="0"/>
            <a:endParaRPr lang="en-US" altLang="en-US">
              <a:solidFill>
                <a:schemeClr val="bg1"/>
              </a:solidFill>
            </a:endParaRPr>
          </a:p>
          <a:p>
            <a:pPr lvl="0"/>
            <a:r>
              <a:rPr lang="en-US" altLang="en-US">
                <a:solidFill>
                  <a:srgbClr val="F5DA7B"/>
                </a:solidFill>
              </a:rPr>
              <a:t>Object-oriented </a:t>
            </a:r>
            <a:r>
              <a:rPr lang="en-US" altLang="en-US">
                <a:solidFill>
                  <a:schemeClr val="bg1"/>
                </a:solidFill>
              </a:rPr>
              <a:t>languages allow users to define custom types (called classes) which can inherit properties from other classes</a:t>
            </a:r>
            <a:endParaRPr lang="en-US" altLang="en-US">
              <a:solidFill>
                <a:schemeClr val="bg1"/>
              </a:solidFill>
            </a:endParaRPr>
          </a:p>
          <a:p>
            <a:pPr lvl="1"/>
            <a:r>
              <a:rPr lang="en-US" altLang="en-US">
                <a:solidFill>
                  <a:srgbClr val="F5DA7B"/>
                </a:solidFill>
              </a:rPr>
              <a:t>Object-oriented</a:t>
            </a:r>
            <a:r>
              <a:rPr lang="en-US" altLang="en-US">
                <a:solidFill>
                  <a:schemeClr val="bg1"/>
                </a:solidFill>
              </a:rPr>
              <a:t> languages are more flexible</a:t>
            </a:r>
            <a:endParaRPr lang="en-US" altLang="en-US">
              <a:solidFill>
                <a:schemeClr val="bg1"/>
              </a:solidFill>
            </a:endParaRPr>
          </a:p>
          <a:p>
            <a:pPr lvl="1"/>
            <a:r>
              <a:rPr lang="en-US" altLang="en-US">
                <a:solidFill>
                  <a:srgbClr val="F5DA7B"/>
                </a:solidFill>
                <a:sym typeface="+mn-ea"/>
              </a:rPr>
              <a:t>Object-oriented </a:t>
            </a:r>
            <a:r>
              <a:rPr lang="en-US" altLang="en-US">
                <a:solidFill>
                  <a:schemeClr val="bg1"/>
                </a:solidFill>
                <a:sym typeface="+mn-ea"/>
              </a:rPr>
              <a:t>languages </a:t>
            </a:r>
            <a:r>
              <a:rPr lang="en-US" altLang="en-US">
                <a:sym typeface="+mn-ea"/>
              </a:rPr>
              <a:t>require more translation time and more memory</a:t>
            </a:r>
            <a:endParaRPr lang="en-US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Section 2: Introduction to Python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Python - </a:t>
            </a:r>
            <a:r>
              <a:rPr lang="en-US" altLang="en-US">
                <a:solidFill>
                  <a:srgbClr val="ED3761"/>
                </a:solidFill>
              </a:rPr>
              <a:t>What Type of Language is Python?</a:t>
            </a:r>
            <a:endParaRPr lang="en-US" altLang="en-US">
              <a:solidFill>
                <a:srgbClr val="ED376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Python is a </a:t>
            </a:r>
            <a:r>
              <a:rPr lang="en-US" altLang="en-US" sz="2400">
                <a:solidFill>
                  <a:srgbClr val="ED3761"/>
                </a:solidFill>
              </a:rPr>
              <a:t>high-level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rgbClr val="7CE0D1"/>
                </a:solidFill>
              </a:rPr>
              <a:t>interpreted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rgbClr val="F5DA7B"/>
                </a:solidFill>
              </a:rPr>
              <a:t>object-oriented</a:t>
            </a:r>
            <a:r>
              <a:rPr lang="en-US" altLang="en-US" sz="2400"/>
              <a:t> language</a:t>
            </a:r>
            <a:endParaRPr lang="en-US" altLang="en-US" sz="2400"/>
          </a:p>
          <a:p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But we have to talk about Python’s interpreter briefly ...</a:t>
            </a:r>
            <a:endParaRPr lang="en-US" altLang="en-US" sz="2400"/>
          </a:p>
          <a:p>
            <a:pPr marL="0" indent="0">
              <a:buNone/>
            </a:pPr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Section 0: Syllabus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Python - </a:t>
            </a:r>
            <a:r>
              <a:rPr lang="en-US" altLang="en-US">
                <a:solidFill>
                  <a:srgbClr val="ED3761"/>
                </a:solidFill>
              </a:rPr>
              <a:t>How Python Runs Code</a:t>
            </a:r>
            <a:endParaRPr lang="en-US" altLang="en-US">
              <a:solidFill>
                <a:srgbClr val="ED376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507990"/>
          </a:xfr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lang="en-US" altLang="en-US" sz="1600"/>
              <a:t>Python interpretation is accomplished in two distinct steps:</a:t>
            </a:r>
            <a:endParaRPr lang="en-US" altLang="en-US" sz="1600"/>
          </a:p>
          <a:p>
            <a:pPr marL="800100" lvl="1" indent="-342900">
              <a:lnSpc>
                <a:spcPct val="100000"/>
              </a:lnSpc>
              <a:buAutoNum type="arabicPeriod"/>
            </a:pPr>
            <a:r>
              <a:rPr lang="en-US" altLang="en-US" sz="1600">
                <a:solidFill>
                  <a:srgbClr val="7CE0D1"/>
                </a:solidFill>
              </a:rPr>
              <a:t>Conversion to bytecode</a:t>
            </a:r>
            <a:r>
              <a:rPr lang="en-US" altLang="en-US" sz="1600"/>
              <a:t> (bytecode is a low-level, non-human-readable language which consists of assembly-like instructions but is portable between architectures)</a:t>
            </a:r>
            <a:endParaRPr lang="en-US" altLang="en-US" sz="1600"/>
          </a:p>
          <a:p>
            <a:pPr marL="800100" lvl="1" indent="-342900">
              <a:lnSpc>
                <a:spcPct val="100000"/>
              </a:lnSpc>
              <a:buAutoNum type="arabicPeriod"/>
            </a:pPr>
            <a:r>
              <a:rPr lang="en-US" altLang="en-US" sz="1600"/>
              <a:t>Line-by-line </a:t>
            </a:r>
            <a:r>
              <a:rPr lang="en-US" altLang="en-US" sz="1600">
                <a:solidFill>
                  <a:srgbClr val="F5DA7B"/>
                </a:solidFill>
              </a:rPr>
              <a:t>interpretation of bytecode</a:t>
            </a:r>
            <a:endParaRPr lang="en-US" altLang="en-US" sz="1600"/>
          </a:p>
          <a:p>
            <a:pPr>
              <a:lnSpc>
                <a:spcPct val="100000"/>
              </a:lnSpc>
            </a:pPr>
            <a:endParaRPr lang="en-US" altLang="en-US" sz="1800"/>
          </a:p>
          <a:p>
            <a:pPr>
              <a:lnSpc>
                <a:spcPct val="100000"/>
              </a:lnSpc>
            </a:pPr>
            <a:r>
              <a:rPr lang="en-US" altLang="en-US" sz="1800"/>
              <a:t>The </a:t>
            </a:r>
            <a:r>
              <a:rPr lang="en-US" altLang="en-US" sz="1800">
                <a:solidFill>
                  <a:srgbClr val="7CE0D1"/>
                </a:solidFill>
              </a:rPr>
              <a:t>Python application does step 1</a:t>
            </a:r>
            <a:endParaRPr lang="en-US" altLang="en-US" sz="1800"/>
          </a:p>
          <a:p>
            <a:pPr>
              <a:lnSpc>
                <a:spcPct val="100000"/>
              </a:lnSpc>
            </a:pPr>
            <a:endParaRPr lang="en-US" altLang="en-US" sz="1800"/>
          </a:p>
          <a:p>
            <a:pPr>
              <a:lnSpc>
                <a:spcPct val="100000"/>
              </a:lnSpc>
            </a:pPr>
            <a:r>
              <a:rPr lang="en-US" altLang="en-US" sz="1800">
                <a:solidFill>
                  <a:srgbClr val="F5DA7B"/>
                </a:solidFill>
              </a:rPr>
              <a:t>The application that runs bytecode (step 2) is called CPython</a:t>
            </a:r>
            <a:r>
              <a:rPr lang="en-US" altLang="en-US" sz="1800"/>
              <a:t> (as it is written in C). This is often described as the Python virtual Machine (PVM) because it takes machine-like instructions which are then translated into actual machine-instructions for the specific system in use.</a:t>
            </a:r>
            <a:endParaRPr lang="en-US" altLang="en-US" sz="1800"/>
          </a:p>
          <a:p>
            <a:pPr>
              <a:lnSpc>
                <a:spcPct val="100000"/>
              </a:lnSpc>
            </a:pPr>
            <a:endParaRPr lang="en-US" altLang="en-US" sz="1800"/>
          </a:p>
          <a:p>
            <a:pPr>
              <a:lnSpc>
                <a:spcPct val="100000"/>
              </a:lnSpc>
            </a:pPr>
            <a:r>
              <a:rPr lang="en-US" altLang="en-US" sz="1800"/>
              <a:t>Steps 1 and 2 </a:t>
            </a:r>
            <a:r>
              <a:rPr lang="en-US" altLang="en-US" sz="1800" i="1"/>
              <a:t>need not be sequential</a:t>
            </a:r>
            <a:endParaRPr lang="en-US" altLang="en-US" sz="1800"/>
          </a:p>
          <a:p>
            <a:pPr lvl="1">
              <a:lnSpc>
                <a:spcPct val="100000"/>
              </a:lnSpc>
            </a:pPr>
            <a:r>
              <a:rPr lang="en-US" altLang="en-US" sz="1600"/>
              <a:t>A module can be loaded or called at which point </a:t>
            </a:r>
            <a:r>
              <a:rPr lang="en-US" altLang="en-US" sz="1600">
                <a:solidFill>
                  <a:srgbClr val="ED3761"/>
                </a:solidFill>
              </a:rPr>
              <a:t>bytecode will be generated and stored in a .pyc file</a:t>
            </a:r>
            <a:r>
              <a:rPr lang="en-US" altLang="en-US" sz="1600"/>
              <a:t>. If no changes are made to the module then </a:t>
            </a:r>
            <a:r>
              <a:rPr lang="en-US" altLang="en-US" sz="1600">
                <a:solidFill>
                  <a:srgbClr val="ED3761"/>
                </a:solidFill>
              </a:rPr>
              <a:t>the next call will just use the .pyc file</a:t>
            </a:r>
            <a:r>
              <a:rPr lang="en-US" altLang="en-US" sz="1600"/>
              <a:t>.</a:t>
            </a:r>
            <a:endParaRPr lang="en-US" altLang="en-US" sz="1600"/>
          </a:p>
          <a:p>
            <a:pPr lvl="0">
              <a:lnSpc>
                <a:spcPct val="100000"/>
              </a:lnSpc>
            </a:pPr>
            <a:r>
              <a:rPr lang="en-US" altLang="en-US" sz="1200" i="1"/>
              <a:t>There are interesting ways of speeding up this process which will be covered in Lecture 5</a:t>
            </a:r>
            <a:endParaRPr lang="en-US" altLang="en-US" sz="1200" i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ext Box 14"/>
          <p:cNvSpPr txBox="1"/>
          <p:nvPr/>
        </p:nvSpPr>
        <p:spPr>
          <a:xfrm>
            <a:off x="379413" y="3004185"/>
            <a:ext cx="1143317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rgbClr val="4E9A06"/>
                </a:solidFill>
                <a:latin typeface="Liberation Mono" panose="02070409020205020404" charset="0"/>
                <a:cs typeface="Liberation Mono" panose="02070409020205020404" charset="0"/>
              </a:rPr>
              <a:t>(base) aaron@aaron-msi-laptop:</a:t>
            </a:r>
            <a:r>
              <a:rPr lang="en-US" sz="1600">
                <a:solidFill>
                  <a:srgbClr val="3465A3"/>
                </a:solidFill>
                <a:latin typeface="Liberation Mono" panose="02070409020205020404" charset="0"/>
                <a:cs typeface="Liberation Mono" panose="02070409020205020404" charset="0"/>
              </a:rPr>
              <a:t>~/Desktop/EVRC_Python_Training/Trainings/TR1$</a:t>
            </a:r>
            <a:r>
              <a:rPr lang="en-US"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 python hello.py</a:t>
            </a:r>
            <a:endParaRPr lang="en-US" sz="16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r>
              <a:rPr lang="en-US"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Hello World</a:t>
            </a:r>
            <a:endParaRPr lang="en-US" sz="16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endParaRPr lang="en-US" sz="16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endParaRPr lang="en-US" sz="1600">
              <a:solidFill>
                <a:srgbClr val="4E9A06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r>
              <a:rPr lang="en-US" sz="1600">
                <a:solidFill>
                  <a:srgbClr val="4E9A06"/>
                </a:solidFill>
                <a:latin typeface="Liberation Mono" panose="02070409020205020404" charset="0"/>
                <a:cs typeface="Liberation Mono" panose="02070409020205020404" charset="0"/>
              </a:rPr>
              <a:t>(base) aaron@aaron-msi-laptop:</a:t>
            </a:r>
            <a:r>
              <a:rPr lang="en-US" sz="1600">
                <a:solidFill>
                  <a:srgbClr val="3465A3"/>
                </a:solidFill>
                <a:latin typeface="Liberation Mono" panose="02070409020205020404" charset="0"/>
                <a:cs typeface="Liberation Mono" panose="02070409020205020404" charset="0"/>
              </a:rPr>
              <a:t>~/Desktop/EVRC_Python_Training/Trainings/TR1$</a:t>
            </a:r>
            <a:r>
              <a:rPr lang="en-US"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 python</a:t>
            </a:r>
            <a:endParaRPr lang="en-US" sz="16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r>
              <a:rPr lang="en-US"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Python 3.11.3 (main, Apr 19 2023, 23:54:32) [GCC 11.2.0] on linux</a:t>
            </a:r>
            <a:endParaRPr lang="en-US" sz="16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r>
              <a:rPr lang="en-US"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Type "help", "copyright", "credits" or "license" for more information.</a:t>
            </a:r>
            <a:endParaRPr lang="en-US" sz="16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r>
              <a:rPr lang="en-US"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&gt;&gt;&gt; print('Hello World')</a:t>
            </a:r>
            <a:endParaRPr lang="en-US" sz="16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r>
              <a:rPr lang="en-US"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Hello World</a:t>
            </a:r>
            <a:endParaRPr lang="en-US" sz="16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r>
              <a:rPr lang="en-US"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&gt;&gt;&gt; </a:t>
            </a:r>
            <a:endParaRPr lang="en-US" sz="16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12" name="Content Placeholder 11"/>
          <p:cNvSpPr/>
          <p:nvPr>
            <p:ph idx="1"/>
          </p:nvPr>
        </p:nvSpPr>
        <p:spPr>
          <a:xfrm>
            <a:off x="167005" y="1122680"/>
            <a:ext cx="11857355" cy="1219835"/>
          </a:xfrm>
        </p:spPr>
        <p:txBody>
          <a:bodyPr>
            <a:normAutofit lnSpcReduction="10000"/>
          </a:bodyPr>
          <a:p>
            <a:r>
              <a:rPr lang="en-US" altLang="en-US"/>
              <a:t>There are </a:t>
            </a:r>
            <a:r>
              <a:rPr lang="en-US" altLang="en-US" i="1"/>
              <a:t>essentially </a:t>
            </a:r>
            <a:r>
              <a:rPr lang="en-US" altLang="en-US"/>
              <a:t>two ways to call Python</a:t>
            </a:r>
            <a:endParaRPr lang="en-US" altLang="en-US"/>
          </a:p>
          <a:p>
            <a:pPr marL="800100" lvl="1" indent="-342900">
              <a:buAutoNum type="arabicPeriod"/>
            </a:pPr>
            <a:r>
              <a:rPr lang="en-US" altLang="en-US">
                <a:solidFill>
                  <a:srgbClr val="7CE0D1"/>
                </a:solidFill>
              </a:rPr>
              <a:t>Calling the Python executable on a file containing Python code</a:t>
            </a:r>
            <a:endParaRPr lang="en-US" altLang="en-US"/>
          </a:p>
          <a:p>
            <a:pPr marL="800100" lvl="1" indent="-342900">
              <a:buAutoNum type="arabicPeriod"/>
            </a:pPr>
            <a:r>
              <a:rPr lang="en-US" altLang="en-US">
                <a:solidFill>
                  <a:srgbClr val="F5DA7B"/>
                </a:solidFill>
              </a:rPr>
              <a:t>Opeining an interpter session and inputting Python commands</a:t>
            </a:r>
            <a:endParaRPr lang="en-US" altLang="en-US">
              <a:solidFill>
                <a:srgbClr val="F5DA7B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Python - </a:t>
            </a:r>
            <a:r>
              <a:rPr lang="en-US" altLang="en-US">
                <a:solidFill>
                  <a:srgbClr val="ED3761"/>
                </a:solidFill>
              </a:rPr>
              <a:t>Calling Python</a:t>
            </a:r>
            <a:endParaRPr lang="en-US" altLang="en-US">
              <a:solidFill>
                <a:srgbClr val="ED376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0990" y="2893060"/>
            <a:ext cx="11451590" cy="787400"/>
          </a:xfrm>
          <a:prstGeom prst="rect">
            <a:avLst/>
          </a:prstGeom>
          <a:noFill/>
          <a:ln w="38100">
            <a:solidFill>
              <a:srgbClr val="7CE0D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0990" y="3880485"/>
            <a:ext cx="11452225" cy="1737360"/>
          </a:xfrm>
          <a:prstGeom prst="rect">
            <a:avLst/>
          </a:prstGeom>
          <a:noFill/>
          <a:ln w="38100">
            <a:solidFill>
              <a:srgbClr val="F5DA7B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Content Placeholder 11"/>
          <p:cNvSpPr/>
          <p:nvPr/>
        </p:nvSpPr>
        <p:spPr>
          <a:xfrm>
            <a:off x="167005" y="5479415"/>
            <a:ext cx="11857355" cy="6203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>
              <a:solidFill>
                <a:srgbClr val="F5DA7B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Practicum: Hello World!</a:t>
            </a: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Python - </a:t>
            </a:r>
            <a:r>
              <a:rPr lang="en-US" altLang="en-US">
                <a:solidFill>
                  <a:srgbClr val="ED3761"/>
                </a:solidFill>
              </a:rPr>
              <a:t>Script Code</a:t>
            </a:r>
            <a:endParaRPr lang="en-US" altLang="en-US">
              <a:solidFill>
                <a:srgbClr val="ED376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Sometimes it is sufficient to execute logical cells in sequence - this is called </a:t>
            </a:r>
            <a:r>
              <a:rPr lang="en-US" altLang="en-US">
                <a:solidFill>
                  <a:srgbClr val="7CE0D1"/>
                </a:solidFill>
              </a:rPr>
              <a:t>script</a:t>
            </a:r>
            <a:endParaRPr lang="en-US" altLang="en-US"/>
          </a:p>
          <a:p>
            <a:pPr lvl="1"/>
            <a:r>
              <a:rPr lang="en-US" altLang="en-US">
                <a:solidFill>
                  <a:srgbClr val="7CE0D1"/>
                </a:solidFill>
              </a:rPr>
              <a:t>Script </a:t>
            </a:r>
            <a:r>
              <a:rPr lang="en-US" altLang="en-US"/>
              <a:t>is a unique feature of interpreted languages</a:t>
            </a:r>
            <a:endParaRPr lang="en-US" altLang="en-US"/>
          </a:p>
          <a:p>
            <a:pPr lvl="1"/>
            <a:r>
              <a:rPr lang="en-US" altLang="en-US"/>
              <a:t>All websites (and HTML or JavaScript GUIs in general) run </a:t>
            </a:r>
            <a:r>
              <a:rPr lang="en-US" altLang="en-US">
                <a:solidFill>
                  <a:srgbClr val="7CE0D1"/>
                </a:solidFill>
              </a:rPr>
              <a:t>script </a:t>
            </a:r>
            <a:r>
              <a:rPr lang="en-US" altLang="en-US"/>
              <a:t>code</a:t>
            </a:r>
            <a:endParaRPr lang="en-US" altLang="en-US"/>
          </a:p>
          <a:p>
            <a:pPr lvl="2"/>
            <a:r>
              <a:rPr lang="en-US" altLang="en-US"/>
              <a:t>Right click on a website and select “Inspect Source” to see this</a:t>
            </a:r>
            <a:endParaRPr lang="en-US" altLang="en-US"/>
          </a:p>
          <a:p>
            <a:pPr lvl="0"/>
            <a:endParaRPr lang="en-US" altLang="en-US"/>
          </a:p>
          <a:p>
            <a:pPr lvl="0"/>
            <a:r>
              <a:rPr lang="en-US" altLang="en-US"/>
              <a:t>When Python is called on a code file it will interpret all commands from top to bottom - assuming that there are no bugs, all logical cells will execute in sequence</a:t>
            </a:r>
            <a:endParaRPr lang="en-US" altLang="en-US"/>
          </a:p>
          <a:p>
            <a:pPr lvl="0"/>
            <a:endParaRPr lang="en-US" altLang="en-US"/>
          </a:p>
          <a:p>
            <a:pPr lvl="0"/>
            <a:r>
              <a:rPr lang="en-US" altLang="en-US"/>
              <a:t>See ScriptExample.py</a:t>
            </a: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Python - </a:t>
            </a:r>
            <a:r>
              <a:rPr lang="en-US" altLang="en-US">
                <a:solidFill>
                  <a:srgbClr val="ED3761"/>
                </a:solidFill>
              </a:rPr>
              <a:t>Functions</a:t>
            </a:r>
            <a:endParaRPr lang="en-US" altLang="en-US">
              <a:solidFill>
                <a:srgbClr val="ED376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One might want to repeatedly use a logical cell throughout a script without having to re-write it each time. In this case the logic can be stored in a </a:t>
            </a:r>
            <a:r>
              <a:rPr lang="en-US" altLang="en-US" i="1">
                <a:solidFill>
                  <a:srgbClr val="7CE0D1"/>
                </a:solidFill>
              </a:rPr>
              <a:t>function </a:t>
            </a:r>
            <a:r>
              <a:rPr lang="en-US" altLang="en-US"/>
              <a:t>(in low-level languages this same concept is called a </a:t>
            </a:r>
            <a:r>
              <a:rPr lang="en-US" altLang="en-US" i="1"/>
              <a:t>sub-routine</a:t>
            </a:r>
            <a:r>
              <a:rPr lang="en-US" altLang="en-US"/>
              <a:t>)</a:t>
            </a:r>
            <a:endParaRPr lang="en-US" altLang="en-US" i="1"/>
          </a:p>
          <a:p>
            <a:r>
              <a:rPr lang="en-US" altLang="en-US">
                <a:solidFill>
                  <a:srgbClr val="7CE0D1"/>
                </a:solidFill>
              </a:rPr>
              <a:t>Functions </a:t>
            </a:r>
            <a:r>
              <a:rPr lang="en-US" altLang="en-US"/>
              <a:t>are stored in </a:t>
            </a:r>
            <a:r>
              <a:rPr lang="en-US" altLang="en-US" i="1"/>
              <a:t>definitions</a:t>
            </a:r>
            <a:endParaRPr lang="en-US" altLang="en-US" i="1"/>
          </a:p>
          <a:p>
            <a:r>
              <a:rPr lang="en-US" altLang="en-US"/>
              <a:t>Python reads input files top-to-bottom so it is wise to put all definitions (</a:t>
            </a:r>
            <a:r>
              <a:rPr lang="en-US" altLang="en-US">
                <a:solidFill>
                  <a:srgbClr val="7CE0D1"/>
                </a:solidFill>
              </a:rPr>
              <a:t>functions </a:t>
            </a:r>
            <a:r>
              <a:rPr lang="en-US" altLang="en-US"/>
              <a:t>and variables) at the top and then script below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olidFill>
                  <a:srgbClr val="7CE0D1"/>
                </a:solidFill>
              </a:rPr>
              <a:t>Functions </a:t>
            </a:r>
            <a:r>
              <a:rPr lang="en-US" altLang="en-US"/>
              <a:t>are abstractions! they store </a:t>
            </a:r>
            <a:r>
              <a:rPr lang="en-US" altLang="en-US" i="1"/>
              <a:t>logic </a:t>
            </a:r>
            <a:r>
              <a:rPr lang="en-US" altLang="en-US"/>
              <a:t>and make it easier for programmer to write complex code - the translator must write it out every time for the machine. This is a lot of the work that a translator does.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See FunctionExample.py</a:t>
            </a:r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Python - </a:t>
            </a:r>
            <a:r>
              <a:rPr lang="en-US" altLang="en-US">
                <a:solidFill>
                  <a:srgbClr val="ED3761"/>
                </a:solidFill>
              </a:rPr>
              <a:t>Objects</a:t>
            </a:r>
            <a:endParaRPr lang="en-US" altLang="en-US">
              <a:solidFill>
                <a:srgbClr val="ED376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465445"/>
          </a:xfrm>
        </p:spPr>
        <p:txBody>
          <a:bodyPr>
            <a:normAutofit fontScale="90000" lnSpcReduction="10000"/>
          </a:bodyPr>
          <a:p>
            <a:pPr>
              <a:lnSpc>
                <a:spcPct val="100000"/>
              </a:lnSpc>
            </a:pPr>
            <a:r>
              <a:rPr lang="en-US" altLang="en-US"/>
              <a:t>In object-oriented languages, an </a:t>
            </a:r>
            <a:r>
              <a:rPr lang="en-US" altLang="en-US">
                <a:solidFill>
                  <a:srgbClr val="7CE0D1"/>
                </a:solidFill>
              </a:rPr>
              <a:t>object </a:t>
            </a:r>
            <a:r>
              <a:rPr lang="en-US" altLang="en-US"/>
              <a:t>is data structure containing addreses to functions and variables (primitives and/or iterables)</a:t>
            </a:r>
            <a:endParaRPr lang="en-US" altLang="en-US"/>
          </a:p>
          <a:p>
            <a:pPr>
              <a:lnSpc>
                <a:spcPct val="100000"/>
              </a:lnSpc>
            </a:pPr>
            <a:endParaRPr lang="en-US" altLang="en-US"/>
          </a:p>
          <a:p>
            <a:pPr>
              <a:lnSpc>
                <a:spcPct val="100000"/>
              </a:lnSpc>
            </a:pPr>
            <a:r>
              <a:rPr lang="en-US" altLang="en-US"/>
              <a:t>The </a:t>
            </a:r>
            <a:r>
              <a:rPr lang="en-US" altLang="en-US">
                <a:sym typeface="+mn-ea"/>
              </a:rPr>
              <a:t>functions </a:t>
            </a:r>
            <a:r>
              <a:rPr lang="en-US" altLang="en-US"/>
              <a:t>and variables are the </a:t>
            </a:r>
            <a:r>
              <a:rPr lang="en-US" altLang="en-US" i="1">
                <a:solidFill>
                  <a:srgbClr val="ED3761"/>
                </a:solidFill>
              </a:rPr>
              <a:t>attributes </a:t>
            </a:r>
            <a:r>
              <a:rPr lang="en-US" altLang="en-US"/>
              <a:t>of the </a:t>
            </a:r>
            <a:r>
              <a:rPr lang="en-US" altLang="en-US">
                <a:solidFill>
                  <a:srgbClr val="7CE0D1"/>
                </a:solidFill>
              </a:rPr>
              <a:t>object</a:t>
            </a:r>
            <a:endParaRPr lang="en-US" altLang="en-US"/>
          </a:p>
          <a:p>
            <a:pPr>
              <a:lnSpc>
                <a:spcPct val="100000"/>
              </a:lnSpc>
            </a:pPr>
            <a:r>
              <a:rPr lang="en-US" altLang="en-US">
                <a:solidFill>
                  <a:srgbClr val="ED3761"/>
                </a:solidFill>
              </a:rPr>
              <a:t>Attributes </a:t>
            </a:r>
            <a:r>
              <a:rPr lang="en-US" altLang="en-US"/>
              <a:t>can be dynamic or static</a:t>
            </a:r>
            <a:endParaRPr lang="en-US" altLang="en-US"/>
          </a:p>
          <a:p>
            <a:pPr lvl="1">
              <a:lnSpc>
                <a:spcPct val="100000"/>
              </a:lnSpc>
            </a:pPr>
            <a:r>
              <a:rPr lang="en-US" altLang="en-US"/>
              <a:t>Dynamic </a:t>
            </a:r>
            <a:r>
              <a:rPr lang="en-US" altLang="en-US">
                <a:solidFill>
                  <a:srgbClr val="ED3761"/>
                </a:solidFill>
              </a:rPr>
              <a:t>attributes </a:t>
            </a:r>
            <a:r>
              <a:rPr lang="en-US" altLang="en-US"/>
              <a:t>can be edited after initialization</a:t>
            </a:r>
            <a:endParaRPr lang="en-US" altLang="en-US"/>
          </a:p>
          <a:p>
            <a:pPr lvl="1">
              <a:lnSpc>
                <a:spcPct val="100000"/>
              </a:lnSpc>
            </a:pPr>
            <a:r>
              <a:rPr lang="en-US" altLang="en-US"/>
              <a:t>Static </a:t>
            </a:r>
            <a:r>
              <a:rPr lang="en-US" altLang="en-US">
                <a:solidFill>
                  <a:srgbClr val="ED3761"/>
                </a:solidFill>
              </a:rPr>
              <a:t>attributes </a:t>
            </a:r>
            <a:r>
              <a:rPr lang="en-US" altLang="en-US"/>
              <a:t>cannot</a:t>
            </a:r>
            <a:endParaRPr lang="en-US" altLang="en-US"/>
          </a:p>
          <a:p>
            <a:pPr lvl="1">
              <a:lnSpc>
                <a:spcPct val="100000"/>
              </a:lnSpc>
            </a:pPr>
            <a:endParaRPr lang="en-US" altLang="en-US"/>
          </a:p>
          <a:p>
            <a:pPr lvl="0">
              <a:lnSpc>
                <a:spcPct val="100000"/>
              </a:lnSpc>
            </a:pPr>
            <a:r>
              <a:rPr lang="en-US" altLang="en-US">
                <a:sym typeface="+mn-ea"/>
              </a:rPr>
              <a:t>A </a:t>
            </a:r>
            <a:r>
              <a:rPr lang="en-US" altLang="en-US">
                <a:solidFill>
                  <a:srgbClr val="F5DA7B"/>
                </a:solidFill>
                <a:sym typeface="+mn-ea"/>
              </a:rPr>
              <a:t>Class </a:t>
            </a:r>
            <a:r>
              <a:rPr lang="en-US" altLang="en-US">
                <a:sym typeface="+mn-ea"/>
              </a:rPr>
              <a:t>is a structured section of code that defines the </a:t>
            </a:r>
            <a:r>
              <a:rPr lang="en-US" altLang="en-US">
                <a:solidFill>
                  <a:srgbClr val="ED3761"/>
                </a:solidFill>
                <a:sym typeface="+mn-ea"/>
              </a:rPr>
              <a:t>attributes </a:t>
            </a:r>
            <a:r>
              <a:rPr lang="en-US" altLang="en-US">
                <a:sym typeface="+mn-ea"/>
              </a:rPr>
              <a:t>of an </a:t>
            </a:r>
            <a:r>
              <a:rPr lang="en-US" altLang="en-US">
                <a:solidFill>
                  <a:srgbClr val="7CE0D1"/>
                </a:solidFill>
                <a:sym typeface="+mn-ea"/>
              </a:rPr>
              <a:t>object</a:t>
            </a:r>
            <a:r>
              <a:rPr lang="en-US" altLang="en-US">
                <a:sym typeface="+mn-ea"/>
              </a:rPr>
              <a:t>. </a:t>
            </a:r>
            <a:r>
              <a:rPr lang="en-US" altLang="en-US">
                <a:solidFill>
                  <a:srgbClr val="F5DA7B"/>
                </a:solidFill>
                <a:sym typeface="+mn-ea"/>
              </a:rPr>
              <a:t>Classes </a:t>
            </a:r>
            <a:r>
              <a:rPr lang="en-US" altLang="en-US">
                <a:sym typeface="+mn-ea"/>
              </a:rPr>
              <a:t>commonly contain variable and function definitions well as definitions for specific functions that handle </a:t>
            </a:r>
            <a:r>
              <a:rPr lang="en-US" altLang="en-US">
                <a:solidFill>
                  <a:srgbClr val="7CE0D1"/>
                </a:solidFill>
                <a:sym typeface="+mn-ea"/>
              </a:rPr>
              <a:t>object </a:t>
            </a:r>
            <a:r>
              <a:rPr lang="en-US" altLang="en-US">
                <a:sym typeface="+mn-ea"/>
              </a:rPr>
              <a:t>creation and </a:t>
            </a:r>
            <a:r>
              <a:rPr lang="en-US" altLang="en-US">
                <a:solidFill>
                  <a:srgbClr val="7CE0D1"/>
                </a:solidFill>
                <a:sym typeface="+mn-ea"/>
              </a:rPr>
              <a:t>object </a:t>
            </a:r>
            <a:r>
              <a:rPr lang="en-US" altLang="en-US">
                <a:sym typeface="+mn-ea"/>
              </a:rPr>
              <a:t>calls.</a:t>
            </a:r>
            <a:endParaRPr lang="en-US" altLang="en-US"/>
          </a:p>
          <a:p>
            <a:pPr lvl="0">
              <a:lnSpc>
                <a:spcPct val="100000"/>
              </a:lnSpc>
            </a:pPr>
            <a:r>
              <a:rPr lang="en-US" altLang="en-US">
                <a:solidFill>
                  <a:srgbClr val="F5DA7B"/>
                </a:solidFill>
              </a:rPr>
              <a:t>Classes </a:t>
            </a:r>
            <a:r>
              <a:rPr lang="en-US" altLang="en-US"/>
              <a:t>can </a:t>
            </a:r>
            <a:r>
              <a:rPr lang="en-US" altLang="en-US" i="1"/>
              <a:t>inherit </a:t>
            </a:r>
            <a:r>
              <a:rPr lang="en-US" altLang="en-US"/>
              <a:t>the </a:t>
            </a:r>
            <a:r>
              <a:rPr lang="en-US" altLang="en-US">
                <a:solidFill>
                  <a:srgbClr val="ED3761"/>
                </a:solidFill>
              </a:rPr>
              <a:t>attributes </a:t>
            </a:r>
            <a:r>
              <a:rPr lang="en-US" altLang="en-US"/>
              <a:t>of other </a:t>
            </a:r>
            <a:r>
              <a:rPr lang="en-US" altLang="en-US">
                <a:solidFill>
                  <a:srgbClr val="F5DA7B"/>
                </a:solidFill>
              </a:rPr>
              <a:t>classes</a:t>
            </a:r>
            <a:r>
              <a:rPr lang="en-US" altLang="en-US"/>
              <a:t>, a </a:t>
            </a:r>
            <a:r>
              <a:rPr lang="en-US" altLang="en-US">
                <a:solidFill>
                  <a:srgbClr val="F5DA7B"/>
                </a:solidFill>
              </a:rPr>
              <a:t>class </a:t>
            </a:r>
            <a:r>
              <a:rPr lang="en-US" altLang="en-US"/>
              <a:t>that inherits form another </a:t>
            </a:r>
            <a:r>
              <a:rPr lang="en-US" altLang="en-US">
                <a:solidFill>
                  <a:srgbClr val="F5DA7B"/>
                </a:solidFill>
              </a:rPr>
              <a:t>class </a:t>
            </a:r>
            <a:r>
              <a:rPr lang="en-US" altLang="en-US"/>
              <a:t>is considered as </a:t>
            </a:r>
            <a:r>
              <a:rPr lang="en-US" altLang="en-US">
                <a:solidFill>
                  <a:srgbClr val="F5DA7B"/>
                </a:solidFill>
              </a:rPr>
              <a:t>subclass</a:t>
            </a:r>
            <a:endParaRPr lang="en-US" altLang="en-US"/>
          </a:p>
          <a:p>
            <a:pPr lvl="0">
              <a:lnSpc>
                <a:spcPct val="100000"/>
              </a:lnSpc>
            </a:pPr>
            <a:r>
              <a:rPr lang="en-US" altLang="en-US"/>
              <a:t>All </a:t>
            </a:r>
            <a:r>
              <a:rPr lang="en-US" altLang="en-US">
                <a:solidFill>
                  <a:srgbClr val="F5DA7B"/>
                </a:solidFill>
              </a:rPr>
              <a:t>classes</a:t>
            </a:r>
            <a:r>
              <a:rPr lang="en-US" altLang="en-US"/>
              <a:t>, builtin or user defined are </a:t>
            </a:r>
            <a:r>
              <a:rPr lang="en-US" altLang="en-US">
                <a:solidFill>
                  <a:srgbClr val="F5DA7B"/>
                </a:solidFill>
              </a:rPr>
              <a:t>subclasses </a:t>
            </a:r>
            <a:r>
              <a:rPr lang="en-US" altLang="en-US"/>
              <a:t>of one or several </a:t>
            </a:r>
            <a:r>
              <a:rPr lang="en-US" altLang="en-US">
                <a:solidFill>
                  <a:srgbClr val="F5DA7B"/>
                </a:solidFill>
              </a:rPr>
              <a:t>meta-classes</a:t>
            </a:r>
            <a:r>
              <a:rPr lang="en-US" altLang="en-US"/>
              <a:t> depending on the language (Python only has one)</a:t>
            </a:r>
            <a:endParaRPr lang="en-US" altLang="en-US"/>
          </a:p>
          <a:p>
            <a:pPr lvl="0">
              <a:lnSpc>
                <a:spcPct val="100000"/>
              </a:lnSpc>
            </a:pPr>
            <a:endParaRPr lang="en-US" altLang="en-US"/>
          </a:p>
          <a:p>
            <a:pPr lvl="0">
              <a:lnSpc>
                <a:spcPct val="100000"/>
              </a:lnSpc>
            </a:pPr>
            <a:r>
              <a:rPr lang="en-US" altLang="en-US"/>
              <a:t>See ClassExample.py</a:t>
            </a: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Python - </a:t>
            </a:r>
            <a:r>
              <a:rPr lang="en-US" altLang="en-US">
                <a:solidFill>
                  <a:srgbClr val="ED3761"/>
                </a:solidFill>
              </a:rPr>
              <a:t>Python and Objects</a:t>
            </a:r>
            <a:endParaRPr lang="en-US" altLang="en-US">
              <a:solidFill>
                <a:srgbClr val="ED376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542915"/>
          </a:xfrm>
        </p:spPr>
        <p:txBody>
          <a:bodyPr>
            <a:normAutofit lnSpcReduction="10000"/>
          </a:bodyPr>
          <a:p>
            <a:pPr>
              <a:lnSpc>
                <a:spcPct val="100000"/>
              </a:lnSpc>
            </a:pPr>
            <a:r>
              <a:rPr lang="en-US" altLang="en-US"/>
              <a:t>Here’s the thing ... Almost everything in Python is an object</a:t>
            </a:r>
            <a:endParaRPr lang="en-US" altLang="en-US"/>
          </a:p>
          <a:p>
            <a:pPr lvl="1">
              <a:lnSpc>
                <a:spcPct val="100000"/>
              </a:lnSpc>
            </a:pPr>
            <a:r>
              <a:rPr lang="en-US" altLang="en-US"/>
              <a:t>Python’s primitive types and basic math operations are the only exceptions</a:t>
            </a:r>
            <a:endParaRPr lang="en-US" altLang="en-US" i="1"/>
          </a:p>
          <a:p>
            <a:pPr lvl="1">
              <a:lnSpc>
                <a:spcPct val="100000"/>
              </a:lnSpc>
            </a:pPr>
            <a:r>
              <a:rPr lang="en-US" altLang="en-US"/>
              <a:t>All variables are objects</a:t>
            </a:r>
            <a:endParaRPr lang="en-US" altLang="en-US"/>
          </a:p>
          <a:p>
            <a:pPr lvl="1">
              <a:lnSpc>
                <a:spcPct val="100000"/>
              </a:lnSpc>
            </a:pPr>
            <a:r>
              <a:rPr lang="en-US" altLang="en-US"/>
              <a:t>All functions are objects</a:t>
            </a:r>
            <a:endParaRPr lang="en-US" altLang="en-US"/>
          </a:p>
          <a:p>
            <a:pPr marL="457200" lvl="1" indent="0">
              <a:lnSpc>
                <a:spcPct val="100000"/>
              </a:lnSpc>
              <a:buNone/>
            </a:pPr>
            <a:endParaRPr lang="en-US" altLang="en-US"/>
          </a:p>
          <a:p>
            <a:pPr lvl="0">
              <a:lnSpc>
                <a:spcPct val="100000"/>
              </a:lnSpc>
            </a:pPr>
            <a:r>
              <a:rPr lang="en-US" altLang="en-US"/>
              <a:t>When Python is called on a code file it builds an object called a </a:t>
            </a:r>
            <a:r>
              <a:rPr lang="en-US" altLang="en-US">
                <a:solidFill>
                  <a:srgbClr val="F5DA7B"/>
                </a:solidFill>
              </a:rPr>
              <a:t>module</a:t>
            </a:r>
            <a:endParaRPr lang="en-US" altLang="en-US"/>
          </a:p>
          <a:p>
            <a:pPr lvl="1">
              <a:lnSpc>
                <a:spcPct val="100000"/>
              </a:lnSpc>
            </a:pPr>
            <a:r>
              <a:rPr lang="en-US" altLang="en-US"/>
              <a:t>To put it properly: Python code files are class definitions for subclasses of the superclass </a:t>
            </a:r>
            <a:r>
              <a:rPr lang="en-US" altLang="en-US">
                <a:solidFill>
                  <a:srgbClr val="F5DA7B"/>
                </a:solidFill>
              </a:rPr>
              <a:t>module</a:t>
            </a:r>
            <a:endParaRPr lang="en-US" altLang="en-US"/>
          </a:p>
          <a:p>
            <a:pPr lvl="1">
              <a:lnSpc>
                <a:spcPct val="100000"/>
              </a:lnSpc>
            </a:pPr>
            <a:r>
              <a:rPr lang="en-US" altLang="en-US"/>
              <a:t>The superclass </a:t>
            </a:r>
            <a:r>
              <a:rPr lang="en-US" altLang="en-US">
                <a:solidFill>
                  <a:srgbClr val="F5DA7B"/>
                </a:solidFill>
              </a:rPr>
              <a:t>module </a:t>
            </a:r>
            <a:r>
              <a:rPr lang="en-US" altLang="en-US"/>
              <a:t>is created with functions such as len, sum, round, and eval which are often called “builtins”</a:t>
            </a:r>
            <a:endParaRPr lang="en-US" altLang="en-US"/>
          </a:p>
          <a:p>
            <a:pPr lvl="2">
              <a:lnSpc>
                <a:spcPct val="100000"/>
              </a:lnSpc>
            </a:pPr>
            <a:r>
              <a:rPr lang="en-US" altLang="en-US" sz="1600">
                <a:solidFill>
                  <a:srgbClr val="ED3761"/>
                </a:solidFill>
              </a:rPr>
              <a:t>These are not builtin functions!!!!! - </a:t>
            </a:r>
            <a:r>
              <a:rPr lang="en-US" altLang="en-US" sz="1600" i="1">
                <a:solidFill>
                  <a:srgbClr val="ED3761"/>
                </a:solidFill>
              </a:rPr>
              <a:t>these are attributes of the meta-class module</a:t>
            </a:r>
            <a:endParaRPr lang="en-US" altLang="en-US" sz="1600" i="1"/>
          </a:p>
          <a:p>
            <a:pPr lvl="0">
              <a:lnSpc>
                <a:spcPct val="100000"/>
              </a:lnSpc>
            </a:pPr>
            <a:r>
              <a:rPr lang="en-US" altLang="en-US" sz="1750"/>
              <a:t>All Python </a:t>
            </a:r>
            <a:r>
              <a:rPr lang="en-US" altLang="en-US" sz="1750">
                <a:solidFill>
                  <a:schemeClr val="bg1"/>
                </a:solidFill>
              </a:rPr>
              <a:t>objects </a:t>
            </a:r>
            <a:r>
              <a:rPr lang="en-US" altLang="en-US" sz="1750"/>
              <a:t>are initialized using the attribute __init__</a:t>
            </a:r>
            <a:endParaRPr lang="en-US" altLang="en-US" sz="1750" i="1"/>
          </a:p>
          <a:p>
            <a:pPr lvl="0">
              <a:lnSpc>
                <a:spcPct val="100000"/>
              </a:lnSpc>
            </a:pPr>
            <a:r>
              <a:rPr lang="en-US" altLang="en-US" sz="1750"/>
              <a:t>All python objects contain the attribute </a:t>
            </a:r>
            <a:r>
              <a:rPr lang="en-US" altLang="en-US" sz="1750">
                <a:solidFill>
                  <a:srgbClr val="7CE0D1"/>
                </a:solidFill>
              </a:rPr>
              <a:t>__dir__</a:t>
            </a:r>
            <a:r>
              <a:rPr lang="en-US" altLang="en-US" sz="1750"/>
              <a:t> which will list the object’s attributes, some also contain </a:t>
            </a:r>
            <a:r>
              <a:rPr lang="en-US" altLang="en-US" sz="1750">
                <a:solidFill>
                  <a:srgbClr val="7CE0D1"/>
                </a:solidFill>
              </a:rPr>
              <a:t>__dict__</a:t>
            </a:r>
            <a:r>
              <a:rPr lang="en-US" altLang="en-US" sz="1750"/>
              <a:t> which presents the attributes as a dict</a:t>
            </a:r>
            <a:endParaRPr lang="en-US" altLang="en-US" sz="2000" i="1"/>
          </a:p>
          <a:p>
            <a:pPr lvl="0">
              <a:lnSpc>
                <a:spcPct val="100000"/>
              </a:lnSpc>
            </a:pPr>
            <a:endParaRPr lang="en-US" altLang="en-US" i="1"/>
          </a:p>
          <a:p>
            <a:pPr lvl="0">
              <a:lnSpc>
                <a:spcPct val="100000"/>
              </a:lnSpc>
            </a:pPr>
            <a:r>
              <a:rPr lang="en-US" altLang="en-US"/>
              <a:t>So, let’s talk </a:t>
            </a:r>
            <a:r>
              <a:rPr lang="en-US" altLang="en-US">
                <a:solidFill>
                  <a:srgbClr val="F5DA7B"/>
                </a:solidFill>
              </a:rPr>
              <a:t>modules </a:t>
            </a:r>
            <a:r>
              <a:rPr lang="en-US" altLang="en-US"/>
              <a:t>...</a:t>
            </a:r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Python -</a:t>
            </a:r>
            <a:r>
              <a:rPr lang="en-US" altLang="en-US">
                <a:solidFill>
                  <a:srgbClr val="ED3761"/>
                </a:solidFill>
              </a:rPr>
              <a:t> Modules</a:t>
            </a:r>
            <a:endParaRPr lang="en-US" altLang="en-US">
              <a:solidFill>
                <a:srgbClr val="ED376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593715"/>
          </a:xfrm>
        </p:spPr>
        <p:txBody>
          <a:bodyPr>
            <a:normAutofit lnSpcReduction="20000"/>
          </a:bodyPr>
          <a:p>
            <a:r>
              <a:rPr lang="en-US" altLang="en-US"/>
              <a:t>Python code is structured in </a:t>
            </a:r>
            <a:r>
              <a:rPr lang="en-US" altLang="en-US" b="1">
                <a:solidFill>
                  <a:srgbClr val="7CE0D1"/>
                </a:solidFill>
              </a:rPr>
              <a:t>modules </a:t>
            </a:r>
            <a:r>
              <a:rPr lang="en-US" altLang="en-US">
                <a:solidFill>
                  <a:schemeClr val="bg1"/>
                </a:solidFill>
              </a:rPr>
              <a:t>- e</a:t>
            </a:r>
            <a:r>
              <a:rPr lang="en-US" altLang="en-US" sz="1800">
                <a:solidFill>
                  <a:schemeClr val="bg1"/>
                </a:solidFill>
              </a:rPr>
              <a:t>ven a blank file will intialize a </a:t>
            </a:r>
            <a:r>
              <a:rPr lang="en-US" altLang="en-US" sz="1800">
                <a:solidFill>
                  <a:srgbClr val="7CE0D1"/>
                </a:solidFill>
              </a:rPr>
              <a:t>module</a:t>
            </a:r>
            <a:endParaRPr lang="en-US" altLang="en-US" sz="1800">
              <a:solidFill>
                <a:schemeClr val="bg1"/>
              </a:solidFill>
            </a:endParaRPr>
          </a:p>
          <a:p>
            <a:r>
              <a:rPr lang="en-US" altLang="en-US" sz="1800">
                <a:solidFill>
                  <a:schemeClr val="bg1"/>
                </a:solidFill>
              </a:rPr>
              <a:t>A </a:t>
            </a:r>
            <a:r>
              <a:rPr lang="en-US" altLang="en-US" sz="1800">
                <a:solidFill>
                  <a:srgbClr val="7CE0D1"/>
                </a:solidFill>
              </a:rPr>
              <a:t>module </a:t>
            </a:r>
            <a:r>
              <a:rPr lang="en-US" altLang="en-US" sz="1800">
                <a:solidFill>
                  <a:schemeClr val="bg1"/>
                </a:solidFill>
              </a:rPr>
              <a:t>may contain code from several files if initialized correctly</a:t>
            </a:r>
            <a:endParaRPr lang="en-US" altLang="en-US" sz="1800">
              <a:solidFill>
                <a:schemeClr val="bg1"/>
              </a:solidFill>
            </a:endParaRPr>
          </a:p>
          <a:p>
            <a:r>
              <a:rPr lang="en-US" altLang="en-US" sz="1800">
                <a:solidFill>
                  <a:schemeClr val="bg1"/>
                </a:solidFill>
              </a:rPr>
              <a:t>A </a:t>
            </a:r>
            <a:r>
              <a:rPr lang="en-US" altLang="en-US" sz="1800">
                <a:solidFill>
                  <a:srgbClr val="7CE0D1"/>
                </a:solidFill>
              </a:rPr>
              <a:t>module </a:t>
            </a:r>
            <a:r>
              <a:rPr lang="en-US" altLang="en-US" sz="1800">
                <a:solidFill>
                  <a:schemeClr val="bg1"/>
                </a:solidFill>
              </a:rPr>
              <a:t>may contain sub-modules</a:t>
            </a:r>
            <a:endParaRPr lang="en-US" altLang="en-US" sz="18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en-US" sz="1800">
              <a:solidFill>
                <a:schemeClr val="bg1"/>
              </a:solidFill>
            </a:endParaRPr>
          </a:p>
          <a:p>
            <a:r>
              <a:rPr lang="en-US" altLang="en-US" sz="1800">
                <a:solidFill>
                  <a:schemeClr val="bg1"/>
                </a:solidFill>
              </a:rPr>
              <a:t>Just like any other class, a </a:t>
            </a:r>
            <a:r>
              <a:rPr lang="en-US" altLang="en-US" sz="1800">
                <a:solidFill>
                  <a:srgbClr val="7CE0D1"/>
                </a:solidFill>
              </a:rPr>
              <a:t>module </a:t>
            </a:r>
            <a:r>
              <a:rPr lang="en-US" altLang="en-US" sz="1800">
                <a:solidFill>
                  <a:schemeClr val="bg1"/>
                </a:solidFill>
              </a:rPr>
              <a:t>is initialized by calling the </a:t>
            </a:r>
            <a:r>
              <a:rPr lang="en-US" altLang="en-US" sz="1800">
                <a:solidFill>
                  <a:srgbClr val="F5DA7B"/>
                </a:solidFill>
              </a:rPr>
              <a:t>__init__ </a:t>
            </a:r>
            <a:r>
              <a:rPr lang="en-US" altLang="en-US" sz="1800">
                <a:solidFill>
                  <a:schemeClr val="bg1"/>
                </a:solidFill>
              </a:rPr>
              <a:t>attribute. If a </a:t>
            </a:r>
            <a:r>
              <a:rPr lang="en-US" altLang="en-US" sz="1800">
                <a:solidFill>
                  <a:srgbClr val="7CE0D1"/>
                </a:solidFill>
              </a:rPr>
              <a:t>module </a:t>
            </a:r>
            <a:r>
              <a:rPr lang="en-US" altLang="en-US" sz="1800">
                <a:solidFill>
                  <a:schemeClr val="bg1"/>
                </a:solidFill>
              </a:rPr>
              <a:t>is spread among several files then a single file called </a:t>
            </a:r>
            <a:r>
              <a:rPr lang="en-US" altLang="en-US" sz="1800">
                <a:solidFill>
                  <a:srgbClr val="F5DA7B"/>
                </a:solidFill>
              </a:rPr>
              <a:t>__init__.py</a:t>
            </a:r>
            <a:r>
              <a:rPr lang="en-US" altLang="en-US" sz="1800">
                <a:solidFill>
                  <a:schemeClr val="bg1"/>
                </a:solidFill>
              </a:rPr>
              <a:t> can be made to load the attributes from all of the files</a:t>
            </a:r>
            <a:endParaRPr lang="en-US" altLang="en-US" sz="1800">
              <a:solidFill>
                <a:schemeClr val="bg1"/>
              </a:solidFill>
            </a:endParaRPr>
          </a:p>
          <a:p>
            <a:endParaRPr lang="en-US" altLang="en-US" sz="1800">
              <a:solidFill>
                <a:schemeClr val="bg1"/>
              </a:solidFill>
            </a:endParaRPr>
          </a:p>
          <a:p>
            <a:r>
              <a:rPr lang="en-US" altLang="en-US" sz="1800">
                <a:solidFill>
                  <a:schemeClr val="bg1"/>
                </a:solidFill>
              </a:rPr>
              <a:t>After initializing a </a:t>
            </a:r>
            <a:r>
              <a:rPr lang="en-US" altLang="en-US" sz="1800">
                <a:solidFill>
                  <a:srgbClr val="7CE0D1"/>
                </a:solidFill>
              </a:rPr>
              <a:t>module</a:t>
            </a:r>
            <a:r>
              <a:rPr lang="en-US" altLang="en-US" sz="1800">
                <a:solidFill>
                  <a:schemeClr val="bg1"/>
                </a:solidFill>
              </a:rPr>
              <a:t>, Python will attempt to execute the primary logic. The primary logical set is called </a:t>
            </a:r>
            <a:r>
              <a:rPr lang="en-US" altLang="en-US" sz="1800">
                <a:solidFill>
                  <a:srgbClr val="F5DA7B"/>
                </a:solidFill>
              </a:rPr>
              <a:t>__main__</a:t>
            </a:r>
            <a:endParaRPr lang="en-US" altLang="en-US" sz="1800">
              <a:solidFill>
                <a:schemeClr val="bg1"/>
              </a:solidFill>
            </a:endParaRPr>
          </a:p>
          <a:p>
            <a:endParaRPr lang="en-US" altLang="en-US" sz="1800">
              <a:solidFill>
                <a:schemeClr val="bg1"/>
              </a:solidFill>
            </a:endParaRPr>
          </a:p>
          <a:p>
            <a:r>
              <a:rPr lang="en-US" altLang="en-US" sz="1800">
                <a:solidFill>
                  <a:schemeClr val="bg1"/>
                </a:solidFill>
              </a:rPr>
              <a:t>By default, if Python is called on a file, that file will be designated as </a:t>
            </a:r>
            <a:r>
              <a:rPr lang="en-US" altLang="en-US" sz="1800">
                <a:solidFill>
                  <a:srgbClr val="F5DA7B"/>
                </a:solidFill>
              </a:rPr>
              <a:t>__main__</a:t>
            </a:r>
            <a:endParaRPr lang="en-US" altLang="en-US" sz="1800">
              <a:solidFill>
                <a:schemeClr val="bg1"/>
              </a:solidFill>
            </a:endParaRPr>
          </a:p>
          <a:p>
            <a:r>
              <a:rPr lang="en-US" altLang="en-US" sz="1800">
                <a:solidFill>
                  <a:schemeClr val="bg1"/>
                </a:solidFill>
              </a:rPr>
              <a:t>If Python is called on a folder it will run the file named </a:t>
            </a:r>
            <a:r>
              <a:rPr lang="en-US" altLang="en-US" sz="1800">
                <a:solidFill>
                  <a:srgbClr val="F5DA7B"/>
                </a:solidFill>
              </a:rPr>
              <a:t>__main__.py</a:t>
            </a:r>
            <a:endParaRPr lang="en-US" altLang="en-US" sz="1800">
              <a:solidFill>
                <a:schemeClr val="bg1"/>
              </a:solidFill>
            </a:endParaRPr>
          </a:p>
          <a:p>
            <a:endParaRPr lang="en-US" altLang="en-US" sz="1800">
              <a:solidFill>
                <a:schemeClr val="bg1"/>
              </a:solidFill>
            </a:endParaRPr>
          </a:p>
          <a:p>
            <a:r>
              <a:rPr lang="en-US" altLang="en-US" sz="1800">
                <a:solidFill>
                  <a:schemeClr val="bg1"/>
                </a:solidFill>
              </a:rPr>
              <a:t>The same Python </a:t>
            </a:r>
            <a:r>
              <a:rPr lang="en-US" altLang="en-US" sz="1800">
                <a:solidFill>
                  <a:srgbClr val="7CE0D1"/>
                </a:solidFill>
              </a:rPr>
              <a:t>module </a:t>
            </a:r>
            <a:r>
              <a:rPr lang="en-US" altLang="en-US" sz="1800">
                <a:solidFill>
                  <a:schemeClr val="bg1"/>
                </a:solidFill>
              </a:rPr>
              <a:t>can function as main code and as a library through utilizing the </a:t>
            </a:r>
            <a:r>
              <a:rPr lang="en-US" altLang="en-US" sz="1800">
                <a:solidFill>
                  <a:srgbClr val="F5DA7B"/>
                </a:solidFill>
              </a:rPr>
              <a:t>__name__</a:t>
            </a:r>
            <a:r>
              <a:rPr lang="en-US" altLang="en-US" sz="1800">
                <a:solidFill>
                  <a:schemeClr val="bg1"/>
                </a:solidFill>
              </a:rPr>
              <a:t> attribute to determine if the current </a:t>
            </a:r>
            <a:r>
              <a:rPr lang="en-US" altLang="en-US" sz="1800">
                <a:solidFill>
                  <a:srgbClr val="7CE0D1"/>
                </a:solidFill>
              </a:rPr>
              <a:t>module </a:t>
            </a:r>
            <a:r>
              <a:rPr lang="en-US" altLang="en-US" sz="1800">
                <a:solidFill>
                  <a:schemeClr val="bg1"/>
                </a:solidFill>
              </a:rPr>
              <a:t>is </a:t>
            </a:r>
            <a:r>
              <a:rPr lang="en-US" altLang="en-US" sz="1800">
                <a:solidFill>
                  <a:srgbClr val="F5DA7B"/>
                </a:solidFill>
              </a:rPr>
              <a:t>__main__</a:t>
            </a:r>
            <a:r>
              <a:rPr lang="en-US" altLang="en-US" sz="1800">
                <a:solidFill>
                  <a:schemeClr val="bg1"/>
                </a:solidFill>
              </a:rPr>
              <a:t> or not</a:t>
            </a:r>
            <a:endParaRPr lang="en-US" altLang="en-US" sz="1800">
              <a:solidFill>
                <a:schemeClr val="bg1"/>
              </a:solidFill>
            </a:endParaRPr>
          </a:p>
          <a:p>
            <a:endParaRPr lang="en-US" altLang="en-US" sz="1800">
              <a:solidFill>
                <a:schemeClr val="bg1"/>
              </a:solidFill>
            </a:endParaRPr>
          </a:p>
          <a:p>
            <a:r>
              <a:rPr lang="en-US" altLang="en-US" sz="1800">
                <a:solidFill>
                  <a:schemeClr val="bg1"/>
                </a:solidFill>
              </a:rPr>
              <a:t>See Module</a:t>
            </a:r>
            <a:r>
              <a:rPr lang="en-US" altLang="en-US" sz="1800">
                <a:sym typeface="+mn-ea"/>
              </a:rPr>
              <a:t>Example</a:t>
            </a:r>
            <a:r>
              <a:rPr lang="en-US" altLang="en-US" sz="1800">
                <a:solidFill>
                  <a:schemeClr val="bg1"/>
                </a:solidFill>
              </a:rPr>
              <a:t>.p</a:t>
            </a:r>
            <a:r>
              <a:rPr lang="" altLang="en-US" sz="1800">
                <a:solidFill>
                  <a:schemeClr val="bg1"/>
                </a:solidFill>
              </a:rPr>
              <a:t>y and LibraryExample</a:t>
            </a:r>
            <a:endParaRPr lang="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Practicum: Making Basic Modules</a:t>
            </a:r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Section 3: Summary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Syllabus - </a:t>
            </a:r>
            <a:r>
              <a:rPr lang="en-US" altLang="en-US">
                <a:solidFill>
                  <a:srgbClr val="ED3761"/>
                </a:solidFill>
              </a:rPr>
              <a:t>Learning Objectives</a:t>
            </a:r>
            <a:endParaRPr lang="en-US" altLang="en-US">
              <a:solidFill>
                <a:srgbClr val="ED376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421630"/>
          </a:xfrm>
        </p:spPr>
        <p:txBody>
          <a:bodyPr>
            <a:normAutofit lnSpcReduction="10000"/>
          </a:bodyPr>
          <a:p>
            <a:pPr marL="0" indent="0">
              <a:lnSpc>
                <a:spcPct val="100000"/>
              </a:lnSpc>
              <a:buNone/>
            </a:pPr>
            <a:r>
              <a:rPr lang="en-US" altLang="en-US">
                <a:solidFill>
                  <a:srgbClr val="7CE0D1"/>
                </a:solidFill>
              </a:rPr>
              <a:t>Programming in Python:</a:t>
            </a:r>
            <a:endParaRPr 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/>
              <a:t>Programming fundamentals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/>
              <a:t>Python object structure and flow control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/>
              <a:t>Data manipulation in Python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/>
              <a:t>Leveraging Python site-packages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/>
              <a:t>Run-time optimization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altLang="en-US"/>
          </a:p>
          <a:p>
            <a:pPr marL="0" indent="0">
              <a:lnSpc>
                <a:spcPct val="100000"/>
              </a:lnSpc>
              <a:buNone/>
            </a:pPr>
            <a:r>
              <a:rPr lang="en-US" altLang="en-US">
                <a:solidFill>
                  <a:srgbClr val="F5DA7B"/>
                </a:solidFill>
              </a:rPr>
              <a:t>Programming Workflow: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/>
              <a:t>Finding a development environment that works for you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/>
              <a:t>Writing code others can use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/>
              <a:t>Using the internet as a resource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/>
              <a:t>Version control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Summary - </a:t>
            </a:r>
            <a:r>
              <a:rPr lang="en-US" altLang="en-US">
                <a:solidFill>
                  <a:srgbClr val="ED3761"/>
                </a:solidFill>
              </a:rPr>
              <a:t>What Makes Python Special?</a:t>
            </a:r>
            <a:endParaRPr lang="en-US" altLang="en-US">
              <a:solidFill>
                <a:srgbClr val="ED376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There are many programming languages that are, at their core, very similar to Python - from a technical standpoint there are many languages that perform far better than Python does for a variety of applications</a:t>
            </a:r>
            <a:endParaRPr lang="en-US" altLang="en-US"/>
          </a:p>
          <a:p>
            <a:r>
              <a:rPr lang="en-US" altLang="en-US"/>
              <a:t>Python’s selling point is how generic and flexible it is</a:t>
            </a:r>
            <a:endParaRPr lang="en-US" altLang="en-US"/>
          </a:p>
          <a:p>
            <a:r>
              <a:rPr lang="en-US" altLang="en-US"/>
              <a:t>Since the first Python VM was created in 1994 the language has seen massive development both internally and from external package developers</a:t>
            </a:r>
            <a:endParaRPr lang="en-US" altLang="en-US"/>
          </a:p>
          <a:p>
            <a:pPr lvl="1"/>
            <a:r>
              <a:rPr lang="en-US" altLang="en-US"/>
              <a:t>An example of external development is the Anaconda implementation of Python</a:t>
            </a:r>
            <a:endParaRPr lang="en-US" altLang="en-US"/>
          </a:p>
          <a:p>
            <a:pPr lvl="0"/>
            <a:endParaRPr lang="en-US" altLang="en-US"/>
          </a:p>
          <a:p>
            <a:pPr lvl="0"/>
            <a:r>
              <a:rPr lang="en-US" altLang="en-US">
                <a:solidFill>
                  <a:srgbClr val="ED3761"/>
                </a:solidFill>
              </a:rPr>
              <a:t>Python isn’t the </a:t>
            </a:r>
            <a:r>
              <a:rPr lang="en-US" altLang="en-US" i="1">
                <a:solidFill>
                  <a:srgbClr val="ED3761"/>
                </a:solidFill>
              </a:rPr>
              <a:t>best option</a:t>
            </a:r>
            <a:r>
              <a:rPr lang="en-US" altLang="en-US">
                <a:solidFill>
                  <a:srgbClr val="ED3761"/>
                </a:solidFill>
              </a:rPr>
              <a:t> for any single application but it is </a:t>
            </a:r>
            <a:r>
              <a:rPr lang="en-US" altLang="en-US" i="1">
                <a:solidFill>
                  <a:srgbClr val="ED3761"/>
                </a:solidFill>
              </a:rPr>
              <a:t>an option</a:t>
            </a:r>
            <a:r>
              <a:rPr lang="en-US" altLang="en-US">
                <a:solidFill>
                  <a:srgbClr val="ED3761"/>
                </a:solidFill>
              </a:rPr>
              <a:t> for virtually all applications - one can develop initially in python then later improve back-end by porting to other languages</a:t>
            </a:r>
            <a:endParaRPr lang="en-US" altLang="en-US"/>
          </a:p>
          <a:p>
            <a:pPr lvl="0"/>
            <a:endParaRPr lang="en-US" altLang="en-US"/>
          </a:p>
          <a:p>
            <a:pPr lvl="0"/>
            <a:r>
              <a:rPr lang="en-US" altLang="en-US"/>
              <a:t>Developing in Python really means developing in a multitude of environments with Python bindings - much of the remining material in this course will concern these bound environments</a:t>
            </a:r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Thanks for attending!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Syllabus - </a:t>
            </a:r>
            <a:r>
              <a:rPr lang="en-US">
                <a:solidFill>
                  <a:srgbClr val="ED3761"/>
                </a:solidFill>
              </a:rPr>
              <a:t>Course Outline</a:t>
            </a:r>
            <a:endParaRPr lang="en-US">
              <a:solidFill>
                <a:srgbClr val="ED376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Trainings:</a:t>
            </a:r>
            <a:endParaRPr lang="en-US" altLang="en-US"/>
          </a:p>
          <a:p>
            <a:pPr marL="0" indent="0">
              <a:buNone/>
            </a:pPr>
            <a:endParaRPr lang="en-US"/>
          </a:p>
          <a:p>
            <a:pPr marL="457200" indent="-457200">
              <a:buAutoNum type="arabicPeriod"/>
            </a:pPr>
            <a:r>
              <a:rPr lang="en-US">
                <a:solidFill>
                  <a:srgbClr val="7CE0D1"/>
                </a:solidFill>
              </a:rPr>
              <a:t>What is Python? </a:t>
            </a:r>
            <a:r>
              <a:rPr lang="en-US">
                <a:solidFill>
                  <a:srgbClr val="7CE0D1"/>
                </a:solidFill>
                <a:sym typeface="+mn-ea"/>
              </a:rPr>
              <a:t>Background and Basic Module Structure </a:t>
            </a:r>
            <a:r>
              <a:rPr lang="en-US">
                <a:solidFill>
                  <a:srgbClr val="7CE0D1"/>
                </a:solidFill>
              </a:rPr>
              <a:t>(Aaron)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Types (Primitives, Lists, Dicts, NumPy Arrays, and Pandas DataFrames) (Aaron)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CodeMari: Basic hacks to reduce coding chaos (Vaish)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Pandas and Beyond (Vaish)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Speeding up Code (Aaron, Vaish)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Version Control (Aaron)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Using Databases with Python (Vaish, maybe Kai)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Critical Internet-ing (TBD)</a:t>
            </a:r>
            <a:endParaRPr lang="en-US"/>
          </a:p>
          <a:p>
            <a:pPr marL="457200" indent="-457200">
              <a:buAutoNum type="arabicPeriod"/>
            </a:pPr>
            <a:r>
              <a:rPr lang="en-US" altLang="en-US"/>
              <a:t>Advanced Topics at Request (TBD)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Practicum: Installing Anaconda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Section 1: Background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Background - </a:t>
            </a:r>
            <a:r>
              <a:rPr lang="en-US" altLang="en-US">
                <a:solidFill>
                  <a:srgbClr val="FD0062"/>
                </a:solidFill>
              </a:rPr>
              <a:t>Abstractions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3838575"/>
          </a:xfrm>
        </p:spPr>
        <p:txBody>
          <a:bodyPr/>
          <a:p>
            <a:r>
              <a:rPr lang="en-US" altLang="en-US" sz="1800"/>
              <a:t>Abstraction - “the quality of dealing with ideas rather than events”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There are certainly more computers* in the world today than humans, and by a large margin - more than 90% of people on earth use a mobile phone, most of which are smart phones</a:t>
            </a:r>
            <a:endParaRPr lang="en-US" altLang="en-US" sz="1800"/>
          </a:p>
          <a:p>
            <a:pPr lvl="1"/>
            <a:r>
              <a:rPr lang="en-US" altLang="en-US" sz="1600"/>
              <a:t>There are probably more than 2 computers per person in this room</a:t>
            </a:r>
            <a:endParaRPr lang="en-US" altLang="en-US" sz="1600"/>
          </a:p>
          <a:p>
            <a:pPr marL="457200" lvl="1" indent="0">
              <a:buNone/>
            </a:pPr>
            <a:endParaRPr lang="en-US" altLang="en-US" sz="1600"/>
          </a:p>
          <a:p>
            <a:pPr lvl="0"/>
            <a:r>
              <a:rPr lang="en-US" altLang="en-US" sz="1800"/>
              <a:t>The widespread use of computers is enabled by a series of layered abstractions</a:t>
            </a:r>
            <a:endParaRPr lang="en-US" altLang="en-US" sz="1800"/>
          </a:p>
          <a:p>
            <a:pPr lvl="1"/>
            <a:r>
              <a:rPr lang="en-US" altLang="en-US" sz="1600"/>
              <a:t>One can be competent in computer use at any given layer without having to have any particular knowledge of those below</a:t>
            </a:r>
            <a:endParaRPr lang="en-US" altLang="en-US" sz="1600"/>
          </a:p>
          <a:p>
            <a:pPr lvl="1"/>
            <a:r>
              <a:rPr lang="en-US" altLang="en-US" sz="1600"/>
              <a:t>This comes at a price - what you  don’t know can absolutely hurt you (or at least make you less efficient)</a:t>
            </a:r>
            <a:endParaRPr lang="en-US" altLang="en-US" sz="1600"/>
          </a:p>
        </p:txBody>
      </p:sp>
      <p:grpSp>
        <p:nvGrpSpPr>
          <p:cNvPr id="15" name="Group 14"/>
          <p:cNvGrpSpPr/>
          <p:nvPr/>
        </p:nvGrpSpPr>
        <p:grpSpPr>
          <a:xfrm>
            <a:off x="756285" y="5309235"/>
            <a:ext cx="10679430" cy="731520"/>
            <a:chOff x="843" y="7711"/>
            <a:chExt cx="16818" cy="1152"/>
          </a:xfrm>
        </p:grpSpPr>
        <p:sp>
          <p:nvSpPr>
            <p:cNvPr id="2" name="Rounded Rectangle 1"/>
            <p:cNvSpPr/>
            <p:nvPr/>
          </p:nvSpPr>
          <p:spPr>
            <a:xfrm>
              <a:off x="843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Physical Circuits</a:t>
              </a:r>
              <a:endParaRPr lang="en-US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717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Computer Architecture</a:t>
              </a:r>
              <a:endParaRPr lang="en-US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6591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Stored Instructions</a:t>
              </a:r>
              <a:endParaRPr lang="en-US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9465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Operating System</a:t>
              </a:r>
              <a:endParaRPr lang="en-US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339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Logical Code</a:t>
              </a:r>
              <a:endParaRPr lang="en-US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213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Applications</a:t>
              </a:r>
              <a:endParaRPr lang="en-US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cxnSp>
          <p:nvCxnSpPr>
            <p:cNvPr id="10" name="Straight Arrow Connector 9"/>
            <p:cNvCxnSpPr>
              <a:stCxn id="2" idx="3"/>
              <a:endCxn id="3" idx="1"/>
            </p:cNvCxnSpPr>
            <p:nvPr/>
          </p:nvCxnSpPr>
          <p:spPr>
            <a:xfrm>
              <a:off x="3291" y="8287"/>
              <a:ext cx="426" cy="0"/>
            </a:xfrm>
            <a:prstGeom prst="straightConnector1">
              <a:avLst/>
            </a:prstGeom>
            <a:solidFill>
              <a:srgbClr val="F5DA7B"/>
            </a:solidFill>
            <a:ln w="3810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3" idx="3"/>
              <a:endCxn id="4" idx="1"/>
            </p:cNvCxnSpPr>
            <p:nvPr/>
          </p:nvCxnSpPr>
          <p:spPr>
            <a:xfrm>
              <a:off x="6165" y="8287"/>
              <a:ext cx="426" cy="0"/>
            </a:xfrm>
            <a:prstGeom prst="straightConnector1">
              <a:avLst/>
            </a:prstGeom>
            <a:solidFill>
              <a:srgbClr val="F5DA7B"/>
            </a:solidFill>
            <a:ln w="3810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9039" y="8287"/>
              <a:ext cx="426" cy="0"/>
            </a:xfrm>
            <a:prstGeom prst="straightConnector1">
              <a:avLst/>
            </a:prstGeom>
            <a:solidFill>
              <a:srgbClr val="F5DA7B"/>
            </a:solidFill>
            <a:ln w="3810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1913" y="8287"/>
              <a:ext cx="426" cy="0"/>
            </a:xfrm>
            <a:prstGeom prst="straightConnector1">
              <a:avLst/>
            </a:prstGeom>
            <a:solidFill>
              <a:srgbClr val="F5DA7B"/>
            </a:solidFill>
            <a:ln w="3810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4787" y="8287"/>
              <a:ext cx="426" cy="0"/>
            </a:xfrm>
            <a:prstGeom prst="straightConnector1">
              <a:avLst/>
            </a:prstGeom>
            <a:solidFill>
              <a:srgbClr val="F5DA7B"/>
            </a:solidFill>
            <a:ln w="3810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Background - </a:t>
            </a:r>
            <a:r>
              <a:rPr lang="en-US" altLang="en-US">
                <a:solidFill>
                  <a:srgbClr val="FD0062"/>
                </a:solidFill>
              </a:rPr>
              <a:t>Computers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054600"/>
          </a:xfrm>
        </p:spPr>
        <p:txBody>
          <a:bodyPr>
            <a:normAutofit/>
          </a:bodyPr>
          <a:p>
            <a:r>
              <a:rPr lang="en-US" altLang="en-US"/>
              <a:t>Fundamentally a computer is an electrical device containing a bunch of circuits and some power electronics</a:t>
            </a:r>
            <a:endParaRPr lang="en-US" altLang="en-US"/>
          </a:p>
          <a:p>
            <a:r>
              <a:rPr lang="en-US" altLang="en-US">
                <a:solidFill>
                  <a:schemeClr val="bg1"/>
                </a:solidFill>
              </a:rPr>
              <a:t>The electromagnetic building blocks of computers are:</a:t>
            </a:r>
            <a:endParaRPr lang="en-US" altLang="en-US">
              <a:solidFill>
                <a:srgbClr val="7CE0D1"/>
              </a:solidFill>
            </a:endParaRPr>
          </a:p>
          <a:p>
            <a:pPr lvl="1"/>
            <a:r>
              <a:rPr lang="en-US" altLang="en-US" sz="2000">
                <a:solidFill>
                  <a:srgbClr val="7CE0D1"/>
                </a:solidFill>
              </a:rPr>
              <a:t>XOR</a:t>
            </a:r>
            <a:endParaRPr lang="en-US" altLang="en-US" sz="2000">
              <a:solidFill>
                <a:srgbClr val="7CE0D1"/>
              </a:solidFill>
            </a:endParaRPr>
          </a:p>
          <a:p>
            <a:pPr lvl="1"/>
            <a:r>
              <a:rPr lang="en-US" altLang="en-US" sz="2000">
                <a:solidFill>
                  <a:srgbClr val="7CE0D1"/>
                </a:solidFill>
              </a:rPr>
              <a:t>Register Shift</a:t>
            </a:r>
            <a:endParaRPr lang="en-US" altLang="en-US" sz="2000">
              <a:solidFill>
                <a:srgbClr val="7CE0D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9217" r="-72"/>
          <a:stretch>
            <a:fillRect/>
          </a:stretch>
        </p:blipFill>
        <p:spPr>
          <a:xfrm>
            <a:off x="763905" y="3560445"/>
            <a:ext cx="4935220" cy="27432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624320" y="3560445"/>
            <a:ext cx="4937760" cy="27432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743700" y="6303645"/>
            <a:ext cx="4699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http://www.edwardbosworth.com/My5155Text_V07_HTM/MyText5155_Ch06_V07.htm</a:t>
            </a:r>
            <a:endParaRPr lang="en-US" sz="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82015" y="6303645"/>
            <a:ext cx="4699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http://projectiot123.com/2019/05/26/introduction-to-xor-gate/</a:t>
            </a:r>
            <a:endParaRPr lang="en-US" sz="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Background - </a:t>
            </a:r>
            <a:r>
              <a:rPr lang="en-US" altLang="en-US">
                <a:solidFill>
                  <a:srgbClr val="FD0062"/>
                </a:solidFill>
              </a:rPr>
              <a:t>Stored Program Computers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2437765"/>
          </a:xfrm>
        </p:spPr>
        <p:txBody>
          <a:bodyPr>
            <a:normAutofit fontScale="90000"/>
          </a:bodyPr>
          <a:p>
            <a:r>
              <a:rPr lang="en-US" altLang="en-US" sz="2000">
                <a:solidFill>
                  <a:schemeClr val="bg1"/>
                </a:solidFill>
              </a:rPr>
              <a:t>The earliest electronic computers (such as ENIAC) were purely electromagnetic devices - in order to change operations the physical layout of the computer had to be altered</a:t>
            </a:r>
            <a:endParaRPr lang="en-US" altLang="en-US" sz="2000">
              <a:solidFill>
                <a:schemeClr val="bg1"/>
              </a:solidFill>
            </a:endParaRPr>
          </a:p>
          <a:p>
            <a:r>
              <a:rPr lang="en-US" altLang="en-US" sz="2000">
                <a:solidFill>
                  <a:schemeClr val="bg1"/>
                </a:solidFill>
              </a:rPr>
              <a:t>In the late 1940s computing was fundamentally altered by the invention of stored-program computers capable of executing instructions retreived from memory</a:t>
            </a:r>
            <a:endParaRPr lang="en-US" altLang="en-US" sz="2000">
              <a:solidFill>
                <a:schemeClr val="bg1"/>
              </a:solidFill>
            </a:endParaRPr>
          </a:p>
          <a:p>
            <a:r>
              <a:rPr lang="en-US" altLang="en-US" sz="2000">
                <a:solidFill>
                  <a:schemeClr val="bg1"/>
                </a:solidFill>
              </a:rPr>
              <a:t>This is the first abstraction of computing - one can compute using instructions without any knowledge of physical circuit design. </a:t>
            </a:r>
            <a:r>
              <a:rPr lang="en-US" altLang="en-US" sz="2000" i="1">
                <a:solidFill>
                  <a:schemeClr val="bg1"/>
                </a:solidFill>
              </a:rPr>
              <a:t>Computing is a separate field from circuitry.</a:t>
            </a:r>
            <a:endParaRPr lang="en-US" altLang="en-US" sz="2000">
              <a:solidFill>
                <a:srgbClr val="7CE0D1"/>
              </a:solidFill>
            </a:endParaRPr>
          </a:p>
          <a:p>
            <a:endParaRPr lang="en-US" altLang="en-US" sz="2000">
              <a:solidFill>
                <a:srgbClr val="7CE0D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08990" y="6303645"/>
            <a:ext cx="4699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https://en.wikipedia.org/wiki/Von_Neumann_architecture</a:t>
            </a:r>
            <a:endParaRPr lang="en-US" sz="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035" y="3560445"/>
            <a:ext cx="4740724" cy="2743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3560445"/>
            <a:ext cx="4310102" cy="27432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 Box 9"/>
          <p:cNvSpPr txBox="1"/>
          <p:nvPr/>
        </p:nvSpPr>
        <p:spPr>
          <a:xfrm>
            <a:off x="6800850" y="6303645"/>
            <a:ext cx="4699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https://en.wikipedia.org/wiki/Harvard_architecture</a:t>
            </a:r>
            <a:endParaRPr lang="en-US" sz="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13061</Words>
  <Application>WPS Presentation</Application>
  <PresentationFormat>宽屏</PresentationFormat>
  <Paragraphs>333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</vt:lpstr>
      <vt:lpstr>SimSun</vt:lpstr>
      <vt:lpstr>Wingdings</vt:lpstr>
      <vt:lpstr>Liberation Mono</vt:lpstr>
      <vt:lpstr>Monospace</vt:lpstr>
      <vt:lpstr>Gubbi</vt:lpstr>
      <vt:lpstr>微软雅黑</vt:lpstr>
      <vt:lpstr>Arial Unicode MS</vt:lpstr>
      <vt:lpstr>Arial Black</vt:lpstr>
      <vt:lpstr>宋体</vt:lpstr>
      <vt:lpstr>Office Theme</vt:lpstr>
      <vt:lpstr>EVRC Python Course Training 1: What is Python? Background and Basic Module Structure</vt:lpstr>
      <vt:lpstr>Section 0: Syllabus</vt:lpstr>
      <vt:lpstr>Syllabus - Learning Objectives</vt:lpstr>
      <vt:lpstr>Syllabus - Course Outline</vt:lpstr>
      <vt:lpstr>Practicum: Installing Anaconda</vt:lpstr>
      <vt:lpstr>Section 1: Background</vt:lpstr>
      <vt:lpstr>Background - Abstractions</vt:lpstr>
      <vt:lpstr>Background - Computers</vt:lpstr>
      <vt:lpstr>Background - Stored Program Computers</vt:lpstr>
      <vt:lpstr>Background - Machine Code</vt:lpstr>
      <vt:lpstr>Background - Low-Level Languages</vt:lpstr>
      <vt:lpstr>Background - High-Level Languages</vt:lpstr>
      <vt:lpstr>Background - Translators</vt:lpstr>
      <vt:lpstr>Background - Compilers</vt:lpstr>
      <vt:lpstr>Background - Interpreters</vt:lpstr>
      <vt:lpstr>Background - Translator Comparison</vt:lpstr>
      <vt:lpstr>Background - Structure</vt:lpstr>
      <vt:lpstr>Section 2: Introduction to Python</vt:lpstr>
      <vt:lpstr>Python - What Type of Language is Python?</vt:lpstr>
      <vt:lpstr>Python - How Python Runs Code</vt:lpstr>
      <vt:lpstr>Python - Calling Python</vt:lpstr>
      <vt:lpstr>Practicum: Hello World!</vt:lpstr>
      <vt:lpstr>Python - Script Code</vt:lpstr>
      <vt:lpstr>Python - Functions</vt:lpstr>
      <vt:lpstr>Python - Objects</vt:lpstr>
      <vt:lpstr>Python - Python and Objects</vt:lpstr>
      <vt:lpstr>Python - Modules</vt:lpstr>
      <vt:lpstr>Practicum: Making Basic Modules</vt:lpstr>
      <vt:lpstr>Section 3: Summary</vt:lpstr>
      <vt:lpstr>Summary - What Makes Python Special?</vt:lpstr>
      <vt:lpstr>Thanks for attending!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</dc:creator>
  <cp:lastModifiedBy>aaron</cp:lastModifiedBy>
  <cp:revision>64</cp:revision>
  <dcterms:created xsi:type="dcterms:W3CDTF">2023-09-29T00:49:28Z</dcterms:created>
  <dcterms:modified xsi:type="dcterms:W3CDTF">2023-09-29T00:49:28Z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