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5"/>
  </p:notesMasterIdLst>
  <p:sldIdLst>
    <p:sldId id="256" r:id="rId2"/>
    <p:sldId id="258" r:id="rId3"/>
    <p:sldId id="277" r:id="rId4"/>
    <p:sldId id="267" r:id="rId5"/>
    <p:sldId id="324" r:id="rId6"/>
    <p:sldId id="325" r:id="rId7"/>
    <p:sldId id="326" r:id="rId8"/>
    <p:sldId id="350" r:id="rId9"/>
    <p:sldId id="351" r:id="rId10"/>
    <p:sldId id="352" r:id="rId11"/>
    <p:sldId id="327" r:id="rId12"/>
    <p:sldId id="323" r:id="rId13"/>
    <p:sldId id="318" r:id="rId14"/>
    <p:sldId id="336" r:id="rId15"/>
    <p:sldId id="257" r:id="rId16"/>
    <p:sldId id="353" r:id="rId17"/>
    <p:sldId id="355" r:id="rId18"/>
    <p:sldId id="354" r:id="rId19"/>
    <p:sldId id="357" r:id="rId20"/>
    <p:sldId id="358" r:id="rId21"/>
    <p:sldId id="359" r:id="rId22"/>
    <p:sldId id="366" r:id="rId23"/>
    <p:sldId id="369" r:id="rId24"/>
    <p:sldId id="367" r:id="rId25"/>
    <p:sldId id="368" r:id="rId26"/>
    <p:sldId id="360" r:id="rId27"/>
    <p:sldId id="370" r:id="rId28"/>
    <p:sldId id="361" r:id="rId29"/>
    <p:sldId id="362" r:id="rId30"/>
    <p:sldId id="363" r:id="rId31"/>
    <p:sldId id="371" r:id="rId32"/>
    <p:sldId id="372" r:id="rId33"/>
    <p:sldId id="292" r:id="rId34"/>
  </p:sldIdLst>
  <p:sldSz cx="9144000" cy="5143500" type="screen16x9"/>
  <p:notesSz cx="6858000" cy="9144000"/>
  <p:embeddedFontLst>
    <p:embeddedFont>
      <p:font typeface="Karla" pitchFamily="2" charset="77"/>
      <p:regular r:id="rId36"/>
      <p:bold r:id="rId37"/>
    </p:embeddedFont>
    <p:embeddedFont>
      <p:font typeface="Nunito" pitchFamily="2" charset="77"/>
      <p:regular r:id="rId38"/>
      <p:bold r:id="rId39"/>
      <p:italic r:id="rId40"/>
      <p:boldItalic r:id="rId41"/>
    </p:embeddedFont>
    <p:embeddedFont>
      <p:font typeface="Oswald" pitchFamily="2" charset="77"/>
      <p:regular r:id="rId42"/>
      <p:bold r:id="rId43"/>
    </p:embeddedFont>
    <p:embeddedFont>
      <p:font typeface="Raleway" pitchFamily="2" charset="77"/>
      <p:regular r:id="rId44"/>
      <p:bold r:id="rId45"/>
      <p:italic r:id="rId46"/>
      <p:boldItalic r:id="rId47"/>
    </p:embeddedFont>
    <p:embeddedFont>
      <p:font typeface="Roboto" panose="02000000000000000000" pitchFamily="2" charset="0"/>
      <p:regular r:id="rId48"/>
      <p:bold r:id="rId49"/>
      <p:italic r:id="rId50"/>
      <p:boldItalic r:id="rId51"/>
    </p:embeddedFont>
    <p:embeddedFont>
      <p:font typeface="Roboto Condensed" panose="020F0502020204030204" pitchFamily="34" charset="0"/>
      <p:regular r:id="rId52"/>
      <p:bold r:id="rId53"/>
      <p:italic r:id="rId54"/>
      <p:boldItalic r:id="rId55"/>
    </p:embeddedFont>
    <p:embeddedFont>
      <p:font typeface="Source Serif Pro" panose="02040603050405020204" pitchFamily="18"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E6B58-9E03-4916-BDED-F5E2EF5C7322}">
  <a:tblStyle styleId="{70AE6B58-9E03-4916-BDED-F5E2EF5C73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73008"/>
  </p:normalViewPr>
  <p:slideViewPr>
    <p:cSldViewPr snapToGrid="0" snapToObjects="1">
      <p:cViewPr>
        <p:scale>
          <a:sx n="102" d="100"/>
          <a:sy n="102" d="100"/>
        </p:scale>
        <p:origin x="61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we’ll cover the basics of debugging in python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In this example, the code attempts to take user input as an integer, and it handles two potential exceptions: </a:t>
            </a:r>
          </a:p>
          <a:p>
            <a:r>
              <a:rPr lang="en-US" dirty="0" err="1"/>
              <a:t>ValueError</a:t>
            </a:r>
            <a:r>
              <a:rPr lang="en-US" b="0" i="0" dirty="0">
                <a:solidFill>
                  <a:srgbClr val="374151"/>
                </a:solidFill>
                <a:effectLst/>
                <a:latin typeface="Söhne"/>
              </a:rPr>
              <a:t> for non-numeric input and </a:t>
            </a:r>
            <a:r>
              <a:rPr lang="en-US" dirty="0" err="1"/>
              <a:t>ZeroDivisionError</a:t>
            </a:r>
            <a:r>
              <a:rPr lang="en-US" b="0" i="0" dirty="0">
                <a:solidFill>
                  <a:srgbClr val="374151"/>
                </a:solidFill>
                <a:effectLst/>
                <a:latin typeface="Söhne"/>
              </a:rPr>
              <a:t> if the user enters 0. </a:t>
            </a:r>
          </a:p>
          <a:p>
            <a:r>
              <a:rPr lang="en-US" b="0" i="0" dirty="0">
                <a:solidFill>
                  <a:srgbClr val="374151"/>
                </a:solidFill>
                <a:effectLst/>
                <a:latin typeface="Söhne"/>
              </a:rPr>
              <a:t>If no exceptions occur, it calculates and prints the result. </a:t>
            </a:r>
          </a:p>
          <a:p>
            <a:r>
              <a:rPr lang="en-US" b="0" i="0" dirty="0">
                <a:solidFill>
                  <a:srgbClr val="374151"/>
                </a:solidFill>
                <a:effectLst/>
                <a:latin typeface="Söhne"/>
              </a:rPr>
              <a:t>The </a:t>
            </a:r>
            <a:r>
              <a:rPr lang="en-US" dirty="0"/>
              <a:t>finally</a:t>
            </a:r>
            <a:r>
              <a:rPr lang="en-US" b="0" i="0" dirty="0">
                <a:solidFill>
                  <a:srgbClr val="374151"/>
                </a:solidFill>
                <a:effectLst/>
                <a:latin typeface="Söhne"/>
              </a:rPr>
              <a:t> block always executes, and here it let’s us know that the program execution has been completed.</a:t>
            </a:r>
            <a:endParaRPr lang="en-US" dirty="0"/>
          </a:p>
        </p:txBody>
      </p:sp>
    </p:spTree>
    <p:extLst>
      <p:ext uri="{BB962C8B-B14F-4D97-AF65-F5344CB8AC3E}">
        <p14:creationId xmlns:p14="http://schemas.microsoft.com/office/powerpoint/2010/main" val="3375561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Logical errors, also known as semantic errors, occur when the code compiles and runs without generating any error messages,</a:t>
            </a:r>
          </a:p>
          <a:p>
            <a:r>
              <a:rPr lang="en-US" b="0" i="0" dirty="0">
                <a:solidFill>
                  <a:srgbClr val="374151"/>
                </a:solidFill>
                <a:effectLst/>
                <a:latin typeface="Söhne"/>
              </a:rPr>
              <a:t> but it does not produce the expected output or behaves incorrectly. </a:t>
            </a:r>
          </a:p>
          <a:p>
            <a:r>
              <a:rPr lang="en-US" b="0" i="0" dirty="0">
                <a:solidFill>
                  <a:srgbClr val="374151"/>
                </a:solidFill>
                <a:effectLst/>
                <a:latin typeface="Söhne"/>
              </a:rPr>
              <a:t>These errors stem from flawed logic or incorrect algorithms.</a:t>
            </a:r>
          </a:p>
          <a:p>
            <a:r>
              <a:rPr lang="en-US" b="0" i="0" dirty="0">
                <a:solidFill>
                  <a:srgbClr val="374151"/>
                </a:solidFill>
                <a:effectLst/>
                <a:latin typeface="Söhne"/>
              </a:rPr>
              <a:t>Logical errors could include incorrect calculations, misplaced conditions, or using the wrong algorithm to solve a problem.</a:t>
            </a:r>
          </a:p>
          <a:p>
            <a:r>
              <a:rPr lang="en-US" b="0" i="0" dirty="0">
                <a:solidFill>
                  <a:srgbClr val="374151"/>
                </a:solidFill>
                <a:effectLst/>
                <a:latin typeface="Söhne"/>
              </a:rPr>
              <a:t>Identifying logical errors can be more challenging as there are no explicit error messages or warnings. </a:t>
            </a:r>
          </a:p>
          <a:p>
            <a:r>
              <a:rPr lang="en-US" b="0" i="0" dirty="0">
                <a:solidFill>
                  <a:srgbClr val="374151"/>
                </a:solidFill>
                <a:effectLst/>
                <a:latin typeface="Söhne"/>
              </a:rPr>
              <a:t>Debugging techniques, such as code inspection, testing, and using print statements or debuggers, are essential for uncovering these issues.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In this example, </a:t>
            </a:r>
            <a:r>
              <a:rPr lang="en-US" sz="1100" dirty="0">
                <a:solidFill>
                  <a:schemeClr val="tx1"/>
                </a:solidFill>
              </a:rPr>
              <a:t>The logic should be (num1 + num2) in parenthesis  to correctly calculate the average, but the incorrect use of parentheses results in an incorrect average calculation.</a:t>
            </a:r>
          </a:p>
          <a:p>
            <a:endParaRPr lang="en-US" b="0" i="0" dirty="0">
              <a:solidFill>
                <a:srgbClr val="374151"/>
              </a:solidFill>
              <a:effectLst/>
              <a:latin typeface="Söhne"/>
            </a:endParaRPr>
          </a:p>
        </p:txBody>
      </p:sp>
    </p:spTree>
    <p:extLst>
      <p:ext uri="{BB962C8B-B14F-4D97-AF65-F5344CB8AC3E}">
        <p14:creationId xmlns:p14="http://schemas.microsoft.com/office/powerpoint/2010/main" val="350696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we’re going to look at techniques to find and fix the various bugs that we just talked about</a:t>
            </a:r>
            <a:endParaRPr dirty="0"/>
          </a:p>
        </p:txBody>
      </p:sp>
    </p:spTree>
    <p:extLst>
      <p:ext uri="{BB962C8B-B14F-4D97-AF65-F5344CB8AC3E}">
        <p14:creationId xmlns:p14="http://schemas.microsoft.com/office/powerpoint/2010/main" val="386485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Debugging is the process of identifying and fixing errors, or "bugs," in code to make it work as intended.</a:t>
            </a:r>
          </a:p>
          <a:p>
            <a:r>
              <a:rPr lang="en-US" b="0" i="0" dirty="0">
                <a:solidFill>
                  <a:srgbClr val="374151"/>
                </a:solidFill>
                <a:effectLst/>
                <a:latin typeface="Söhne"/>
              </a:rPr>
              <a:t>It involves finding, isolating, reproducing and resolving bugs</a:t>
            </a:r>
          </a:p>
          <a:p>
            <a:r>
              <a:rPr lang="en-US" b="0" i="0" dirty="0">
                <a:solidFill>
                  <a:srgbClr val="374151"/>
                </a:solidFill>
                <a:effectLst/>
                <a:latin typeface="Söhne"/>
              </a:rPr>
              <a:t>Debugging can be done using various techniques and tools, </a:t>
            </a:r>
          </a:p>
          <a:p>
            <a:r>
              <a:rPr lang="en-US" b="0" i="0" dirty="0">
                <a:solidFill>
                  <a:srgbClr val="374151"/>
                </a:solidFill>
                <a:effectLst/>
                <a:latin typeface="Söhne"/>
              </a:rPr>
              <a:t>such as adding print statements to inspect variable values, </a:t>
            </a:r>
          </a:p>
          <a:p>
            <a:r>
              <a:rPr lang="en-US" b="0" i="0" dirty="0">
                <a:solidFill>
                  <a:srgbClr val="374151"/>
                </a:solidFill>
                <a:effectLst/>
                <a:latin typeface="Söhne"/>
              </a:rPr>
              <a:t>using integrated development environments (IDEs) with debugging features,</a:t>
            </a:r>
          </a:p>
          <a:p>
            <a:r>
              <a:rPr lang="en-US" b="0" i="0" dirty="0">
                <a:solidFill>
                  <a:srgbClr val="374151"/>
                </a:solidFill>
                <a:effectLst/>
                <a:latin typeface="Söhne"/>
              </a:rPr>
              <a:t> and employing specialized debugging tools.  </a:t>
            </a:r>
            <a:endParaRPr lang="en-US" dirty="0"/>
          </a:p>
        </p:txBody>
      </p:sp>
    </p:spTree>
    <p:extLst>
      <p:ext uri="{BB962C8B-B14F-4D97-AF65-F5344CB8AC3E}">
        <p14:creationId xmlns:p14="http://schemas.microsoft.com/office/powerpoint/2010/main" val="3491024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374151"/>
                </a:solidFill>
                <a:effectLst/>
                <a:latin typeface="Söhne"/>
              </a:rPr>
              <a:t>We’re going to go over a few of these techniques today</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22594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74151"/>
                </a:solidFill>
                <a:effectLst/>
                <a:latin typeface="Söhne"/>
              </a:rPr>
              <a:t>The first technique is pretty simple but effective</a:t>
            </a:r>
          </a:p>
          <a:p>
            <a:pPr algn="l"/>
            <a:r>
              <a:rPr lang="en-US" b="0" i="0" dirty="0">
                <a:solidFill>
                  <a:srgbClr val="374151"/>
                </a:solidFill>
                <a:effectLst/>
                <a:latin typeface="Söhne"/>
              </a:rPr>
              <a:t>Reading and understanding code is an essential skill in debugging. </a:t>
            </a:r>
          </a:p>
          <a:p>
            <a:pPr algn="l"/>
            <a:r>
              <a:rPr lang="en-US" b="0" i="0" dirty="0">
                <a:solidFill>
                  <a:srgbClr val="374151"/>
                </a:solidFill>
                <a:effectLst/>
                <a:latin typeface="Söhne"/>
              </a:rPr>
              <a:t>It’s important to have a clear mental model of how code is executed in Python </a:t>
            </a:r>
          </a:p>
          <a:p>
            <a:pPr algn="l"/>
            <a:r>
              <a:rPr lang="en-US" b="0" i="0" dirty="0">
                <a:solidFill>
                  <a:srgbClr val="374151"/>
                </a:solidFill>
                <a:effectLst/>
                <a:latin typeface="Söhne"/>
              </a:rPr>
              <a:t>Remember that execution usually happens from top to bottom</a:t>
            </a:r>
          </a:p>
          <a:p>
            <a:pPr algn="l"/>
            <a:r>
              <a:rPr lang="en-US" b="0" i="0" dirty="0">
                <a:solidFill>
                  <a:srgbClr val="374151"/>
                </a:solidFill>
                <a:effectLst/>
                <a:latin typeface="Söhne"/>
              </a:rPr>
              <a:t>When a function is called, a new "stack frame" is created on the call stack to store information about that function's execution, including local variables and return addresses. </a:t>
            </a:r>
          </a:p>
          <a:p>
            <a:pPr algn="l"/>
            <a:r>
              <a:rPr lang="en-US" b="0" i="0" dirty="0">
                <a:solidFill>
                  <a:srgbClr val="374151"/>
                </a:solidFill>
                <a:effectLst/>
                <a:latin typeface="Söhne"/>
              </a:rPr>
              <a:t>Import statements in Python execute other Python files (modules). </a:t>
            </a:r>
          </a:p>
          <a:p>
            <a:pPr algn="l"/>
            <a:r>
              <a:rPr lang="en-US" b="0" i="0" dirty="0">
                <a:solidFill>
                  <a:srgbClr val="374151"/>
                </a:solidFill>
                <a:effectLst/>
                <a:latin typeface="Söhne"/>
              </a:rPr>
              <a:t>This means that when you import a module, its code is executed, and its variables and functions become accessible in your current module. </a:t>
            </a:r>
          </a:p>
          <a:p>
            <a:pPr algn="l"/>
            <a:r>
              <a:rPr lang="en-US" b="0" i="0" dirty="0">
                <a:solidFill>
                  <a:srgbClr val="374151"/>
                </a:solidFill>
                <a:effectLst/>
                <a:latin typeface="Söhne"/>
              </a:rPr>
              <a:t>In Python, nearly everything is an object, including numbers, strings, functions, and classes. </a:t>
            </a:r>
          </a:p>
          <a:p>
            <a:pPr algn="l"/>
            <a:r>
              <a:rPr lang="en-US" b="0" i="0" dirty="0">
                <a:solidFill>
                  <a:srgbClr val="374151"/>
                </a:solidFill>
                <a:effectLst/>
                <a:latin typeface="Söhne"/>
              </a:rPr>
              <a:t>Objects have attributes and methods, and understanding this object-oriented nature of Python is very important for debugging code.</a:t>
            </a:r>
          </a:p>
          <a:p>
            <a:pPr algn="l"/>
            <a:r>
              <a:rPr lang="en-US" b="0" i="0" dirty="0" err="1">
                <a:solidFill>
                  <a:srgbClr val="374151"/>
                </a:solidFill>
                <a:effectLst/>
                <a:latin typeface="Söhne"/>
              </a:rPr>
              <a:t>pythontutor</a:t>
            </a:r>
            <a:r>
              <a:rPr lang="en-US" b="0" i="0" dirty="0">
                <a:solidFill>
                  <a:srgbClr val="374151"/>
                </a:solidFill>
                <a:effectLst/>
                <a:latin typeface="Söhne"/>
              </a:rPr>
              <a:t> is an online tool and educational platform for learning Python. </a:t>
            </a:r>
          </a:p>
          <a:p>
            <a:pPr algn="l"/>
            <a:r>
              <a:rPr lang="en-US" b="0" i="0" dirty="0">
                <a:solidFill>
                  <a:srgbClr val="374151"/>
                </a:solidFill>
                <a:effectLst/>
                <a:latin typeface="Söhne"/>
              </a:rPr>
              <a:t>It allows you to visualize and step through Python code execution, making it a great resource for helping you develop a mental model of your code</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dirty="0"/>
              <a:t>This is an example of how </a:t>
            </a:r>
            <a:r>
              <a:rPr lang="en-US" dirty="0" err="1"/>
              <a:t>pythontutor</a:t>
            </a:r>
            <a:r>
              <a:rPr lang="en-US" dirty="0"/>
              <a:t> visualizes a program</a:t>
            </a:r>
          </a:p>
          <a:p>
            <a:pPr algn="l"/>
            <a:r>
              <a:rPr lang="en-US" dirty="0"/>
              <a:t>Here we have two lists of strings</a:t>
            </a:r>
          </a:p>
          <a:p>
            <a:pPr algn="l"/>
            <a:r>
              <a:rPr lang="en-US" dirty="0"/>
              <a:t>List1 contains two strings objects and its stored in memory as an </a:t>
            </a:r>
            <a:r>
              <a:rPr lang="en-US" dirty="0" err="1"/>
              <a:t>iterable</a:t>
            </a:r>
            <a:r>
              <a:rPr lang="en-US" dirty="0"/>
              <a:t> object </a:t>
            </a:r>
          </a:p>
          <a:p>
            <a:pPr lvl="1" algn="l"/>
            <a:r>
              <a:rPr lang="en-US" dirty="0"/>
              <a:t>One of the string says “This is” and the other says “the only tool”</a:t>
            </a:r>
          </a:p>
          <a:p>
            <a:pPr lvl="0" algn="l"/>
            <a:r>
              <a:rPr lang="en-US" dirty="0"/>
              <a:t>List2 contains 4 string objects </a:t>
            </a:r>
          </a:p>
          <a:p>
            <a:pPr lvl="0" algn="l"/>
            <a:r>
              <a:rPr lang="en-US" dirty="0"/>
              <a:t>You can visually see how each element in the lists are stored in the right</a:t>
            </a:r>
          </a:p>
        </p:txBody>
      </p:sp>
    </p:spTree>
    <p:extLst>
      <p:ext uri="{BB962C8B-B14F-4D97-AF65-F5344CB8AC3E}">
        <p14:creationId xmlns:p14="http://schemas.microsoft.com/office/powerpoint/2010/main" val="2076237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dirty="0"/>
              <a:t>Really understanding the fundamentals of python is also very important when it comes to debugging</a:t>
            </a:r>
          </a:p>
          <a:p>
            <a:pPr algn="l"/>
            <a:r>
              <a:rPr lang="en-US" dirty="0"/>
              <a:t>These are a list of resources that I think are good for understanding the basics of python</a:t>
            </a:r>
            <a:endParaRPr dirty="0"/>
          </a:p>
        </p:txBody>
      </p:sp>
    </p:spTree>
    <p:extLst>
      <p:ext uri="{BB962C8B-B14F-4D97-AF65-F5344CB8AC3E}">
        <p14:creationId xmlns:p14="http://schemas.microsoft.com/office/powerpoint/2010/main" val="658234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dirty="0"/>
              <a:t>In python, </a:t>
            </a:r>
            <a:r>
              <a:rPr lang="en-US" b="0" i="0" dirty="0">
                <a:solidFill>
                  <a:srgbClr val="273239"/>
                </a:solidFill>
                <a:effectLst/>
                <a:latin typeface="Nunito" pitchFamily="2" charset="77"/>
              </a:rPr>
              <a:t>a traceback is a report containing the function calls made in your code at a specific point </a:t>
            </a:r>
            <a:r>
              <a:rPr lang="en-US" b="0" i="0" dirty="0" err="1">
                <a:solidFill>
                  <a:srgbClr val="273239"/>
                </a:solidFill>
                <a:effectLst/>
                <a:latin typeface="Nunito" pitchFamily="2" charset="77"/>
              </a:rPr>
              <a:t>i.e</a:t>
            </a:r>
            <a:r>
              <a:rPr lang="en-US" b="0" i="0" dirty="0">
                <a:solidFill>
                  <a:srgbClr val="273239"/>
                </a:solidFill>
                <a:effectLst/>
                <a:latin typeface="Nunito" pitchFamily="2" charset="77"/>
              </a:rPr>
              <a:t> when you get an error </a:t>
            </a:r>
          </a:p>
          <a:p>
            <a:pPr algn="l"/>
            <a:r>
              <a:rPr lang="en-US" b="0" i="0" dirty="0">
                <a:solidFill>
                  <a:srgbClr val="273239"/>
                </a:solidFill>
                <a:effectLst/>
                <a:latin typeface="Nunito" pitchFamily="2" charset="77"/>
              </a:rPr>
              <a:t>it is recommended that you should trace it backward(traceback) so start at the bottom</a:t>
            </a:r>
          </a:p>
          <a:p>
            <a:pPr algn="l"/>
            <a:r>
              <a:rPr lang="en-US" b="0" i="0" dirty="0">
                <a:solidFill>
                  <a:srgbClr val="374151"/>
                </a:solidFill>
                <a:effectLst/>
                <a:latin typeface="Söhne"/>
              </a:rPr>
              <a:t>Begin by examining the last line, as it usually points to the specific line of code where the error occurred.</a:t>
            </a:r>
          </a:p>
          <a:p>
            <a:pPr algn="l"/>
            <a:r>
              <a:rPr lang="en-US" b="0" i="0" dirty="0">
                <a:solidFill>
                  <a:srgbClr val="374151"/>
                </a:solidFill>
                <a:effectLst/>
                <a:latin typeface="Söhne"/>
              </a:rPr>
              <a:t>Read the error message to understand the context of the error. It often provides details about what went wrong.</a:t>
            </a:r>
          </a:p>
          <a:p>
            <a:pPr algn="l"/>
            <a:r>
              <a:rPr lang="en-US" b="0" i="0" dirty="0">
                <a:solidFill>
                  <a:srgbClr val="374151"/>
                </a:solidFill>
                <a:effectLst/>
                <a:latin typeface="Söhne"/>
              </a:rPr>
              <a:t> For instance, it may mention that a variable is not defined or that there's a division by zero.</a:t>
            </a:r>
          </a:p>
          <a:p>
            <a:pPr algn="l"/>
            <a:r>
              <a:rPr lang="en-US" b="0" i="0" dirty="0">
                <a:solidFill>
                  <a:srgbClr val="374151"/>
                </a:solidFill>
                <a:effectLst/>
                <a:latin typeface="Söhne"/>
              </a:rPr>
              <a:t>The traceback will include the name of the file in which the error occurred and the line number.</a:t>
            </a:r>
          </a:p>
          <a:p>
            <a:pPr algn="l"/>
            <a:r>
              <a:rPr lang="en-US" b="0" i="0" dirty="0">
                <a:solidFill>
                  <a:srgbClr val="374151"/>
                </a:solidFill>
                <a:effectLst/>
                <a:latin typeface="Söhne"/>
              </a:rPr>
              <a:t>This information helps you locate the specific part of your code that caused the error.</a:t>
            </a:r>
          </a:p>
          <a:p>
            <a:pPr algn="l"/>
            <a:r>
              <a:rPr lang="en-US" b="0" i="0" dirty="0">
                <a:solidFill>
                  <a:srgbClr val="374151"/>
                </a:solidFill>
                <a:effectLst/>
                <a:latin typeface="Söhne"/>
              </a:rPr>
              <a:t>Python's official documentation and library documentation are valuable resources for understanding error messages and finding information about specific functions and methods.</a:t>
            </a:r>
          </a:p>
          <a:p>
            <a:pPr algn="l"/>
            <a:r>
              <a:rPr lang="en-US" b="0" i="0" dirty="0">
                <a:solidFill>
                  <a:srgbClr val="374151"/>
                </a:solidFill>
                <a:effectLst/>
                <a:latin typeface="Söhne"/>
              </a:rPr>
              <a:t>If that isn’t helpful, you can search for it online. Many programmers have encountered the same errors and shared solutions on sites like </a:t>
            </a:r>
            <a:r>
              <a:rPr lang="en-US" b="0" i="0" dirty="0" err="1">
                <a:solidFill>
                  <a:srgbClr val="374151"/>
                </a:solidFill>
                <a:effectLst/>
                <a:latin typeface="Söhne"/>
              </a:rPr>
              <a:t>stakeoverflow</a:t>
            </a:r>
            <a:r>
              <a:rPr lang="en-US" b="0" i="0" dirty="0">
                <a:solidFill>
                  <a:srgbClr val="374151"/>
                </a:solidFill>
                <a:effectLst/>
                <a:latin typeface="Söhne"/>
              </a:rPr>
              <a:t>.</a:t>
            </a:r>
          </a:p>
          <a:p>
            <a:pPr algn="l"/>
            <a:endParaRPr lang="en-US" b="0" i="0" dirty="0">
              <a:solidFill>
                <a:srgbClr val="273239"/>
              </a:solidFill>
              <a:effectLst/>
              <a:latin typeface="Nunito" pitchFamily="2" charset="77"/>
            </a:endParaRPr>
          </a:p>
        </p:txBody>
      </p:sp>
    </p:spTree>
    <p:extLst>
      <p:ext uri="{BB962C8B-B14F-4D97-AF65-F5344CB8AC3E}">
        <p14:creationId xmlns:p14="http://schemas.microsoft.com/office/powerpoint/2010/main" val="747944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74151"/>
                </a:solidFill>
                <a:effectLst/>
                <a:latin typeface="Söhne"/>
              </a:rPr>
              <a:t>In this traceback:</a:t>
            </a:r>
          </a:p>
          <a:p>
            <a:pPr algn="l">
              <a:buFont typeface="+mj-lt"/>
              <a:buAutoNum type="arabicPeriod"/>
            </a:pPr>
            <a:r>
              <a:rPr lang="en-US" b="0" i="0" dirty="0">
                <a:solidFill>
                  <a:srgbClr val="374151"/>
                </a:solidFill>
                <a:effectLst/>
                <a:latin typeface="Söhne"/>
              </a:rPr>
              <a:t>The traceback begins with the header, showing the sequence of events, with the most recent call at the top.</a:t>
            </a:r>
          </a:p>
          <a:p>
            <a:pPr algn="l">
              <a:buFont typeface="+mj-lt"/>
              <a:buAutoNum type="arabicPeriod"/>
            </a:pPr>
            <a:r>
              <a:rPr lang="en-US" b="0" i="0" dirty="0">
                <a:solidFill>
                  <a:srgbClr val="374151"/>
                </a:solidFill>
                <a:effectLst/>
                <a:latin typeface="Söhne"/>
              </a:rPr>
              <a:t>The file name ("</a:t>
            </a:r>
            <a:r>
              <a:rPr lang="en-US" b="0" i="0" dirty="0" err="1">
                <a:solidFill>
                  <a:srgbClr val="374151"/>
                </a:solidFill>
                <a:effectLst/>
                <a:latin typeface="Söhne"/>
              </a:rPr>
              <a:t>example.py</a:t>
            </a:r>
            <a:r>
              <a:rPr lang="en-US" b="0" i="0" dirty="0">
                <a:solidFill>
                  <a:srgbClr val="374151"/>
                </a:solidFill>
                <a:effectLst/>
                <a:latin typeface="Söhne"/>
              </a:rPr>
              <a:t>") and line number (line 3) tell you where the error occurred.</a:t>
            </a:r>
          </a:p>
          <a:p>
            <a:pPr algn="l">
              <a:buFont typeface="+mj-lt"/>
              <a:buAutoNum type="arabicPeriod"/>
            </a:pPr>
            <a:r>
              <a:rPr lang="en-US" b="0" i="0" dirty="0">
                <a:solidFill>
                  <a:srgbClr val="374151"/>
                </a:solidFill>
                <a:effectLst/>
                <a:latin typeface="Söhne"/>
              </a:rPr>
              <a:t>In this case, the error occurred in the main module ("&lt;module&gt;"). If it were within a function or method, the function or method name would be displayed here.</a:t>
            </a:r>
          </a:p>
          <a:p>
            <a:pPr algn="l">
              <a:buFont typeface="+mj-lt"/>
              <a:buAutoNum type="arabicPeriod"/>
            </a:pPr>
            <a:r>
              <a:rPr lang="en-US" b="0" i="0" dirty="0">
                <a:solidFill>
                  <a:srgbClr val="374151"/>
                </a:solidFill>
                <a:effectLst/>
                <a:latin typeface="Söhne"/>
              </a:rPr>
              <a:t>The error type is "TypeError," indicating that there's an issue with the types of data being used.</a:t>
            </a:r>
          </a:p>
          <a:p>
            <a:pPr algn="l">
              <a:buFont typeface="+mj-lt"/>
              <a:buAutoNum type="arabicPeriod"/>
            </a:pPr>
            <a:r>
              <a:rPr lang="en-US" b="0" i="0" dirty="0">
                <a:solidFill>
                  <a:srgbClr val="374151"/>
                </a:solidFill>
                <a:effectLst/>
                <a:latin typeface="Söhne"/>
              </a:rPr>
              <a:t>The error message "unsupported operand type(s) for /: 'int' and 'str'" provides context.</a:t>
            </a:r>
          </a:p>
          <a:p>
            <a:pPr algn="l">
              <a:buFont typeface="+mj-lt"/>
              <a:buAutoNum type="arabicPeriod"/>
            </a:pPr>
            <a:r>
              <a:rPr lang="en-US" b="0" i="0" dirty="0">
                <a:solidFill>
                  <a:srgbClr val="374151"/>
                </a:solidFill>
                <a:effectLst/>
                <a:latin typeface="Söhne"/>
              </a:rPr>
              <a:t> It tells you that you're trying to perform a division operation with an integer and a string, which is not supported.</a:t>
            </a:r>
          </a:p>
          <a:p>
            <a:pPr algn="l"/>
            <a:r>
              <a:rPr lang="en-US" b="0" i="0" dirty="0">
                <a:solidFill>
                  <a:srgbClr val="374151"/>
                </a:solidFill>
                <a:effectLst/>
                <a:latin typeface="Söhne"/>
              </a:rPr>
              <a:t>To resolve this error, you'd need to examine your code around line 3 in "</a:t>
            </a:r>
            <a:r>
              <a:rPr lang="en-US" b="0" i="0" dirty="0" err="1">
                <a:solidFill>
                  <a:srgbClr val="374151"/>
                </a:solidFill>
                <a:effectLst/>
                <a:latin typeface="Söhne"/>
              </a:rPr>
              <a:t>example.py</a:t>
            </a:r>
            <a:r>
              <a:rPr lang="en-US" b="0" i="0" dirty="0">
                <a:solidFill>
                  <a:srgbClr val="374151"/>
                </a:solidFill>
                <a:effectLst/>
                <a:latin typeface="Söhne"/>
              </a:rPr>
              <a:t>" and correct the operation to ensure you're performing a valid division between compatible data types</a:t>
            </a:r>
          </a:p>
          <a:p>
            <a:pPr algn="l"/>
            <a:r>
              <a:rPr lang="en-US" b="0" i="0" dirty="0">
                <a:solidFill>
                  <a:srgbClr val="374151"/>
                </a:solidFill>
                <a:effectLst/>
                <a:latin typeface="Söhne"/>
              </a:rPr>
              <a:t>Here we convert the string to an integer).</a:t>
            </a:r>
          </a:p>
          <a:p>
            <a:pPr algn="l"/>
            <a:endParaRPr dirty="0"/>
          </a:p>
        </p:txBody>
      </p:sp>
    </p:spTree>
    <p:extLst>
      <p:ext uri="{BB962C8B-B14F-4D97-AF65-F5344CB8AC3E}">
        <p14:creationId xmlns:p14="http://schemas.microsoft.com/office/powerpoint/2010/main" val="268905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Last week, we covered programming style </a:t>
            </a:r>
          </a:p>
          <a:p>
            <a:pPr marL="171450" lvl="0" indent="-171450" algn="l" rtl="0">
              <a:spcBef>
                <a:spcPts val="0"/>
              </a:spcBef>
              <a:spcAft>
                <a:spcPts val="0"/>
              </a:spcAft>
            </a:pPr>
            <a:r>
              <a:rPr lang="en-US" dirty="0"/>
              <a:t>The main takeaway from that is that sticking to a consistent set of style rules will minimize bugs or errors in code</a:t>
            </a:r>
          </a:p>
          <a:p>
            <a:pPr marL="171450" lvl="0" indent="-171450" algn="l" rtl="0">
              <a:spcBef>
                <a:spcPts val="0"/>
              </a:spcBef>
              <a:spcAft>
                <a:spcPts val="0"/>
              </a:spcAft>
            </a:pPr>
            <a:r>
              <a:rPr lang="en-US" dirty="0"/>
              <a:t>Today, we’ll go over common programming bugs that you may encounter </a:t>
            </a:r>
          </a:p>
          <a:p>
            <a:pPr marL="171450" lvl="0" indent="-171450" algn="l" rtl="0">
              <a:spcBef>
                <a:spcPts val="0"/>
              </a:spcBef>
              <a:spcAft>
                <a:spcPts val="0"/>
              </a:spcAft>
            </a:pPr>
            <a:r>
              <a:rPr lang="en-US" dirty="0"/>
              <a:t>As well as ways to find and get rid of them </a:t>
            </a:r>
          </a:p>
          <a:p>
            <a:pPr marL="171450" lvl="0" indent="-171450" algn="l" rtl="0">
              <a:spcBef>
                <a:spcPts val="0"/>
              </a:spcBef>
              <a:spcAft>
                <a:spcPts val="0"/>
              </a:spcAft>
            </a:pPr>
            <a:r>
              <a:rPr lang="en-US" dirty="0"/>
              <a:t>Next week we’ll cover design patterns and virtual environments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74151"/>
                </a:solidFill>
                <a:effectLst/>
                <a:latin typeface="Söhne"/>
              </a:rPr>
              <a:t>Using print statements is a common and I think effective way to debug code by displaying variable values and execution flow.</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You can use print statements to </a:t>
            </a:r>
            <a:r>
              <a:rPr lang="en-US" sz="1100" b="0" i="0" dirty="0">
                <a:solidFill>
                  <a:schemeClr val="tx1"/>
                </a:solidFill>
                <a:effectLst/>
                <a:latin typeface="Söhne"/>
              </a:rPr>
              <a:t>p</a:t>
            </a:r>
            <a:r>
              <a:rPr lang="en-US" sz="1100" dirty="0">
                <a:solidFill>
                  <a:schemeClr val="tx1"/>
                </a:solidFill>
              </a:rPr>
              <a:t>rint the values of variables to check their current state at different stages of your program.</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rPr>
              <a:t>Or you can Insert print statements to mark different stages in your code to help track the flow of execution.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While using print statements is simple to implement and useful for small projects. It can clutter code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rPr>
              <a:t>After debugging, ensure that you remove or comment out unnecessary print statements to maintain clean code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chemeClr val="tx1"/>
                </a:solidFill>
                <a:effectLst/>
                <a:latin typeface="Söhne"/>
              </a:rPr>
              <a:t>For larger projects, it may be better to use </a:t>
            </a:r>
            <a:r>
              <a:rPr lang="en-US" b="0" i="0" dirty="0">
                <a:solidFill>
                  <a:srgbClr val="374151"/>
                </a:solidFill>
                <a:effectLst/>
                <a:latin typeface="Söhne"/>
              </a:rPr>
              <a:t>step-through debugging tools which we’ll cover soon</a:t>
            </a:r>
          </a:p>
        </p:txBody>
      </p:sp>
    </p:spTree>
    <p:extLst>
      <p:ext uri="{BB962C8B-B14F-4D97-AF65-F5344CB8AC3E}">
        <p14:creationId xmlns:p14="http://schemas.microsoft.com/office/powerpoint/2010/main" val="2978319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74151"/>
                </a:solidFill>
                <a:effectLst/>
                <a:latin typeface="Söhne"/>
              </a:rPr>
              <a:t>here's an example of debugging using print statements in Python:</a:t>
            </a:r>
          </a:p>
          <a:p>
            <a:pPr algn="l"/>
            <a:r>
              <a:rPr lang="en-US" b="0" i="0" dirty="0">
                <a:solidFill>
                  <a:srgbClr val="374151"/>
                </a:solidFill>
                <a:effectLst/>
                <a:latin typeface="Söhne"/>
              </a:rPr>
              <a:t>We have a simple function that calculates the factorial of a number but it is currently producing incorrect results. </a:t>
            </a:r>
          </a:p>
          <a:p>
            <a:pPr algn="l"/>
            <a:r>
              <a:rPr lang="en-US" b="0" i="0" dirty="0">
                <a:solidFill>
                  <a:srgbClr val="374151"/>
                </a:solidFill>
                <a:effectLst/>
                <a:latin typeface="Söhne"/>
              </a:rPr>
              <a:t>According to it, the factorial of 5 is 24, but it should be 120</a:t>
            </a:r>
          </a:p>
          <a:p>
            <a:pPr algn="l"/>
            <a:r>
              <a:rPr lang="en-US" b="0" i="0" dirty="0">
                <a:solidFill>
                  <a:srgbClr val="374151"/>
                </a:solidFill>
                <a:effectLst/>
                <a:latin typeface="Söhne"/>
              </a:rPr>
              <a:t>To debug it, you can insert print statements to inspect the variable values:</a:t>
            </a:r>
          </a:p>
          <a:p>
            <a:pPr algn="l"/>
            <a:r>
              <a:rPr lang="en-US" b="0" i="0" dirty="0">
                <a:solidFill>
                  <a:srgbClr val="374151"/>
                </a:solidFill>
                <a:effectLst/>
                <a:latin typeface="Söhne"/>
              </a:rPr>
              <a:t>When you run the modified code, it will display the values of </a:t>
            </a:r>
            <a:r>
              <a:rPr lang="en-US" dirty="0" err="1"/>
              <a:t>i</a:t>
            </a:r>
            <a:r>
              <a:rPr lang="en-US" b="0" i="0" dirty="0">
                <a:solidFill>
                  <a:srgbClr val="374151"/>
                </a:solidFill>
                <a:effectLst/>
                <a:latin typeface="Söhne"/>
              </a:rPr>
              <a:t> and </a:t>
            </a:r>
            <a:r>
              <a:rPr lang="en-US" dirty="0"/>
              <a:t>result</a:t>
            </a:r>
            <a:r>
              <a:rPr lang="en-US" b="0" i="0" dirty="0">
                <a:solidFill>
                  <a:srgbClr val="374151"/>
                </a:solidFill>
                <a:effectLst/>
                <a:latin typeface="Söhne"/>
              </a:rPr>
              <a:t> at each iteration of the loop. </a:t>
            </a:r>
          </a:p>
          <a:p>
            <a:pPr algn="l"/>
            <a:r>
              <a:rPr lang="en-US" b="0" i="0" dirty="0">
                <a:solidFill>
                  <a:srgbClr val="374151"/>
                </a:solidFill>
                <a:effectLst/>
                <a:latin typeface="Söhne"/>
              </a:rPr>
              <a:t>By examining the printed output, you can identify where the issue occurs and why the calculation is incorrect. </a:t>
            </a:r>
          </a:p>
          <a:p>
            <a:pPr algn="l"/>
            <a:r>
              <a:rPr lang="en-US" b="0" i="0" dirty="0">
                <a:solidFill>
                  <a:srgbClr val="374151"/>
                </a:solidFill>
                <a:effectLst/>
                <a:latin typeface="Söhne"/>
              </a:rPr>
              <a:t>In this case, you'll likely notice that the loop doesn't include </a:t>
            </a:r>
            <a:r>
              <a:rPr lang="en-US" dirty="0"/>
              <a:t>n</a:t>
            </a:r>
            <a:r>
              <a:rPr lang="en-US" b="0" i="0" dirty="0">
                <a:solidFill>
                  <a:srgbClr val="374151"/>
                </a:solidFill>
                <a:effectLst/>
                <a:latin typeface="Söhne"/>
              </a:rPr>
              <a:t> in the range, and that's the source of the problem. </a:t>
            </a:r>
          </a:p>
          <a:p>
            <a:pPr algn="l"/>
            <a:r>
              <a:rPr lang="en-US" b="0" i="0" dirty="0">
                <a:solidFill>
                  <a:srgbClr val="374151"/>
                </a:solidFill>
                <a:effectLst/>
                <a:latin typeface="Söhne"/>
              </a:rPr>
              <a:t>You can then correct the code range accordingly.</a:t>
            </a:r>
          </a:p>
        </p:txBody>
      </p:sp>
    </p:spTree>
    <p:extLst>
      <p:ext uri="{BB962C8B-B14F-4D97-AF65-F5344CB8AC3E}">
        <p14:creationId xmlns:p14="http://schemas.microsoft.com/office/powerpoint/2010/main" val="910258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dirty="0"/>
              <a:t>logging is a technique used to capture and record information about the program's behavior, execution flow, and variable values during runtime. </a:t>
            </a:r>
          </a:p>
          <a:p>
            <a:pPr algn="l"/>
            <a:r>
              <a:rPr lang="en-US" dirty="0"/>
              <a:t>Unlike print statements, which are often used for temporary debugging, logging is more structured and allows you to control the detail and destination of the logged information.</a:t>
            </a:r>
          </a:p>
          <a:p>
            <a:pPr algn="l"/>
            <a:r>
              <a:rPr lang="en-US" dirty="0"/>
              <a:t>Python provides a built-in logging module that offers various log levels (e.g., debug, info, warning, error) to categorize messages. </a:t>
            </a:r>
          </a:p>
          <a:p>
            <a:pPr algn="l"/>
            <a:r>
              <a:rPr lang="en-US" dirty="0"/>
              <a:t>Developers can configure where and how log messages are stored, so they can be in files, console, or other destinations. </a:t>
            </a:r>
          </a:p>
          <a:p>
            <a:pPr algn="l"/>
            <a:r>
              <a:rPr lang="en-US" dirty="0"/>
              <a:t>There are different levels of logging</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debug level is </a:t>
            </a:r>
            <a:r>
              <a:rPr lang="en-US" sz="1100" dirty="0">
                <a:solidFill>
                  <a:schemeClr val="tx1"/>
                </a:solidFill>
              </a:rPr>
              <a:t>used to give Detailed information, typically of interest only when diagnosing problems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rPr>
              <a:t>The Info level is used to confirm that things are working as expected</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rPr>
              <a:t>The error level tells that due to a more serious problem, the software has not been able to perform some function</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rPr>
              <a:t>The critical level tells serious error, indicating that the program itself may be unable to continue running</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solidFill>
                <a:schemeClr val="tx1"/>
              </a:solidFill>
            </a:endParaRPr>
          </a:p>
          <a:p>
            <a:pPr lvl="1" algn="l"/>
            <a:endParaRPr lang="en-US" dirty="0"/>
          </a:p>
          <a:p>
            <a:pPr algn="l"/>
            <a:endParaRPr dirty="0"/>
          </a:p>
        </p:txBody>
      </p:sp>
    </p:spTree>
    <p:extLst>
      <p:ext uri="{BB962C8B-B14F-4D97-AF65-F5344CB8AC3E}">
        <p14:creationId xmlns:p14="http://schemas.microsoft.com/office/powerpoint/2010/main" val="374330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dirty="0"/>
              <a:t>In this code, we ask the user for a value</a:t>
            </a:r>
          </a:p>
          <a:p>
            <a:pPr algn="l"/>
            <a:r>
              <a:rPr lang="en-US" dirty="0"/>
              <a:t>We pass that value to a function that raises an exception if that value is less than 0, this exception is then caught by the logging </a:t>
            </a:r>
          </a:p>
          <a:p>
            <a:pPr algn="l"/>
            <a:r>
              <a:rPr lang="en-US" dirty="0"/>
              <a:t>Also, If the value is greater than 0, we log that the operation was performed successfully</a:t>
            </a:r>
          </a:p>
        </p:txBody>
      </p:sp>
    </p:spTree>
    <p:extLst>
      <p:ext uri="{BB962C8B-B14F-4D97-AF65-F5344CB8AC3E}">
        <p14:creationId xmlns:p14="http://schemas.microsoft.com/office/powerpoint/2010/main" val="3797482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74151"/>
                </a:solidFill>
                <a:effectLst/>
                <a:latin typeface="Söhne"/>
              </a:rPr>
              <a:t>Rubber duck debugging is a somewhat whimsical but highly effective method of debugging code. </a:t>
            </a:r>
          </a:p>
          <a:p>
            <a:pPr algn="l"/>
            <a:r>
              <a:rPr lang="en-US" b="0" i="0" dirty="0">
                <a:solidFill>
                  <a:srgbClr val="374151"/>
                </a:solidFill>
                <a:effectLst/>
                <a:latin typeface="Söhne"/>
              </a:rPr>
              <a:t>The idea is to explain your code and the problem you're facing to an inanimate object, like a rubber duck, as if you were teaching it to someone else. </a:t>
            </a:r>
          </a:p>
          <a:p>
            <a:pPr algn="l"/>
            <a:r>
              <a:rPr lang="en-US" b="0" i="0" dirty="0">
                <a:solidFill>
                  <a:srgbClr val="374151"/>
                </a:solidFill>
                <a:effectLst/>
                <a:latin typeface="Söhne"/>
              </a:rPr>
              <a:t>While it may sound strange, the process of verbalizing your code and the issues you're encountering can help you gain a clearer understanding of the problem.</a:t>
            </a:r>
          </a:p>
          <a:p>
            <a:r>
              <a:rPr lang="en-US" b="0" i="0" dirty="0">
                <a:solidFill>
                  <a:srgbClr val="374151"/>
                </a:solidFill>
                <a:effectLst/>
                <a:latin typeface="Söhne"/>
              </a:rPr>
              <a:t>The act of articulating your thought process and walking through the code step by step can reveal overlooked issues or logical errors</a:t>
            </a:r>
            <a:br>
              <a:rPr lang="en-US" dirty="0"/>
            </a:br>
            <a:endParaRPr dirty="0"/>
          </a:p>
        </p:txBody>
      </p:sp>
    </p:spTree>
    <p:extLst>
      <p:ext uri="{BB962C8B-B14F-4D97-AF65-F5344CB8AC3E}">
        <p14:creationId xmlns:p14="http://schemas.microsoft.com/office/powerpoint/2010/main" val="4275561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Step-through debugging is a systematic method of debugging code in which a developer examines a program's execution one step at a time. </a:t>
            </a:r>
          </a:p>
          <a:p>
            <a:r>
              <a:rPr lang="en-US" b="0" i="0" dirty="0">
                <a:solidFill>
                  <a:srgbClr val="374151"/>
                </a:solidFill>
                <a:effectLst/>
                <a:latin typeface="Söhne"/>
              </a:rPr>
              <a:t>Using a debugger tool, the developer can pause the program's execution at specific points, inspect variable values, and analyze the code's behavior incrementally. </a:t>
            </a:r>
          </a:p>
          <a:p>
            <a:r>
              <a:rPr lang="en-US" b="0" i="0" dirty="0">
                <a:solidFill>
                  <a:srgbClr val="374151"/>
                </a:solidFill>
                <a:effectLst/>
                <a:latin typeface="Söhne"/>
              </a:rPr>
              <a:t>This approach provides detailed insights into how the code is functioning and allows for the identification and resolution of issues in a controlled and systematic manner. </a:t>
            </a:r>
          </a:p>
          <a:p>
            <a:r>
              <a:rPr lang="en-US" b="0" i="0" dirty="0">
                <a:solidFill>
                  <a:srgbClr val="374151"/>
                </a:solidFill>
                <a:effectLst/>
                <a:latin typeface="Söhne"/>
              </a:rPr>
              <a:t>In step-through debugging:</a:t>
            </a:r>
          </a:p>
          <a:p>
            <a:r>
              <a:rPr lang="en-US" b="0" i="0" dirty="0">
                <a:solidFill>
                  <a:srgbClr val="374151"/>
                </a:solidFill>
                <a:effectLst/>
                <a:latin typeface="Söhne"/>
              </a:rPr>
              <a:t>A breakpoint is a designated point in the code where program execution pauses, allowing developers to inspect variables and the program's state</a:t>
            </a:r>
          </a:p>
          <a:p>
            <a:r>
              <a:rPr lang="en-US" b="0" i="0" dirty="0">
                <a:solidFill>
                  <a:srgbClr val="374151"/>
                </a:solidFill>
                <a:effectLst/>
                <a:latin typeface="Söhne"/>
              </a:rPr>
              <a:t>A call stack is a record of function calls and their order, which is very important for understanding code execution flow</a:t>
            </a:r>
          </a:p>
          <a:p>
            <a:r>
              <a:rPr lang="en-US" b="0" i="0" dirty="0">
                <a:solidFill>
                  <a:srgbClr val="374151"/>
                </a:solidFill>
                <a:effectLst/>
                <a:latin typeface="Söhne"/>
              </a:rPr>
              <a:t>The continue command in step-through debugging that allows the program's execution to proceed from the current point, bypassing breakpoints or stopping points. It's used to resume normal program flow after inspection and analysis.</a:t>
            </a:r>
          </a:p>
          <a:p>
            <a:r>
              <a:rPr lang="en-US" b="0" i="0" dirty="0">
                <a:solidFill>
                  <a:srgbClr val="374151"/>
                </a:solidFill>
                <a:effectLst/>
                <a:latin typeface="Söhne"/>
              </a:rPr>
              <a:t>The step over command allows us to execute the current line of code and move to the next line without entering function or method calls.</a:t>
            </a:r>
          </a:p>
          <a:p>
            <a:r>
              <a:rPr lang="en-US" b="0" i="0" dirty="0">
                <a:solidFill>
                  <a:srgbClr val="374151"/>
                </a:solidFill>
                <a:effectLst/>
                <a:latin typeface="Söhne"/>
              </a:rPr>
              <a:t>The step into command allows us to enter a function or method call, inspect its execution, and continue line-by-line execution.</a:t>
            </a:r>
          </a:p>
          <a:p>
            <a:pPr algn="l">
              <a:buFont typeface="Arial" panose="020B0604020202020204" pitchFamily="34" charset="0"/>
              <a:buChar char="•"/>
            </a:pPr>
            <a:r>
              <a:rPr lang="en-US" b="0" i="0" dirty="0">
                <a:solidFill>
                  <a:srgbClr val="374151"/>
                </a:solidFill>
                <a:effectLst/>
                <a:latin typeface="Söhne"/>
              </a:rPr>
              <a:t>The step out command  allows us to exit the current function or method and continue program execution at a higher level. It's useful when you want to move out of the current function and focus on the calling context.</a:t>
            </a:r>
          </a:p>
          <a:p>
            <a:pPr algn="l">
              <a:buFont typeface="Arial" panose="020B0604020202020204" pitchFamily="34" charset="0"/>
              <a:buChar char="•"/>
            </a:pPr>
            <a:r>
              <a:rPr lang="en-US" b="0" i="0" dirty="0">
                <a:solidFill>
                  <a:srgbClr val="374151"/>
                </a:solidFill>
                <a:effectLst/>
                <a:latin typeface="Söhne"/>
              </a:rPr>
              <a:t>These are common aspects of step-through command-line and visual debugging tools </a:t>
            </a:r>
          </a:p>
        </p:txBody>
      </p:sp>
    </p:spTree>
    <p:extLst>
      <p:ext uri="{BB962C8B-B14F-4D97-AF65-F5344CB8AC3E}">
        <p14:creationId xmlns:p14="http://schemas.microsoft.com/office/powerpoint/2010/main" val="209694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74151"/>
                </a:solidFill>
                <a:effectLst/>
                <a:latin typeface="Söhne"/>
              </a:rPr>
              <a:t>Python Debugger (PDB) is a command line step-through debugger built into Python</a:t>
            </a:r>
          </a:p>
          <a:p>
            <a:pPr algn="l"/>
            <a:r>
              <a:rPr lang="en-US" dirty="0"/>
              <a:t>I personally do not use this because I don’t find the interface to be very friendly</a:t>
            </a:r>
          </a:p>
          <a:p>
            <a:pPr algn="l"/>
            <a:r>
              <a:rPr lang="en-US" dirty="0"/>
              <a:t>But it has all the functionality of any step-through debugger </a:t>
            </a:r>
          </a:p>
          <a:p>
            <a:pPr algn="l"/>
            <a:r>
              <a:rPr lang="en-US" dirty="0"/>
              <a:t>You can add breakpoints and step through the code</a:t>
            </a:r>
          </a:p>
        </p:txBody>
      </p:sp>
    </p:spTree>
    <p:extLst>
      <p:ext uri="{BB962C8B-B14F-4D97-AF65-F5344CB8AC3E}">
        <p14:creationId xmlns:p14="http://schemas.microsoft.com/office/powerpoint/2010/main" val="749497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dirty="0"/>
              <a:t>There are the various command-line options for the debugger</a:t>
            </a:r>
            <a:endParaRPr dirty="0"/>
          </a:p>
        </p:txBody>
      </p:sp>
    </p:spTree>
    <p:extLst>
      <p:ext uri="{BB962C8B-B14F-4D97-AF65-F5344CB8AC3E}">
        <p14:creationId xmlns:p14="http://schemas.microsoft.com/office/powerpoint/2010/main" val="4102641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dirty="0"/>
              <a:t>Since I don’t use it very much, I figured someone else should demonstrate it</a:t>
            </a:r>
          </a:p>
          <a:p>
            <a:pPr algn="l"/>
            <a:r>
              <a:rPr lang="en-US" dirty="0"/>
              <a:t>So let’s just watch this quick video </a:t>
            </a:r>
            <a:endParaRPr dirty="0"/>
          </a:p>
        </p:txBody>
      </p:sp>
    </p:spTree>
    <p:extLst>
      <p:ext uri="{BB962C8B-B14F-4D97-AF65-F5344CB8AC3E}">
        <p14:creationId xmlns:p14="http://schemas.microsoft.com/office/powerpoint/2010/main" val="155392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dirty="0"/>
              <a:t>You can also use this command-line debugger in </a:t>
            </a:r>
            <a:r>
              <a:rPr lang="en-US" dirty="0" err="1"/>
              <a:t>jupyter</a:t>
            </a:r>
            <a:r>
              <a:rPr lang="en-US" dirty="0"/>
              <a:t> notebook by using the %debug magic command</a:t>
            </a:r>
          </a:p>
          <a:p>
            <a:pPr algn="l"/>
            <a:r>
              <a:rPr lang="en-US" dirty="0"/>
              <a:t>It has all the same functionality</a:t>
            </a:r>
          </a:p>
          <a:p>
            <a:pPr algn="l"/>
            <a:r>
              <a:rPr lang="en-US" dirty="0"/>
              <a:t>There are some visual debuggers that can be integrated with </a:t>
            </a:r>
            <a:r>
              <a:rPr lang="en-US" dirty="0" err="1"/>
              <a:t>jupyter</a:t>
            </a:r>
            <a:r>
              <a:rPr lang="en-US" dirty="0"/>
              <a:t> but it seems like they have limited features</a:t>
            </a:r>
            <a:endParaRPr dirty="0"/>
          </a:p>
        </p:txBody>
      </p:sp>
    </p:spTree>
    <p:extLst>
      <p:ext uri="{BB962C8B-B14F-4D97-AF65-F5344CB8AC3E}">
        <p14:creationId xmlns:p14="http://schemas.microsoft.com/office/powerpoint/2010/main" val="13837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We’re going to start off by defining different types of bugs that you could encounter in Python or any other programming language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74151"/>
                </a:solidFill>
                <a:effectLst/>
                <a:latin typeface="Söhne"/>
              </a:rPr>
              <a:t>Visual debuggers are software tools that provide a graphical interface for debugging code. </a:t>
            </a:r>
          </a:p>
          <a:p>
            <a:pPr algn="l"/>
            <a:r>
              <a:rPr lang="en-US" b="0" i="0" dirty="0">
                <a:solidFill>
                  <a:srgbClr val="374151"/>
                </a:solidFill>
                <a:effectLst/>
                <a:latin typeface="Söhne"/>
              </a:rPr>
              <a:t>So you can visually add breakpoints and step through code</a:t>
            </a:r>
          </a:p>
          <a:p>
            <a:pPr algn="l"/>
            <a:r>
              <a:rPr lang="en-US" b="0" i="0" dirty="0">
                <a:solidFill>
                  <a:srgbClr val="374151"/>
                </a:solidFill>
                <a:effectLst/>
                <a:latin typeface="Söhne"/>
              </a:rPr>
              <a:t>The function state at each breakpoint is clearly visible in the debugger panel</a:t>
            </a:r>
          </a:p>
          <a:p>
            <a:pPr lvl="0" algn="l"/>
            <a:r>
              <a:rPr lang="en-US" b="0" i="0" dirty="0">
                <a:solidFill>
                  <a:srgbClr val="374151"/>
                </a:solidFill>
                <a:effectLst/>
                <a:latin typeface="Söhne"/>
              </a:rPr>
              <a:t>You can see what value each variable holds and how those values change as you step through the code</a:t>
            </a:r>
          </a:p>
          <a:p>
            <a:pPr lvl="0" algn="l"/>
            <a:r>
              <a:rPr lang="en-US" b="0" i="0" dirty="0">
                <a:solidFill>
                  <a:srgbClr val="374151"/>
                </a:solidFill>
                <a:effectLst/>
                <a:latin typeface="Söhne"/>
              </a:rPr>
              <a:t>You can use special commands to step into your own functions or functions in other modules</a:t>
            </a:r>
          </a:p>
          <a:p>
            <a:pPr lvl="0" algn="l"/>
            <a:r>
              <a:rPr lang="en-US" b="0" i="0" dirty="0">
                <a:solidFill>
                  <a:srgbClr val="374151"/>
                </a:solidFill>
                <a:effectLst/>
                <a:latin typeface="Söhne"/>
              </a:rPr>
              <a:t>I think this is much nicer than command-line debugging</a:t>
            </a:r>
            <a:endParaRPr dirty="0"/>
          </a:p>
        </p:txBody>
      </p:sp>
    </p:spTree>
    <p:extLst>
      <p:ext uri="{BB962C8B-B14F-4D97-AF65-F5344CB8AC3E}">
        <p14:creationId xmlns:p14="http://schemas.microsoft.com/office/powerpoint/2010/main" val="12210900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365013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dirty="0"/>
              <a:t>The in-class activity today is to debug something, shocking</a:t>
            </a:r>
          </a:p>
          <a:p>
            <a:pPr algn="l"/>
            <a:r>
              <a:rPr lang="en-US" dirty="0"/>
              <a:t>I provided you a buggy version of the rock, paper, scissors code from last week</a:t>
            </a:r>
          </a:p>
          <a:p>
            <a:pPr algn="l"/>
            <a:r>
              <a:rPr lang="en-US" dirty="0"/>
              <a:t>Your goal is to debug it </a:t>
            </a:r>
          </a:p>
          <a:p>
            <a:pPr algn="l"/>
            <a:r>
              <a:rPr lang="en-US" dirty="0"/>
              <a:t>You can use any of the techniques we talked about</a:t>
            </a:r>
          </a:p>
          <a:p>
            <a:pPr algn="l"/>
            <a:endParaRPr dirty="0"/>
          </a:p>
        </p:txBody>
      </p:sp>
    </p:spTree>
    <p:extLst>
      <p:ext uri="{BB962C8B-B14F-4D97-AF65-F5344CB8AC3E}">
        <p14:creationId xmlns:p14="http://schemas.microsoft.com/office/powerpoint/2010/main" val="2027991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US" b="0" i="0" dirty="0">
              <a:solidFill>
                <a:srgbClr val="2B2B2B"/>
              </a:solidFill>
              <a:effectLst/>
              <a:latin typeface="Source Serif Pro" panose="020F0502020204030204" pitchFamily="34" charset="0"/>
            </a:endParaRPr>
          </a:p>
          <a:p>
            <a:pPr marL="171450" lvl="0" indent="-171450" algn="l" rtl="0">
              <a:spcBef>
                <a:spcPts val="0"/>
              </a:spcBef>
              <a:spcAft>
                <a:spcPts val="0"/>
              </a:spcAft>
            </a:pPr>
            <a:r>
              <a:rPr lang="en-US" b="0" i="0" dirty="0">
                <a:solidFill>
                  <a:srgbClr val="4D5156"/>
                </a:solidFill>
                <a:effectLst/>
                <a:latin typeface="Roboto" panose="02000000000000000000" pitchFamily="2" charset="0"/>
              </a:rPr>
              <a:t>Bugs in software are </a:t>
            </a:r>
            <a:r>
              <a:rPr lang="en-US" b="1" i="0" dirty="0">
                <a:solidFill>
                  <a:srgbClr val="5F6368"/>
                </a:solidFill>
                <a:effectLst/>
                <a:latin typeface="Roboto" panose="02000000000000000000" pitchFamily="2" charset="0"/>
              </a:rPr>
              <a:t>errors, flaws, or faults in a program that causes it to produce an</a:t>
            </a:r>
            <a:r>
              <a:rPr lang="en-US" b="0" i="0" dirty="0">
                <a:solidFill>
                  <a:srgbClr val="4D5156"/>
                </a:solidFill>
                <a:effectLst/>
                <a:latin typeface="Roboto" panose="02000000000000000000" pitchFamily="2" charset="0"/>
              </a:rPr>
              <a:t> unintended or unexpected result.</a:t>
            </a:r>
            <a:endParaRPr lang="en-US" b="0" i="0" dirty="0">
              <a:solidFill>
                <a:srgbClr val="2B2B2B"/>
              </a:solidFill>
              <a:effectLst/>
              <a:latin typeface="Source Serif Pro" panose="020F0502020204030204" pitchFamily="34" charset="0"/>
            </a:endParaRPr>
          </a:p>
          <a:p>
            <a:pPr marL="171450" lvl="0" indent="-171450" algn="l" rtl="0">
              <a:spcBef>
                <a:spcPts val="0"/>
              </a:spcBef>
              <a:spcAft>
                <a:spcPts val="0"/>
              </a:spcAft>
            </a:pPr>
            <a:r>
              <a:rPr lang="en-US" b="0" i="0" dirty="0">
                <a:solidFill>
                  <a:srgbClr val="2B2B2B"/>
                </a:solidFill>
                <a:effectLst/>
                <a:latin typeface="Source Serif Pro" panose="020F0502020204030204" pitchFamily="34" charset="0"/>
              </a:rPr>
              <a:t>A lot of people think that the term ”bug" possibly originated from a real-life insect. </a:t>
            </a:r>
          </a:p>
          <a:p>
            <a:pPr marL="171450" lvl="0" indent="-171450" algn="l" rtl="0">
              <a:spcBef>
                <a:spcPts val="0"/>
              </a:spcBef>
              <a:spcAft>
                <a:spcPts val="0"/>
              </a:spcAft>
            </a:pPr>
            <a:r>
              <a:rPr lang="en-US" b="0" i="0" dirty="0">
                <a:solidFill>
                  <a:srgbClr val="2B2B2B"/>
                </a:solidFill>
                <a:effectLst/>
                <a:latin typeface="Source Serif Pro" panose="020F0502020204030204" pitchFamily="34" charset="0"/>
              </a:rPr>
              <a:t>The first recorded instance of a bug causing a technical malfunction was  in 1947</a:t>
            </a:r>
          </a:p>
          <a:p>
            <a:pPr marL="171450" lvl="0" indent="-171450" algn="l" rtl="0">
              <a:spcBef>
                <a:spcPts val="0"/>
              </a:spcBef>
              <a:spcAft>
                <a:spcPts val="0"/>
              </a:spcAft>
            </a:pPr>
            <a:r>
              <a:rPr lang="en-US" b="0" i="0" dirty="0">
                <a:solidFill>
                  <a:srgbClr val="2B2B2B"/>
                </a:solidFill>
                <a:effectLst/>
                <a:latin typeface="Source Serif Pro" panose="020F0502020204030204" pitchFamily="34" charset="0"/>
              </a:rPr>
              <a:t>when engineers working on the Mark II Aiken Relay Calculator, an early computer, found a moth lodged in the machine's hardware. </a:t>
            </a:r>
          </a:p>
          <a:p>
            <a:pPr marL="171450" lvl="0" indent="-171450" algn="l" rtl="0">
              <a:spcBef>
                <a:spcPts val="0"/>
              </a:spcBef>
              <a:spcAft>
                <a:spcPts val="0"/>
              </a:spcAft>
            </a:pPr>
            <a:r>
              <a:rPr lang="en-US" b="0" i="0" dirty="0">
                <a:solidFill>
                  <a:srgbClr val="2B2B2B"/>
                </a:solidFill>
                <a:effectLst/>
                <a:latin typeface="Source Serif Pro" panose="020F0502020204030204" pitchFamily="34" charset="0"/>
              </a:rPr>
              <a:t>The moth was causing an electrical fault, disrupting the system's normal operations.</a:t>
            </a:r>
          </a:p>
          <a:p>
            <a:pPr marL="171450" lvl="0" indent="-171450" algn="l" rtl="0">
              <a:spcBef>
                <a:spcPts val="0"/>
              </a:spcBef>
              <a:spcAft>
                <a:spcPts val="0"/>
              </a:spcAft>
            </a:pPr>
            <a:r>
              <a:rPr lang="en-US" b="0" i="0" dirty="0">
                <a:solidFill>
                  <a:srgbClr val="2B2B2B"/>
                </a:solidFill>
                <a:effectLst/>
                <a:latin typeface="Source Serif Pro" panose="020F0502020204030204" pitchFamily="34" charset="0"/>
              </a:rPr>
              <a:t>Grace Hopper was on the project and discovered the moth </a:t>
            </a:r>
          </a:p>
          <a:p>
            <a:pPr marL="171450" lvl="0" indent="-171450" algn="l" rtl="0">
              <a:spcBef>
                <a:spcPts val="0"/>
              </a:spcBef>
              <a:spcAft>
                <a:spcPts val="0"/>
              </a:spcAft>
            </a:pPr>
            <a:r>
              <a:rPr lang="en-US" b="0" i="0" dirty="0">
                <a:solidFill>
                  <a:srgbClr val="2B2B2B"/>
                </a:solidFill>
                <a:effectLst/>
                <a:latin typeface="Source Serif Pro" panose="020F0502020204030204" pitchFamily="34" charset="0"/>
              </a:rPr>
              <a:t>But She </a:t>
            </a:r>
            <a:r>
              <a:rPr lang="en-US" b="0" i="0" dirty="0">
                <a:solidFill>
                  <a:srgbClr val="000000"/>
                </a:solidFill>
                <a:effectLst/>
                <a:latin typeface="Times" pitchFamily="2" charset="0"/>
              </a:rPr>
              <a:t>taped it into the operator's logbook with the comment "First actual bug found" -implying that the term was already in use at that time. </a:t>
            </a:r>
          </a:p>
          <a:p>
            <a:pPr marL="171450" lvl="0" indent="-171450" algn="l" rtl="0">
              <a:spcBef>
                <a:spcPts val="0"/>
              </a:spcBef>
              <a:spcAft>
                <a:spcPts val="0"/>
              </a:spcAft>
            </a:pPr>
            <a:r>
              <a:rPr lang="en-US" b="0" i="0" dirty="0">
                <a:solidFill>
                  <a:srgbClr val="000000"/>
                </a:solidFill>
                <a:effectLst/>
                <a:latin typeface="Times" pitchFamily="2" charset="0"/>
              </a:rPr>
              <a:t>So I don’t know if it’s the first use of the word “bug” in the context of computers but it’s a fun story</a:t>
            </a:r>
          </a:p>
          <a:p>
            <a:pPr marL="171450" lvl="0" indent="-171450" algn="l" rtl="0">
              <a:spcBef>
                <a:spcPts val="0"/>
              </a:spcBef>
              <a:spcAft>
                <a:spcPts val="0"/>
              </a:spcAft>
            </a:pPr>
            <a:r>
              <a:rPr lang="en-US" b="0" i="0" dirty="0">
                <a:solidFill>
                  <a:srgbClr val="000000"/>
                </a:solidFill>
                <a:effectLst/>
                <a:latin typeface="Times" pitchFamily="2" charset="0"/>
              </a:rPr>
              <a:t>So there are three main types of programming bugs: </a:t>
            </a:r>
          </a:p>
          <a:p>
            <a:pPr marL="171450" lvl="0" indent="-171450" algn="l" rtl="0">
              <a:spcBef>
                <a:spcPts val="0"/>
              </a:spcBef>
              <a:spcAft>
                <a:spcPts val="0"/>
              </a:spcAft>
            </a:pPr>
            <a:r>
              <a:rPr lang="en-US" b="0" i="0" dirty="0">
                <a:solidFill>
                  <a:srgbClr val="000000"/>
                </a:solidFill>
                <a:effectLst/>
                <a:latin typeface="Times" pitchFamily="2" charset="0"/>
              </a:rPr>
              <a:t>syntax errors occur due to violations of the programming language’s rules</a:t>
            </a:r>
          </a:p>
          <a:p>
            <a:pPr marL="171450" lvl="0" indent="-171450" algn="l" rtl="0">
              <a:spcBef>
                <a:spcPts val="0"/>
              </a:spcBef>
              <a:spcAft>
                <a:spcPts val="0"/>
              </a:spcAft>
            </a:pPr>
            <a:r>
              <a:rPr lang="en-US" b="0" i="0" dirty="0">
                <a:solidFill>
                  <a:srgbClr val="000000"/>
                </a:solidFill>
                <a:effectLst/>
                <a:latin typeface="Times" pitchFamily="2" charset="0"/>
              </a:rPr>
              <a:t>Runtime errors occur while the program is running and a</a:t>
            </a:r>
            <a:r>
              <a:rPr lang="en-US" b="0" i="0" dirty="0">
                <a:solidFill>
                  <a:srgbClr val="374151"/>
                </a:solidFill>
                <a:effectLst/>
                <a:latin typeface="Söhne"/>
              </a:rPr>
              <a:t>re caused by events or conditions that are not properly handled by the code</a:t>
            </a:r>
          </a:p>
          <a:p>
            <a:pPr marL="171450" lvl="0" indent="-171450" algn="l" rtl="0">
              <a:spcBef>
                <a:spcPts val="0"/>
              </a:spcBef>
              <a:spcAft>
                <a:spcPts val="0"/>
              </a:spcAft>
            </a:pPr>
            <a:r>
              <a:rPr lang="en-US" b="0" i="0" dirty="0">
                <a:solidFill>
                  <a:srgbClr val="374151"/>
                </a:solidFill>
                <a:effectLst/>
                <a:latin typeface="Söhne"/>
              </a:rPr>
              <a:t>Logical errors or semantic errors occur when the code compiles and runs without generating any error messages, but it does not produce the expected output</a:t>
            </a:r>
          </a:p>
          <a:p>
            <a:pPr marL="171450" lvl="0" indent="-171450" algn="l" rtl="0">
              <a:spcBef>
                <a:spcPts val="0"/>
              </a:spcBef>
              <a:spcAft>
                <a:spcPts val="0"/>
              </a:spcAft>
            </a:pPr>
            <a:endParaRPr lang="en-US" b="0" i="0" dirty="0">
              <a:solidFill>
                <a:srgbClr val="000000"/>
              </a:solidFill>
              <a:effectLst/>
              <a:latin typeface="Times" pitchFamily="2" charset="0"/>
            </a:endParaRPr>
          </a:p>
          <a:p>
            <a:pPr marL="171450" lvl="0" indent="-171450" algn="l" rtl="0">
              <a:spcBef>
                <a:spcPts val="0"/>
              </a:spcBef>
              <a:spcAft>
                <a:spcPts val="0"/>
              </a:spcAft>
            </a:pPr>
            <a:endParaRPr lang="en-US" b="0" i="0" dirty="0">
              <a:solidFill>
                <a:srgbClr val="000000"/>
              </a:solidFill>
              <a:effectLst/>
              <a:latin typeface="Times" pitchFamily="2" charset="0"/>
            </a:endParaRPr>
          </a:p>
          <a:p>
            <a:pPr marL="171450" lvl="0" indent="-171450" algn="l" rtl="0">
              <a:spcBef>
                <a:spcPts val="0"/>
              </a:spcBef>
              <a:spcAft>
                <a:spcPts val="0"/>
              </a:spcAft>
            </a:pPr>
            <a:endParaRPr lang="en-US" b="0" i="0" dirty="0">
              <a:solidFill>
                <a:srgbClr val="000000"/>
              </a:solidFill>
              <a:effectLst/>
              <a:latin typeface="Times" pitchFamily="2" charset="0"/>
            </a:endParaRPr>
          </a:p>
          <a:p>
            <a:pPr marL="171450" lvl="0" indent="-171450" algn="l" rtl="0">
              <a:spcBef>
                <a:spcPts val="0"/>
              </a:spcBef>
              <a:spcAft>
                <a:spcPts val="0"/>
              </a:spcAft>
            </a:pPr>
            <a:endParaRPr lang="en-US" b="0" i="0" dirty="0">
              <a:solidFill>
                <a:srgbClr val="000000"/>
              </a:solidFill>
              <a:effectLst/>
              <a:latin typeface="Times" pitchFamily="2" charset="0"/>
            </a:endParaRPr>
          </a:p>
          <a:p>
            <a:pPr marL="171450" lvl="0" indent="-171450" algn="l" rtl="0">
              <a:spcBef>
                <a:spcPts val="0"/>
              </a:spcBef>
              <a:spcAft>
                <a:spcPts val="0"/>
              </a:spcAft>
            </a:pPr>
            <a:endParaRPr lang="en-US" b="0" i="0" dirty="0">
              <a:solidFill>
                <a:srgbClr val="000000"/>
              </a:solidFill>
              <a:effectLst/>
              <a:latin typeface="Times" pitchFamily="2" charset="0"/>
            </a:endParaRPr>
          </a:p>
          <a:p>
            <a:pPr marL="171450" lvl="0" indent="-171450" algn="l" rtl="0">
              <a:spcBef>
                <a:spcPts val="0"/>
              </a:spcBef>
              <a:spcAft>
                <a:spcPts val="0"/>
              </a:spcAft>
            </a:pPr>
            <a:endParaRPr lang="en-US" b="0" i="0" dirty="0">
              <a:solidFill>
                <a:srgbClr val="2B2B2B"/>
              </a:solidFill>
              <a:effectLst/>
              <a:latin typeface="Source Serif Pro"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b="0" i="0" dirty="0">
                <a:solidFill>
                  <a:srgbClr val="374151"/>
                </a:solidFill>
                <a:effectLst/>
                <a:latin typeface="Söhne"/>
              </a:rPr>
              <a:t>Syntax errors occur due to violations of the programming language's rules for writing code.</a:t>
            </a:r>
          </a:p>
          <a:p>
            <a:pPr marL="171450" lvl="0" indent="-171450" algn="l" rtl="0">
              <a:spcBef>
                <a:spcPts val="0"/>
              </a:spcBef>
              <a:spcAft>
                <a:spcPts val="0"/>
              </a:spcAft>
            </a:pPr>
            <a:r>
              <a:rPr lang="en-US" b="0" i="0" dirty="0">
                <a:solidFill>
                  <a:srgbClr val="374151"/>
                </a:solidFill>
                <a:effectLst/>
                <a:latin typeface="Söhne"/>
              </a:rPr>
              <a:t>Missing semicolons, mismatched parentheses, misspelled keywords, or using a reserved word as a variable name are common syntax errors.</a:t>
            </a:r>
          </a:p>
          <a:p>
            <a:pPr marL="171450" lvl="0" indent="-171450" algn="l" rtl="0">
              <a:spcBef>
                <a:spcPts val="0"/>
              </a:spcBef>
              <a:spcAft>
                <a:spcPts val="0"/>
              </a:spcAft>
            </a:pPr>
            <a:r>
              <a:rPr lang="en-US" b="0" i="0" dirty="0">
                <a:solidFill>
                  <a:srgbClr val="374151"/>
                </a:solidFill>
                <a:effectLst/>
                <a:latin typeface="Söhne"/>
              </a:rPr>
              <a:t>These errors are typically detected by the compiler or interpreter during the initial code compilation or interpretation phase. The code won't execute until syntax errors are fixed.</a:t>
            </a:r>
          </a:p>
          <a:p>
            <a:pPr marL="171450" lvl="0" indent="-171450" algn="l" rtl="0">
              <a:spcBef>
                <a:spcPts val="0"/>
              </a:spcBef>
              <a:spcAft>
                <a:spcPts val="0"/>
              </a:spcAft>
            </a:pPr>
            <a:r>
              <a:rPr lang="en-US" b="0" i="0" dirty="0">
                <a:solidFill>
                  <a:srgbClr val="374151"/>
                </a:solidFill>
                <a:effectLst/>
                <a:latin typeface="Söhne"/>
              </a:rPr>
              <a:t>syntax errors prevent the program from even starting or compiling, making them the easiest type of error to detect and fix. They are often considered basic typographical mistakes.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latin typeface="Roboto" panose="02000000000000000000" pitchFamily="2" charset="0"/>
                <a:ea typeface="Roboto" panose="02000000000000000000" pitchFamily="2" charset="0"/>
                <a:cs typeface="Open Sans" panose="020B0606030504020204" pitchFamily="34" charset="0"/>
              </a:rPr>
              <a:t>The interpreter will usually display error messages pinpointing any syntax errors’ location within the code.</a:t>
            </a:r>
          </a:p>
          <a:p>
            <a:pPr marL="171450" lvl="0" indent="-171450" algn="l" rtl="0">
              <a:spcBef>
                <a:spcPts val="0"/>
              </a:spcBef>
              <a:spcAft>
                <a:spcPts val="0"/>
              </a:spcAft>
            </a:pPr>
            <a:r>
              <a:rPr lang="en-US" dirty="0"/>
              <a:t>In this example,</a:t>
            </a:r>
            <a:r>
              <a:rPr lang="en-US" b="0" dirty="0"/>
              <a:t> </a:t>
            </a:r>
            <a:r>
              <a:rPr lang="en-US" b="0" i="0" dirty="0">
                <a:solidFill>
                  <a:schemeClr val="accent1"/>
                </a:solidFill>
                <a:effectLst/>
                <a:latin typeface="Söhne"/>
              </a:rPr>
              <a:t>This code contains a syntax error due to the use of the assignment operator '=' instead of the comparison operator '=='</a:t>
            </a:r>
            <a:br>
              <a:rPr lang="en-US" dirty="0"/>
            </a:br>
            <a:endParaRPr lang="en-US" dirty="0"/>
          </a:p>
        </p:txBody>
      </p:sp>
    </p:spTree>
    <p:extLst>
      <p:ext uri="{BB962C8B-B14F-4D97-AF65-F5344CB8AC3E}">
        <p14:creationId xmlns:p14="http://schemas.microsoft.com/office/powerpoint/2010/main" val="377902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Runtime errors, also known as exceptions, occur while a program is running. </a:t>
            </a:r>
          </a:p>
          <a:p>
            <a:pPr algn="l"/>
            <a:r>
              <a:rPr lang="en-US" b="0" i="0" dirty="0">
                <a:solidFill>
                  <a:srgbClr val="374151"/>
                </a:solidFill>
                <a:effectLst/>
                <a:latin typeface="Söhne"/>
              </a:rPr>
              <a:t>They are caused by events or conditions that are not handled by the code, such as division by zero, attempting to access an invalid array index, or opening a non-existent file.</a:t>
            </a:r>
          </a:p>
          <a:p>
            <a:pPr algn="l"/>
            <a:r>
              <a:rPr lang="en-US" b="0" i="0" dirty="0">
                <a:solidFill>
                  <a:srgbClr val="374151"/>
                </a:solidFill>
                <a:effectLst/>
                <a:latin typeface="Söhne"/>
              </a:rPr>
              <a:t>Common examples of runtime errors include "division by zero," "null pointer exception," or "out of bounds array access.”</a:t>
            </a:r>
          </a:p>
          <a:p>
            <a:pPr algn="l"/>
            <a:r>
              <a:rPr lang="en-US" b="0" i="0" dirty="0">
                <a:solidFill>
                  <a:srgbClr val="374151"/>
                </a:solidFill>
                <a:effectLst/>
                <a:latin typeface="Söhne"/>
              </a:rPr>
              <a:t>Runtime errors are typically detected when the code is executed, and they cause the program to terminate or crash unless they are caught and handled with exception handling mechanisms.</a:t>
            </a:r>
          </a:p>
          <a:p>
            <a:pPr algn="l"/>
            <a:r>
              <a:rPr lang="en-US" b="0" i="0" dirty="0">
                <a:solidFill>
                  <a:srgbClr val="374151"/>
                </a:solidFill>
                <a:effectLst/>
                <a:latin typeface="Söhne"/>
              </a:rPr>
              <a:t>Runtime errors can be more challenging to diagnose and fix because they often involve complex program behavior and are dependent on specific input or circumstances. Proper error handling is crucial to prevent crashes and unexpected program termination.</a:t>
            </a:r>
            <a:endParaRPr lang="en-US" dirty="0"/>
          </a:p>
        </p:txBody>
      </p:sp>
    </p:spTree>
    <p:extLst>
      <p:ext uri="{BB962C8B-B14F-4D97-AF65-F5344CB8AC3E}">
        <p14:creationId xmlns:p14="http://schemas.microsoft.com/office/powerpoint/2010/main" val="2150211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rPr>
              <a:t>In this example, a </a:t>
            </a:r>
            <a:r>
              <a:rPr lang="en-US" sz="1100" b="1" dirty="0">
                <a:solidFill>
                  <a:schemeClr val="accent1"/>
                </a:solidFill>
              </a:rPr>
              <a:t>NameError</a:t>
            </a:r>
            <a:r>
              <a:rPr lang="en-US" sz="1100" dirty="0">
                <a:solidFill>
                  <a:schemeClr val="tx1"/>
                </a:solidFill>
              </a:rPr>
              <a:t> will occur because the variable some_variable has not been defined in the current scope, and the interpreter cannot find it.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rPr>
              <a:t>In this example, a </a:t>
            </a:r>
            <a:r>
              <a:rPr lang="en-US" sz="1100" b="1" dirty="0">
                <a:solidFill>
                  <a:schemeClr val="accent1"/>
                </a:solidFill>
              </a:rPr>
              <a:t>TypeError</a:t>
            </a:r>
            <a:r>
              <a:rPr lang="en-US" sz="1100" dirty="0">
                <a:solidFill>
                  <a:schemeClr val="tx1"/>
                </a:solidFill>
              </a:rPr>
              <a:t> will occur because you are trying to concatenate a string ("Hello") with an integer (42), which is not a valid operation. </a:t>
            </a:r>
          </a:p>
        </p:txBody>
      </p:sp>
    </p:spTree>
    <p:extLst>
      <p:ext uri="{BB962C8B-B14F-4D97-AF65-F5344CB8AC3E}">
        <p14:creationId xmlns:p14="http://schemas.microsoft.com/office/powerpoint/2010/main" val="365705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rPr>
              <a:t>In this example, an </a:t>
            </a:r>
            <a:r>
              <a:rPr lang="en-US" sz="1100" b="1" dirty="0">
                <a:solidFill>
                  <a:schemeClr val="accent1"/>
                </a:solidFill>
              </a:rPr>
              <a:t>IndexError</a:t>
            </a:r>
            <a:r>
              <a:rPr lang="en-US" sz="1100" dirty="0">
                <a:solidFill>
                  <a:schemeClr val="tx1"/>
                </a:solidFill>
              </a:rPr>
              <a:t> will occur because you are trying to access an index (10) that is out of the range of the list </a:t>
            </a:r>
            <a:r>
              <a:rPr lang="en-US" sz="1100" dirty="0" err="1">
                <a:solidFill>
                  <a:schemeClr val="tx1"/>
                </a:solidFill>
              </a:rPr>
              <a:t>my_list</a:t>
            </a:r>
            <a:r>
              <a:rPr lang="en-US" sz="1100" dirty="0">
                <a:solidFill>
                  <a:schemeClr val="tx1"/>
                </a:solidFill>
              </a:rPr>
              <a:t>, which only has elements at indices 0 through 4.</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rPr>
              <a:t>In this example, an </a:t>
            </a:r>
            <a:r>
              <a:rPr lang="en-US" sz="1100" b="1" dirty="0">
                <a:solidFill>
                  <a:schemeClr val="accent1"/>
                </a:solidFill>
              </a:rPr>
              <a:t>AttributeError</a:t>
            </a:r>
            <a:r>
              <a:rPr lang="en-US" sz="1100" dirty="0">
                <a:solidFill>
                  <a:schemeClr val="tx1"/>
                </a:solidFill>
              </a:rPr>
              <a:t> will occur because you are trying to call the </a:t>
            </a:r>
            <a:r>
              <a:rPr lang="en-US" sz="1100" dirty="0" err="1">
                <a:solidFill>
                  <a:schemeClr val="tx1"/>
                </a:solidFill>
              </a:rPr>
              <a:t>nonexistent_method</a:t>
            </a:r>
            <a:r>
              <a:rPr lang="en-US" sz="1100" dirty="0">
                <a:solidFill>
                  <a:schemeClr val="tx1"/>
                </a:solidFill>
              </a:rPr>
              <a:t>() on the </a:t>
            </a:r>
            <a:r>
              <a:rPr lang="en-US" sz="1100" dirty="0" err="1">
                <a:solidFill>
                  <a:schemeClr val="tx1"/>
                </a:solidFill>
              </a:rPr>
              <a:t>my_object</a:t>
            </a:r>
            <a:r>
              <a:rPr lang="en-US" sz="1100" dirty="0">
                <a:solidFill>
                  <a:schemeClr val="tx1"/>
                </a:solidFill>
              </a:rPr>
              <a:t>, but this method does not exist in the </a:t>
            </a:r>
            <a:r>
              <a:rPr lang="en-US" sz="1100" dirty="0" err="1">
                <a:solidFill>
                  <a:schemeClr val="tx1"/>
                </a:solidFill>
              </a:rPr>
              <a:t>MyClass</a:t>
            </a:r>
            <a:r>
              <a:rPr lang="en-US" sz="1100" dirty="0">
                <a:solidFill>
                  <a:schemeClr val="tx1"/>
                </a:solidFill>
              </a:rPr>
              <a:t> class.</a:t>
            </a:r>
          </a:p>
        </p:txBody>
      </p:sp>
    </p:spTree>
    <p:extLst>
      <p:ext uri="{BB962C8B-B14F-4D97-AF65-F5344CB8AC3E}">
        <p14:creationId xmlns:p14="http://schemas.microsoft.com/office/powerpoint/2010/main" val="3355083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In normal circumstances, runtime errors will stop the code execution and display the error message. </a:t>
            </a:r>
          </a:p>
          <a:p>
            <a:r>
              <a:rPr lang="en-US" b="0" i="0" dirty="0">
                <a:solidFill>
                  <a:srgbClr val="05192D"/>
                </a:solidFill>
                <a:effectLst/>
                <a:latin typeface="Studio-Feixen-Sans"/>
              </a:rPr>
              <a:t>But to create stable systems, we need to anticipate these errors and come up with alternative solutions or warning messages. </a:t>
            </a:r>
          </a:p>
          <a:p>
            <a:r>
              <a:rPr lang="en-US" b="0" i="0" dirty="0">
                <a:solidFill>
                  <a:srgbClr val="05192D"/>
                </a:solidFill>
                <a:effectLst/>
                <a:latin typeface="Studio-Feixen-Sans"/>
              </a:rPr>
              <a:t>We can do this using try, except, else, finally blocks and learning about the many built-in exceptions defined in Python (like the </a:t>
            </a:r>
            <a:r>
              <a:rPr lang="en-US" b="0" i="0" dirty="0" err="1">
                <a:solidFill>
                  <a:srgbClr val="05192D"/>
                </a:solidFill>
                <a:effectLst/>
                <a:latin typeface="Studio-Feixen-Sans"/>
              </a:rPr>
              <a:t>ZeroDivisionError</a:t>
            </a:r>
            <a:r>
              <a:rPr lang="en-US" b="0" i="0" dirty="0">
                <a:solidFill>
                  <a:srgbClr val="05192D"/>
                </a:solidFill>
                <a:effectLst/>
                <a:latin typeface="Studio-Feixen-Sans"/>
              </a:rPr>
              <a:t>)</a:t>
            </a:r>
          </a:p>
          <a:p>
            <a:r>
              <a:rPr lang="en-US" b="0" i="0" dirty="0">
                <a:solidFill>
                  <a:srgbClr val="05192D"/>
                </a:solidFill>
                <a:effectLst/>
                <a:latin typeface="Studio-Feixen-Sans"/>
              </a:rPr>
              <a:t>The most simple way of handling exceptions in Python is by using the `try` and `except` block.  </a:t>
            </a:r>
          </a:p>
          <a:p>
            <a:r>
              <a:rPr lang="en-US" b="0" i="0" dirty="0">
                <a:solidFill>
                  <a:srgbClr val="374151"/>
                </a:solidFill>
                <a:effectLst/>
                <a:latin typeface="Söhne"/>
              </a:rPr>
              <a:t>For this, You place the code that may raise an exception within a </a:t>
            </a:r>
            <a:r>
              <a:rPr lang="en-US" dirty="0"/>
              <a:t>try</a:t>
            </a:r>
            <a:r>
              <a:rPr lang="en-US" b="0" i="0" dirty="0">
                <a:solidFill>
                  <a:srgbClr val="374151"/>
                </a:solidFill>
                <a:effectLst/>
                <a:latin typeface="Söhne"/>
              </a:rPr>
              <a:t> block. This is where you anticipate potential exceptions.</a:t>
            </a:r>
          </a:p>
          <a:p>
            <a:r>
              <a:rPr lang="en-US" b="0" i="0" dirty="0">
                <a:solidFill>
                  <a:srgbClr val="374151"/>
                </a:solidFill>
                <a:effectLst/>
                <a:latin typeface="Söhne"/>
              </a:rPr>
              <a:t>If an exception occurs within the </a:t>
            </a:r>
            <a:r>
              <a:rPr lang="en-US" dirty="0"/>
              <a:t>try</a:t>
            </a:r>
            <a:r>
              <a:rPr lang="en-US" b="0" i="0" dirty="0">
                <a:solidFill>
                  <a:srgbClr val="374151"/>
                </a:solidFill>
                <a:effectLst/>
                <a:latin typeface="Söhne"/>
              </a:rPr>
              <a:t> block, the normal flow of the program is interrupted, and the program looks for a corresponding </a:t>
            </a:r>
            <a:r>
              <a:rPr lang="en-US" dirty="0"/>
              <a:t>except</a:t>
            </a:r>
            <a:r>
              <a:rPr lang="en-US" b="0" i="0" dirty="0">
                <a:solidFill>
                  <a:srgbClr val="374151"/>
                </a:solidFill>
                <a:effectLst/>
                <a:latin typeface="Söhne"/>
              </a:rPr>
              <a:t> block to handle the exception.</a:t>
            </a:r>
          </a:p>
          <a:p>
            <a:pPr algn="l">
              <a:buFont typeface="Arial" panose="020B0604020202020204" pitchFamily="34" charset="0"/>
              <a:buChar char="•"/>
            </a:pPr>
            <a:r>
              <a:rPr lang="en-US" b="0" i="0" dirty="0">
                <a:solidFill>
                  <a:srgbClr val="374151"/>
                </a:solidFill>
                <a:effectLst/>
                <a:latin typeface="Söhne"/>
              </a:rPr>
              <a:t>An except block immediately follows the try block. It is responsible for "catching" and handling the exception.</a:t>
            </a:r>
          </a:p>
          <a:p>
            <a:pPr algn="l">
              <a:buFont typeface="Arial" panose="020B0604020202020204" pitchFamily="34" charset="0"/>
              <a:buChar char="•"/>
            </a:pPr>
            <a:r>
              <a:rPr lang="en-US" b="0" i="0" dirty="0">
                <a:solidFill>
                  <a:srgbClr val="374151"/>
                </a:solidFill>
                <a:effectLst/>
                <a:latin typeface="Söhne"/>
              </a:rPr>
              <a:t>The except block specifies the type of exception it can handle. If the exception matches the specified type, the code within the except block is executed.</a:t>
            </a:r>
          </a:p>
          <a:p>
            <a:pPr algn="l">
              <a:buFont typeface="Arial" panose="020B0604020202020204" pitchFamily="34" charset="0"/>
              <a:buChar char="•"/>
            </a:pPr>
            <a:r>
              <a:rPr lang="en-US" b="0" i="0" dirty="0">
                <a:solidFill>
                  <a:srgbClr val="374151"/>
                </a:solidFill>
                <a:effectLst/>
                <a:latin typeface="Söhne"/>
              </a:rPr>
              <a:t>The else block is used in conjunction with the try and except blocks.</a:t>
            </a:r>
          </a:p>
          <a:p>
            <a:pPr algn="l">
              <a:buFont typeface="Arial" panose="020B0604020202020204" pitchFamily="34" charset="0"/>
              <a:buChar char="•"/>
            </a:pPr>
            <a:r>
              <a:rPr lang="en-US" b="0" i="0" dirty="0">
                <a:solidFill>
                  <a:srgbClr val="374151"/>
                </a:solidFill>
                <a:effectLst/>
                <a:latin typeface="Söhne"/>
              </a:rPr>
              <a:t>Code within the else block is executed only if no exceptions were raised in the preceding try block.</a:t>
            </a:r>
          </a:p>
          <a:p>
            <a:pPr algn="l">
              <a:buFont typeface="Arial" panose="020B0604020202020204" pitchFamily="34" charset="0"/>
              <a:buChar char="•"/>
            </a:pPr>
            <a:r>
              <a:rPr lang="en-US" b="0" i="0" dirty="0">
                <a:solidFill>
                  <a:srgbClr val="374151"/>
                </a:solidFill>
                <a:effectLst/>
                <a:latin typeface="Söhne"/>
              </a:rPr>
              <a:t>It's often used to perform actions that should only happen when no exceptions occurred.</a:t>
            </a:r>
          </a:p>
          <a:p>
            <a:pPr algn="l">
              <a:buFont typeface="Arial" panose="020B0604020202020204" pitchFamily="34" charset="0"/>
              <a:buChar char="•"/>
            </a:pPr>
            <a:r>
              <a:rPr lang="en-US" b="0" i="0" dirty="0">
                <a:solidFill>
                  <a:srgbClr val="374151"/>
                </a:solidFill>
                <a:effectLst/>
                <a:latin typeface="Söhne"/>
              </a:rPr>
              <a:t>The finally block is used to define code that should be executed regardless of whether an exception occurred or not in the preceding try block.</a:t>
            </a:r>
          </a:p>
          <a:p>
            <a:pPr algn="l">
              <a:buFont typeface="Arial" panose="020B0604020202020204" pitchFamily="34" charset="0"/>
              <a:buChar char="•"/>
            </a:pPr>
            <a:r>
              <a:rPr lang="en-US" b="0" i="0" dirty="0">
                <a:solidFill>
                  <a:srgbClr val="374151"/>
                </a:solidFill>
                <a:effectLst/>
                <a:latin typeface="Söhne"/>
              </a:rPr>
              <a:t>It's typically used for cleanup operations, such as closing files or releasing resources, to ensure they are performed no matter what.</a:t>
            </a:r>
          </a:p>
          <a:p>
            <a:pPr algn="l">
              <a:buFont typeface="Arial" panose="020B0604020202020204" pitchFamily="34" charset="0"/>
              <a:buChar char="•"/>
            </a:pPr>
            <a:endParaRPr lang="en-US" b="0" i="0" dirty="0">
              <a:solidFill>
                <a:srgbClr val="374151"/>
              </a:solidFill>
              <a:effectLst/>
              <a:latin typeface="Söhne"/>
            </a:endParaRPr>
          </a:p>
          <a:p>
            <a:endParaRPr lang="en-US" dirty="0"/>
          </a:p>
          <a:p>
            <a:endParaRPr lang="en-US" dirty="0"/>
          </a:p>
          <a:p>
            <a:endParaRPr lang="en-US" dirty="0"/>
          </a:p>
        </p:txBody>
      </p:sp>
    </p:spTree>
    <p:extLst>
      <p:ext uri="{BB962C8B-B14F-4D97-AF65-F5344CB8AC3E}">
        <p14:creationId xmlns:p14="http://schemas.microsoft.com/office/powerpoint/2010/main" val="334878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85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a:buChar char="○"/>
              <a:defRPr sz="1200"/>
            </a:lvl2pPr>
            <a:lvl3pPr marL="1371600" lvl="2" indent="-304800">
              <a:spcBef>
                <a:spcPts val="1600"/>
              </a:spcBef>
              <a:spcAft>
                <a:spcPts val="0"/>
              </a:spcAft>
              <a:buSzPts val="1200"/>
              <a:buFont typeface="Roboto Condensed"/>
              <a:buChar char="■"/>
              <a:defRPr sz="1200"/>
            </a:lvl3pPr>
            <a:lvl4pPr marL="1828800" lvl="3" indent="-304800">
              <a:spcBef>
                <a:spcPts val="1600"/>
              </a:spcBef>
              <a:spcAft>
                <a:spcPts val="0"/>
              </a:spcAft>
              <a:buSzPts val="1200"/>
              <a:buFont typeface="Roboto Condensed"/>
              <a:buChar char="●"/>
              <a:defRPr sz="1200"/>
            </a:lvl4pPr>
            <a:lvl5pPr marL="2286000" lvl="4" indent="-304800">
              <a:spcBef>
                <a:spcPts val="1600"/>
              </a:spcBef>
              <a:spcAft>
                <a:spcPts val="0"/>
              </a:spcAft>
              <a:buSzPts val="1200"/>
              <a:buFont typeface="Roboto Condensed"/>
              <a:buChar char="○"/>
              <a:defRPr sz="1200"/>
            </a:lvl5pPr>
            <a:lvl6pPr marL="2743200" lvl="5" indent="-304800">
              <a:spcBef>
                <a:spcPts val="1600"/>
              </a:spcBef>
              <a:spcAft>
                <a:spcPts val="0"/>
              </a:spcAft>
              <a:buSzPts val="1200"/>
              <a:buFont typeface="Roboto Condensed"/>
              <a:buChar char="■"/>
              <a:defRPr sz="1200"/>
            </a:lvl6pPr>
            <a:lvl7pPr marL="3200400" lvl="6" indent="-304800">
              <a:spcBef>
                <a:spcPts val="1600"/>
              </a:spcBef>
              <a:spcAft>
                <a:spcPts val="0"/>
              </a:spcAft>
              <a:buSzPts val="1200"/>
              <a:buFont typeface="Roboto Condensed"/>
              <a:buChar char="●"/>
              <a:defRPr sz="1200"/>
            </a:lvl7pPr>
            <a:lvl8pPr marL="3657600" lvl="7" indent="-304800">
              <a:spcBef>
                <a:spcPts val="1600"/>
              </a:spcBef>
              <a:spcAft>
                <a:spcPts val="0"/>
              </a:spcAft>
              <a:buSzPts val="1200"/>
              <a:buFont typeface="Roboto Condensed"/>
              <a:buChar char="○"/>
              <a:defRPr sz="1200"/>
            </a:lvl8pPr>
            <a:lvl9pPr marL="4114800" lvl="8" indent="-304800">
              <a:spcBef>
                <a:spcPts val="1600"/>
              </a:spcBef>
              <a:spcAft>
                <a:spcPts val="1600"/>
              </a:spcAft>
              <a:buSzPts val="1200"/>
              <a:buFont typeface="Roboto Condensed"/>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2"/>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9" name="Google Shape;429;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0" name="Google Shape;430;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2" r:id="rId5"/>
    <p:sldLayoutId id="2147483666" r:id="rId6"/>
    <p:sldLayoutId id="2147483668" r:id="rId7"/>
    <p:sldLayoutId id="2147483669" r:id="rId8"/>
    <p:sldLayoutId id="2147483670"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6.wdp"/></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microsoft.com/office/2007/relationships/hdphoto" Target="../media/hdphoto7.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microsoft.com/office/2007/relationships/hdphoto" Target="../media/hdphoto8.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pythontutor.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9.wdp"/></Relationships>
</file>

<file path=ppt/slides/_rels/slide17.xml.rels><?xml version="1.0" encoding="UTF-8" standalone="yes"?>
<Relationships xmlns="http://schemas.openxmlformats.org/package/2006/relationships"><Relationship Id="rId3" Type="http://schemas.openxmlformats.org/officeDocument/2006/relationships/hyperlink" Target="https://docs.python.org/3/tutorial/index.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ww.intelligent.com/best-online-courses/python-classes/#Specialization" TargetMode="External"/><Relationship Id="rId4" Type="http://schemas.openxmlformats.org/officeDocument/2006/relationships/hyperlink" Target="https://www.youtube.com/watch?v=-kqZtZj4Ky0&amp;ab_channel=PyCon2018"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ideo" Target="https://www.youtube.com/embed/bHx8A8tbj2c?feature=oembed" TargetMode="External"/><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microsoft.com/office/2007/relationships/hdphoto" Target="../media/hdphoto10.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microsoft.com/office/2007/relationships/hdphoto" Target="../media/hdphoto11.wdp"/></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video" Target="https://www.youtube.com/embed/nx5cKfM6sUk?start=26&amp;feature=oembed" TargetMode="External"/><Relationship Id="rId4" Type="http://schemas.openxmlformats.org/officeDocument/2006/relationships/image" Target="../media/image2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9.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EVRC Python Course Training 3: Fundamentals of  Debugging</a:t>
            </a:r>
            <a:endParaRPr sz="4000" dirty="0"/>
          </a:p>
        </p:txBody>
      </p:sp>
      <p:sp>
        <p:nvSpPr>
          <p:cNvPr id="478" name="Google Shape;478;p27"/>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Vaishnavi Karanam, Aaron Rabinowitz</a:t>
            </a:r>
            <a:endParaRPr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73;p29">
            <a:extLst>
              <a:ext uri="{FF2B5EF4-FFF2-40B4-BE49-F238E27FC236}">
                <a16:creationId xmlns:a16="http://schemas.microsoft.com/office/drawing/2014/main" id="{33EB765C-5589-5044-B3F8-C3E1A9B66AC8}"/>
              </a:ext>
            </a:extLst>
          </p:cNvPr>
          <p:cNvSpPr txBox="1">
            <a:spLocks/>
          </p:cNvSpPr>
          <p:nvPr/>
        </p:nvSpPr>
        <p:spPr>
          <a:xfrm>
            <a:off x="449400" y="4331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RUNTIME ERRORS: HANDLING EXCEPTIONS</a:t>
            </a:r>
          </a:p>
        </p:txBody>
      </p:sp>
      <p:pic>
        <p:nvPicPr>
          <p:cNvPr id="8" name="Picture 7" descr="A computer screen with white text&#10;&#10;Description automatically generated">
            <a:extLst>
              <a:ext uri="{FF2B5EF4-FFF2-40B4-BE49-F238E27FC236}">
                <a16:creationId xmlns:a16="http://schemas.microsoft.com/office/drawing/2014/main" id="{4FBB72C6-B258-EC4B-A268-051FB8A06B2B}"/>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1135856" y="901312"/>
            <a:ext cx="6872288" cy="3809038"/>
          </a:xfrm>
          <a:prstGeom prst="rect">
            <a:avLst/>
          </a:prstGeom>
        </p:spPr>
      </p:pic>
    </p:spTree>
    <p:extLst>
      <p:ext uri="{BB962C8B-B14F-4D97-AF65-F5344CB8AC3E}">
        <p14:creationId xmlns:p14="http://schemas.microsoft.com/office/powerpoint/2010/main" val="292201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73;p29">
            <a:extLst>
              <a:ext uri="{FF2B5EF4-FFF2-40B4-BE49-F238E27FC236}">
                <a16:creationId xmlns:a16="http://schemas.microsoft.com/office/drawing/2014/main" id="{E03163B3-D83E-CA42-A7B9-FAD3E5AA43A4}"/>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LOGICAL ERRORS</a:t>
            </a:r>
          </a:p>
        </p:txBody>
      </p:sp>
      <p:sp>
        <p:nvSpPr>
          <p:cNvPr id="8" name="Text Placeholder 2">
            <a:extLst>
              <a:ext uri="{FF2B5EF4-FFF2-40B4-BE49-F238E27FC236}">
                <a16:creationId xmlns:a16="http://schemas.microsoft.com/office/drawing/2014/main" id="{8FF3B5E9-8501-BF46-BAD0-22BAEFD00AA5}"/>
              </a:ext>
            </a:extLst>
          </p:cNvPr>
          <p:cNvSpPr>
            <a:spLocks noGrp="1"/>
          </p:cNvSpPr>
          <p:nvPr>
            <p:ph type="body" idx="1"/>
          </p:nvPr>
        </p:nvSpPr>
        <p:spPr>
          <a:xfrm>
            <a:off x="720000" y="871410"/>
            <a:ext cx="7890600" cy="3143400"/>
          </a:xfrm>
        </p:spPr>
        <p:txBody>
          <a:bodyPr/>
          <a:lstStyle/>
          <a:p>
            <a:r>
              <a:rPr lang="en-US" sz="1500" b="1" dirty="0">
                <a:solidFill>
                  <a:schemeClr val="accent1"/>
                </a:solidFill>
                <a:latin typeface="Roboto" panose="02000000000000000000" pitchFamily="2" charset="0"/>
                <a:ea typeface="Roboto" panose="02000000000000000000" pitchFamily="2" charset="0"/>
                <a:cs typeface="Open Sans" panose="020B0606030504020204" pitchFamily="34" charset="0"/>
              </a:rPr>
              <a:t>Logical errors</a:t>
            </a:r>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 occur when code runs without syntax or runtime errors but produces </a:t>
            </a:r>
            <a:r>
              <a:rPr lang="en-US" sz="1500" b="1" dirty="0">
                <a:solidFill>
                  <a:schemeClr val="accent1"/>
                </a:solidFill>
                <a:latin typeface="Roboto" panose="02000000000000000000" pitchFamily="2" charset="0"/>
                <a:ea typeface="Roboto" panose="02000000000000000000" pitchFamily="2" charset="0"/>
                <a:cs typeface="Open Sans" panose="020B0606030504020204" pitchFamily="34" charset="0"/>
              </a:rPr>
              <a:t>incorrect results </a:t>
            </a:r>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due to </a:t>
            </a:r>
            <a:r>
              <a:rPr lang="en-US" sz="1500" b="1" dirty="0">
                <a:solidFill>
                  <a:schemeClr val="accent1"/>
                </a:solidFill>
                <a:latin typeface="Roboto" panose="02000000000000000000" pitchFamily="2" charset="0"/>
                <a:ea typeface="Roboto" panose="02000000000000000000" pitchFamily="2" charset="0"/>
                <a:cs typeface="Open Sans" panose="020B0606030504020204" pitchFamily="34" charset="0"/>
              </a:rPr>
              <a:t>flawed logic</a:t>
            </a:r>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a:t>
            </a:r>
          </a:p>
          <a:p>
            <a:r>
              <a:rPr lang="en-US" sz="1500" dirty="0"/>
              <a:t>Common causes: incorrect assumptions, incomplete problem understanding, or incorrect algorithm/formula use.</a:t>
            </a:r>
          </a:p>
          <a:p>
            <a:r>
              <a:rPr lang="en-US" sz="1500" dirty="0"/>
              <a:t> Challenges of Detecting and Fixing</a:t>
            </a:r>
          </a:p>
          <a:p>
            <a:pPr lvl="1">
              <a:spcBef>
                <a:spcPts val="0"/>
              </a:spcBef>
            </a:pPr>
            <a:r>
              <a:rPr lang="en-US" sz="1500" dirty="0"/>
              <a:t>No error messages are produced.</a:t>
            </a:r>
          </a:p>
          <a:p>
            <a:pPr lvl="1">
              <a:spcBef>
                <a:spcPts val="0"/>
              </a:spcBef>
            </a:pPr>
            <a:r>
              <a:rPr lang="en-US" sz="1500" dirty="0"/>
              <a:t>Results may seem correct, but incorrect output can occur in specific situations.</a:t>
            </a:r>
          </a:p>
        </p:txBody>
      </p:sp>
      <p:pic>
        <p:nvPicPr>
          <p:cNvPr id="9" name="Picture 8" descr="A screenshot of a computer&#10;&#10;Description automatically generated">
            <a:extLst>
              <a:ext uri="{FF2B5EF4-FFF2-40B4-BE49-F238E27FC236}">
                <a16:creationId xmlns:a16="http://schemas.microsoft.com/office/drawing/2014/main" id="{EE8E8CAB-1749-7440-A77D-DE9A3AA29FCE}"/>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r="23090"/>
          <a:stretch/>
        </p:blipFill>
        <p:spPr>
          <a:xfrm>
            <a:off x="1414463" y="2687209"/>
            <a:ext cx="4637812" cy="2128942"/>
          </a:xfrm>
          <a:prstGeom prst="rect">
            <a:avLst/>
          </a:prstGeom>
        </p:spPr>
      </p:pic>
      <p:sp>
        <p:nvSpPr>
          <p:cNvPr id="10" name="TextBox 9">
            <a:extLst>
              <a:ext uri="{FF2B5EF4-FFF2-40B4-BE49-F238E27FC236}">
                <a16:creationId xmlns:a16="http://schemas.microsoft.com/office/drawing/2014/main" id="{31F1488F-29B9-3F4D-9F09-A89F4551E1EF}"/>
              </a:ext>
            </a:extLst>
          </p:cNvPr>
          <p:cNvSpPr txBox="1"/>
          <p:nvPr/>
        </p:nvSpPr>
        <p:spPr>
          <a:xfrm>
            <a:off x="6200775" y="2897600"/>
            <a:ext cx="2409825" cy="1708160"/>
          </a:xfrm>
          <a:prstGeom prst="rect">
            <a:avLst/>
          </a:prstGeom>
          <a:noFill/>
        </p:spPr>
        <p:txBody>
          <a:bodyPr wrap="square" rtlCol="0">
            <a:spAutoFit/>
          </a:bodyPr>
          <a:lstStyle/>
          <a:p>
            <a:r>
              <a:rPr lang="en-US" sz="1500" dirty="0">
                <a:solidFill>
                  <a:schemeClr val="tx1"/>
                </a:solidFill>
              </a:rPr>
              <a:t>The logic should be (num1 + num2) / 2 to correctly calculate the average, but the incorrect use of parentheses results in an incorrect average calculation.</a:t>
            </a:r>
          </a:p>
        </p:txBody>
      </p:sp>
    </p:spTree>
    <p:extLst>
      <p:ext uri="{BB962C8B-B14F-4D97-AF65-F5344CB8AC3E}">
        <p14:creationId xmlns:p14="http://schemas.microsoft.com/office/powerpoint/2010/main" val="166299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190" name="Google Shape;1190;p48"/>
          <p:cNvSpPr txBox="1">
            <a:spLocks noGrp="1"/>
          </p:cNvSpPr>
          <p:nvPr>
            <p:ph type="title" idx="2"/>
          </p:nvPr>
        </p:nvSpPr>
        <p:spPr>
          <a:xfrm>
            <a:off x="3216900" y="2908157"/>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FUNDAMENTALS OF DEBUGGING</a:t>
            </a:r>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412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3;p29">
            <a:extLst>
              <a:ext uri="{FF2B5EF4-FFF2-40B4-BE49-F238E27FC236}">
                <a16:creationId xmlns:a16="http://schemas.microsoft.com/office/drawing/2014/main" id="{8FA61768-B9A5-5148-865C-B27D0158446F}"/>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WHAT IS DEBUGGING</a:t>
            </a:r>
          </a:p>
        </p:txBody>
      </p:sp>
      <p:sp>
        <p:nvSpPr>
          <p:cNvPr id="6" name="Text Placeholder 2">
            <a:extLst>
              <a:ext uri="{FF2B5EF4-FFF2-40B4-BE49-F238E27FC236}">
                <a16:creationId xmlns:a16="http://schemas.microsoft.com/office/drawing/2014/main" id="{BE994B21-A07E-CE41-B430-2C9F36AB909C}"/>
              </a:ext>
            </a:extLst>
          </p:cNvPr>
          <p:cNvSpPr txBox="1">
            <a:spLocks/>
          </p:cNvSpPr>
          <p:nvPr/>
        </p:nvSpPr>
        <p:spPr>
          <a:xfrm>
            <a:off x="570188" y="900049"/>
            <a:ext cx="4716187"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r>
              <a:rPr lang="en-US" sz="1550" dirty="0">
                <a:solidFill>
                  <a:schemeClr val="tx1"/>
                </a:solidFill>
              </a:rPr>
              <a:t>Debugging is the process of </a:t>
            </a:r>
            <a:r>
              <a:rPr lang="en-US" sz="1550" b="1" dirty="0">
                <a:solidFill>
                  <a:schemeClr val="accent1"/>
                </a:solidFill>
              </a:rPr>
              <a:t>identifying, isolating, and fixing errors</a:t>
            </a:r>
            <a:r>
              <a:rPr lang="en-US" sz="1550" dirty="0">
                <a:solidFill>
                  <a:schemeClr val="tx1"/>
                </a:solidFill>
              </a:rPr>
              <a:t>, or "bugs," in code</a:t>
            </a:r>
          </a:p>
          <a:p>
            <a:r>
              <a:rPr lang="en-US" sz="1550" dirty="0">
                <a:solidFill>
                  <a:schemeClr val="tx1"/>
                </a:solidFill>
              </a:rPr>
              <a:t>Writing clean, well-documented code that </a:t>
            </a:r>
            <a:r>
              <a:rPr lang="en-US" sz="1550" b="1" dirty="0">
                <a:solidFill>
                  <a:schemeClr val="accent1"/>
                </a:solidFill>
              </a:rPr>
              <a:t>conforms to one coding style</a:t>
            </a:r>
            <a:r>
              <a:rPr lang="en-US" sz="1550" dirty="0">
                <a:solidFill>
                  <a:schemeClr val="tx1"/>
                </a:solidFill>
              </a:rPr>
              <a:t> immensely </a:t>
            </a:r>
            <a:r>
              <a:rPr lang="en-US" sz="1550" b="1" dirty="0">
                <a:solidFill>
                  <a:schemeClr val="accent1"/>
                </a:solidFill>
              </a:rPr>
              <a:t>simplifies</a:t>
            </a:r>
            <a:r>
              <a:rPr lang="en-US" sz="1550" dirty="0">
                <a:solidFill>
                  <a:schemeClr val="tx1"/>
                </a:solidFill>
              </a:rPr>
              <a:t> the debugging process </a:t>
            </a:r>
          </a:p>
          <a:p>
            <a:r>
              <a:rPr lang="en-US" sz="1550" dirty="0">
                <a:solidFill>
                  <a:schemeClr val="tx1"/>
                </a:solidFill>
              </a:rPr>
              <a:t>It involves:</a:t>
            </a:r>
          </a:p>
          <a:p>
            <a:pPr lvl="1">
              <a:spcBef>
                <a:spcPts val="0"/>
              </a:spcBef>
            </a:pPr>
            <a:r>
              <a:rPr lang="en-US" sz="1550" b="1" dirty="0">
                <a:solidFill>
                  <a:schemeClr val="accent1"/>
                </a:solidFill>
              </a:rPr>
              <a:t>Finding</a:t>
            </a:r>
            <a:r>
              <a:rPr lang="en-US" sz="1550" dirty="0">
                <a:solidFill>
                  <a:schemeClr val="tx1"/>
                </a:solidFill>
              </a:rPr>
              <a:t> the existence of the bug</a:t>
            </a:r>
          </a:p>
          <a:p>
            <a:pPr lvl="1">
              <a:spcBef>
                <a:spcPts val="0"/>
              </a:spcBef>
            </a:pPr>
            <a:r>
              <a:rPr lang="en-US" sz="1550" b="1" dirty="0">
                <a:solidFill>
                  <a:schemeClr val="accent1"/>
                </a:solidFill>
              </a:rPr>
              <a:t>Isolating</a:t>
            </a:r>
            <a:r>
              <a:rPr lang="en-US" sz="1550" dirty="0">
                <a:solidFill>
                  <a:schemeClr val="tx1"/>
                </a:solidFill>
              </a:rPr>
              <a:t> the code segment that results in bug</a:t>
            </a:r>
          </a:p>
          <a:p>
            <a:pPr lvl="1">
              <a:spcBef>
                <a:spcPts val="0"/>
              </a:spcBef>
            </a:pPr>
            <a:r>
              <a:rPr lang="en-US" sz="1550" b="1" dirty="0">
                <a:solidFill>
                  <a:schemeClr val="accent1"/>
                </a:solidFill>
              </a:rPr>
              <a:t>Reproducing</a:t>
            </a:r>
            <a:r>
              <a:rPr lang="en-US" sz="1550" dirty="0">
                <a:solidFill>
                  <a:schemeClr val="tx1"/>
                </a:solidFill>
              </a:rPr>
              <a:t> the bug consistently</a:t>
            </a:r>
          </a:p>
          <a:p>
            <a:pPr lvl="1">
              <a:spcBef>
                <a:spcPts val="0"/>
              </a:spcBef>
            </a:pPr>
            <a:r>
              <a:rPr lang="en-US" sz="1550" b="1" dirty="0">
                <a:solidFill>
                  <a:schemeClr val="accent1"/>
                </a:solidFill>
              </a:rPr>
              <a:t>Fixing</a:t>
            </a:r>
            <a:r>
              <a:rPr lang="en-US" sz="1550" dirty="0">
                <a:solidFill>
                  <a:schemeClr val="tx1"/>
                </a:solidFill>
              </a:rPr>
              <a:t> the bug by correcting isolated code segment</a:t>
            </a:r>
          </a:p>
          <a:p>
            <a:pPr lvl="1">
              <a:spcBef>
                <a:spcPts val="0"/>
              </a:spcBef>
            </a:pPr>
            <a:r>
              <a:rPr lang="en-US" sz="1550" b="1" dirty="0">
                <a:solidFill>
                  <a:schemeClr val="accent1"/>
                </a:solidFill>
              </a:rPr>
              <a:t>Testing</a:t>
            </a:r>
            <a:r>
              <a:rPr lang="en-US" sz="1550" dirty="0">
                <a:solidFill>
                  <a:schemeClr val="tx1"/>
                </a:solidFill>
              </a:rPr>
              <a:t> code to make sure bug is fixed</a:t>
            </a:r>
          </a:p>
          <a:p>
            <a:endParaRPr lang="en-US" sz="1500" dirty="0">
              <a:solidFill>
                <a:schemeClr val="tx1"/>
              </a:solidFill>
            </a:endParaRPr>
          </a:p>
        </p:txBody>
      </p:sp>
      <p:pic>
        <p:nvPicPr>
          <p:cNvPr id="4" name="Picture 3" descr="A computer screen with text around it&#10;&#10;Description automatically generated">
            <a:extLst>
              <a:ext uri="{FF2B5EF4-FFF2-40B4-BE49-F238E27FC236}">
                <a16:creationId xmlns:a16="http://schemas.microsoft.com/office/drawing/2014/main" id="{0F4CD55F-A4F2-7845-AEDD-0306931C6B71}"/>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5498070" y="900049"/>
            <a:ext cx="3011907" cy="3205917"/>
          </a:xfrm>
          <a:prstGeom prst="rect">
            <a:avLst/>
          </a:prstGeom>
        </p:spPr>
      </p:pic>
      <p:sp>
        <p:nvSpPr>
          <p:cNvPr id="5" name="Rectangle 4">
            <a:extLst>
              <a:ext uri="{FF2B5EF4-FFF2-40B4-BE49-F238E27FC236}">
                <a16:creationId xmlns:a16="http://schemas.microsoft.com/office/drawing/2014/main" id="{AD29ECE0-D9AB-C94D-B8FC-FAF99EE14DA8}"/>
              </a:ext>
            </a:extLst>
          </p:cNvPr>
          <p:cNvSpPr/>
          <p:nvPr/>
        </p:nvSpPr>
        <p:spPr>
          <a:xfrm>
            <a:off x="5498070" y="3520352"/>
            <a:ext cx="353120" cy="5856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lumOff val="75000"/>
                </a:schemeClr>
              </a:solidFill>
            </a:endParaRPr>
          </a:p>
        </p:txBody>
      </p:sp>
    </p:spTree>
    <p:extLst>
      <p:ext uri="{BB962C8B-B14F-4D97-AF65-F5344CB8AC3E}">
        <p14:creationId xmlns:p14="http://schemas.microsoft.com/office/powerpoint/2010/main" val="265036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COMMON METHODS TO DEBUG PYTHON CODE</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a:buFont typeface="Raleway"/>
              <a:buChar char="●"/>
            </a:pPr>
            <a:r>
              <a:rPr lang="en-US" altLang="en-US" sz="2000" dirty="0"/>
              <a:t>Read Code</a:t>
            </a:r>
          </a:p>
          <a:p>
            <a:pPr>
              <a:buFont typeface="Raleway"/>
              <a:buChar char="●"/>
            </a:pPr>
            <a:r>
              <a:rPr lang="en-US" altLang="en-US" sz="2000" dirty="0"/>
              <a:t>Read Tracebacks</a:t>
            </a:r>
          </a:p>
          <a:p>
            <a:pPr>
              <a:buFont typeface="Raleway"/>
              <a:buChar char="●"/>
            </a:pPr>
            <a:r>
              <a:rPr lang="en-US" altLang="en-US" sz="2000" dirty="0"/>
              <a:t>Print Statements</a:t>
            </a:r>
          </a:p>
          <a:p>
            <a:pPr>
              <a:buFont typeface="Raleway"/>
              <a:buChar char="●"/>
            </a:pPr>
            <a:r>
              <a:rPr lang="en-US" altLang="en-US" sz="2000" dirty="0"/>
              <a:t>Logging</a:t>
            </a:r>
          </a:p>
          <a:p>
            <a:pPr>
              <a:buFont typeface="Raleway"/>
              <a:buChar char="●"/>
            </a:pPr>
            <a:r>
              <a:rPr lang="en-US" altLang="en-US" sz="2000" dirty="0"/>
              <a:t>Rubber Duck Debugging</a:t>
            </a:r>
          </a:p>
          <a:p>
            <a:pPr>
              <a:buFont typeface="Raleway"/>
              <a:buChar char="●"/>
            </a:pPr>
            <a:r>
              <a:rPr lang="en-US" altLang="en-US" sz="2000" dirty="0"/>
              <a:t>Step-through debugging</a:t>
            </a:r>
          </a:p>
          <a:p>
            <a:pPr lvl="1">
              <a:spcBef>
                <a:spcPts val="0"/>
              </a:spcBef>
              <a:buFont typeface="Raleway"/>
              <a:buChar char="●"/>
            </a:pPr>
            <a:r>
              <a:rPr lang="en-US" altLang="en-US" sz="2000" dirty="0"/>
              <a:t>Command-line Debuggers: Python Debugger (</a:t>
            </a:r>
            <a:r>
              <a:rPr lang="en-US" altLang="en-US" sz="2000" dirty="0" err="1"/>
              <a:t>pdb</a:t>
            </a:r>
            <a:r>
              <a:rPr lang="en-US" altLang="en-US" sz="2000" dirty="0"/>
              <a:t>)</a:t>
            </a:r>
          </a:p>
          <a:p>
            <a:pPr lvl="1">
              <a:spcBef>
                <a:spcPts val="0"/>
              </a:spcBef>
              <a:buFont typeface="Raleway"/>
              <a:buChar char="●"/>
            </a:pPr>
            <a:r>
              <a:rPr lang="en-US" altLang="en-US" sz="2000" dirty="0"/>
              <a:t>Visual Debuggers: PyCharm</a:t>
            </a:r>
          </a:p>
          <a:p>
            <a:pPr>
              <a:buFont typeface="Raleway"/>
              <a:buChar char="●"/>
            </a:pPr>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400849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LEARN TO READ CODE</a:t>
            </a:r>
          </a:p>
        </p:txBody>
      </p:sp>
      <p:sp>
        <p:nvSpPr>
          <p:cNvPr id="4" name="Text Placeholder 2">
            <a:extLst>
              <a:ext uri="{FF2B5EF4-FFF2-40B4-BE49-F238E27FC236}">
                <a16:creationId xmlns:a16="http://schemas.microsoft.com/office/drawing/2014/main" id="{5038C6E7-BB0E-EC40-A055-057A7649173D}"/>
              </a:ext>
            </a:extLst>
          </p:cNvPr>
          <p:cNvSpPr txBox="1">
            <a:spLocks/>
          </p:cNvSpPr>
          <p:nvPr/>
        </p:nvSpPr>
        <p:spPr>
          <a:xfrm>
            <a:off x="570187" y="1005850"/>
            <a:ext cx="8003625"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r>
              <a:rPr lang="en-US" sz="1500" dirty="0">
                <a:solidFill>
                  <a:schemeClr val="tx1"/>
                </a:solidFill>
              </a:rPr>
              <a:t>Have a </a:t>
            </a:r>
            <a:r>
              <a:rPr lang="en-US" sz="1500" b="1" dirty="0">
                <a:solidFill>
                  <a:schemeClr val="accent1"/>
                </a:solidFill>
              </a:rPr>
              <a:t>clear mental model</a:t>
            </a:r>
            <a:r>
              <a:rPr lang="en-US" sz="1500" dirty="0">
                <a:solidFill>
                  <a:schemeClr val="tx1"/>
                </a:solidFill>
              </a:rPr>
              <a:t> of how code is executed in Python</a:t>
            </a:r>
          </a:p>
          <a:p>
            <a:r>
              <a:rPr lang="en-US" sz="1500" dirty="0">
                <a:solidFill>
                  <a:schemeClr val="tx1"/>
                </a:solidFill>
              </a:rPr>
              <a:t>Execution Order:</a:t>
            </a:r>
          </a:p>
          <a:p>
            <a:pPr lvl="1">
              <a:spcBef>
                <a:spcPts val="0"/>
              </a:spcBef>
            </a:pPr>
            <a:r>
              <a:rPr lang="en-US" sz="1500" dirty="0">
                <a:solidFill>
                  <a:schemeClr val="tx1"/>
                </a:solidFill>
              </a:rPr>
              <a:t>Usually top to bottom</a:t>
            </a:r>
          </a:p>
          <a:p>
            <a:pPr lvl="1">
              <a:spcBef>
                <a:spcPts val="0"/>
              </a:spcBef>
            </a:pPr>
            <a:r>
              <a:rPr lang="en-US" sz="1500" dirty="0">
                <a:solidFill>
                  <a:schemeClr val="tx1"/>
                </a:solidFill>
              </a:rPr>
              <a:t>Function calls create stack frames</a:t>
            </a:r>
          </a:p>
          <a:p>
            <a:pPr lvl="1">
              <a:spcBef>
                <a:spcPts val="0"/>
              </a:spcBef>
            </a:pPr>
            <a:r>
              <a:rPr lang="en-US" sz="1500" dirty="0">
                <a:solidFill>
                  <a:schemeClr val="tx1"/>
                </a:solidFill>
              </a:rPr>
              <a:t>Import statements execute other files</a:t>
            </a:r>
          </a:p>
          <a:p>
            <a:r>
              <a:rPr lang="en-US" sz="1500" dirty="0">
                <a:solidFill>
                  <a:schemeClr val="tx1"/>
                </a:solidFill>
              </a:rPr>
              <a:t>Everything is an object</a:t>
            </a:r>
          </a:p>
          <a:p>
            <a:pPr lvl="1">
              <a:spcBef>
                <a:spcPts val="0"/>
              </a:spcBef>
            </a:pPr>
            <a:r>
              <a:rPr lang="en-US" sz="1500" dirty="0">
                <a:solidFill>
                  <a:schemeClr val="tx1"/>
                </a:solidFill>
              </a:rPr>
              <a:t>‘def’ defines a function object</a:t>
            </a:r>
          </a:p>
          <a:p>
            <a:pPr lvl="1">
              <a:spcBef>
                <a:spcPts val="0"/>
              </a:spcBef>
            </a:pPr>
            <a:r>
              <a:rPr lang="en-US" sz="1500" dirty="0">
                <a:solidFill>
                  <a:schemeClr val="tx1"/>
                </a:solidFill>
              </a:rPr>
              <a:t>‘class’ defines a class object</a:t>
            </a:r>
          </a:p>
          <a:p>
            <a:pPr lvl="1">
              <a:spcBef>
                <a:spcPts val="0"/>
              </a:spcBef>
            </a:pPr>
            <a:r>
              <a:rPr lang="en-US" sz="1500" dirty="0">
                <a:solidFill>
                  <a:schemeClr val="tx1"/>
                </a:solidFill>
              </a:rPr>
              <a:t>‘import’ defines a module object</a:t>
            </a:r>
          </a:p>
          <a:p>
            <a:r>
              <a:rPr lang="en-US" sz="1500" dirty="0">
                <a:solidFill>
                  <a:schemeClr val="tx1"/>
                </a:solidFill>
              </a:rPr>
              <a:t>Variables are references to objects </a:t>
            </a:r>
          </a:p>
          <a:p>
            <a:r>
              <a:rPr lang="en-US" sz="1500" dirty="0">
                <a:solidFill>
                  <a:schemeClr val="tx1"/>
                </a:solidFill>
                <a:hlinkClick r:id="rId3"/>
              </a:rPr>
              <a:t>pythontutor</a:t>
            </a:r>
            <a:r>
              <a:rPr lang="en-US" sz="1500" dirty="0">
                <a:solidFill>
                  <a:schemeClr val="tx1"/>
                </a:solidFill>
              </a:rPr>
              <a:t> can help with this </a:t>
            </a:r>
          </a:p>
          <a:p>
            <a:endParaRPr lang="en-US" sz="15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LEARN TO READ CODE: PYTHONTUTOR EXAMPLE</a:t>
            </a:r>
          </a:p>
        </p:txBody>
      </p:sp>
      <p:pic>
        <p:nvPicPr>
          <p:cNvPr id="7" name="Picture 6" descr="A screenshot of a computer&#10;&#10;Description automatically generated">
            <a:extLst>
              <a:ext uri="{FF2B5EF4-FFF2-40B4-BE49-F238E27FC236}">
                <a16:creationId xmlns:a16="http://schemas.microsoft.com/office/drawing/2014/main" id="{54E2FB2F-E8CA-BE4C-9177-1A3B241D949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884975" y="830368"/>
            <a:ext cx="7374050" cy="3985783"/>
          </a:xfrm>
          <a:prstGeom prst="rect">
            <a:avLst/>
          </a:prstGeom>
        </p:spPr>
      </p:pic>
      <p:sp>
        <p:nvSpPr>
          <p:cNvPr id="8" name="Rectangle 7">
            <a:extLst>
              <a:ext uri="{FF2B5EF4-FFF2-40B4-BE49-F238E27FC236}">
                <a16:creationId xmlns:a16="http://schemas.microsoft.com/office/drawing/2014/main" id="{409A6480-179A-DA47-B027-68BC8B31FA2D}"/>
              </a:ext>
            </a:extLst>
          </p:cNvPr>
          <p:cNvSpPr/>
          <p:nvPr/>
        </p:nvSpPr>
        <p:spPr>
          <a:xfrm>
            <a:off x="884975" y="3971925"/>
            <a:ext cx="3687025" cy="844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40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LEARN TO READ CODE: PYTHON COURSES &amp; TUTORIALS</a:t>
            </a:r>
          </a:p>
        </p:txBody>
      </p:sp>
      <p:sp>
        <p:nvSpPr>
          <p:cNvPr id="4" name="Text Placeholder 2">
            <a:extLst>
              <a:ext uri="{FF2B5EF4-FFF2-40B4-BE49-F238E27FC236}">
                <a16:creationId xmlns:a16="http://schemas.microsoft.com/office/drawing/2014/main" id="{5038C6E7-BB0E-EC40-A055-057A7649173D}"/>
              </a:ext>
            </a:extLst>
          </p:cNvPr>
          <p:cNvSpPr txBox="1">
            <a:spLocks/>
          </p:cNvSpPr>
          <p:nvPr/>
        </p:nvSpPr>
        <p:spPr>
          <a:xfrm>
            <a:off x="570187" y="1005850"/>
            <a:ext cx="8003625"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r>
              <a:rPr lang="en-US" sz="1600" dirty="0">
                <a:solidFill>
                  <a:schemeClr val="tx1"/>
                </a:solidFill>
                <a:hlinkClick r:id="rId3"/>
              </a:rPr>
              <a:t>Official Python Tutorial</a:t>
            </a:r>
            <a:r>
              <a:rPr lang="en-US" sz="1600" dirty="0">
                <a:solidFill>
                  <a:schemeClr val="tx1"/>
                </a:solidFill>
              </a:rPr>
              <a:t> </a:t>
            </a:r>
          </a:p>
          <a:p>
            <a:r>
              <a:rPr lang="en-US" sz="1600" dirty="0">
                <a:solidFill>
                  <a:schemeClr val="tx1"/>
                </a:solidFill>
                <a:hlinkClick r:id="rId4"/>
              </a:rPr>
              <a:t>Python Epiphanies</a:t>
            </a:r>
            <a:r>
              <a:rPr lang="en-US" sz="1600" dirty="0">
                <a:solidFill>
                  <a:schemeClr val="tx1"/>
                </a:solidFill>
              </a:rPr>
              <a:t> (</a:t>
            </a:r>
            <a:r>
              <a:rPr lang="en-US" sz="1600" dirty="0" err="1">
                <a:solidFill>
                  <a:schemeClr val="tx1"/>
                </a:solidFill>
              </a:rPr>
              <a:t>Youtube</a:t>
            </a:r>
            <a:r>
              <a:rPr lang="en-US" sz="1600" dirty="0">
                <a:solidFill>
                  <a:schemeClr val="tx1"/>
                </a:solidFill>
              </a:rPr>
              <a:t>)</a:t>
            </a:r>
          </a:p>
          <a:p>
            <a:r>
              <a:rPr lang="en-US" sz="1600" b="0" i="0" dirty="0">
                <a:solidFill>
                  <a:schemeClr val="tx1"/>
                </a:solidFill>
                <a:effectLst/>
                <a:latin typeface="Karla" panose="020F0502020204030204" pitchFamily="34" charset="0"/>
                <a:hlinkClick r:id="rId5">
                  <a:extLst>
                    <a:ext uri="{A12FA001-AC4F-418D-AE19-62706E023703}">
                      <ahyp:hlinkClr xmlns:ahyp="http://schemas.microsoft.com/office/drawing/2018/hyperlinkcolor" val="tx"/>
                    </a:ext>
                  </a:extLst>
                </a:hlinkClick>
              </a:rPr>
              <a:t>Python for Everybody Specialization by the University of Michigan</a:t>
            </a:r>
            <a:r>
              <a:rPr lang="en-US" sz="1600" dirty="0">
                <a:solidFill>
                  <a:schemeClr val="tx1"/>
                </a:solidFill>
                <a:latin typeface="Karla" panose="020F0502020204030204" pitchFamily="34" charset="0"/>
              </a:rPr>
              <a:t> (Coursera)</a:t>
            </a:r>
          </a:p>
          <a:p>
            <a:r>
              <a:rPr lang="en-US" sz="1600" dirty="0">
                <a:solidFill>
                  <a:schemeClr val="tx1"/>
                </a:solidFill>
                <a:latin typeface="Karla" panose="020F0502020204030204" pitchFamily="34" charset="0"/>
              </a:rPr>
              <a:t>Whirlwind tour of Python – Jake </a:t>
            </a:r>
            <a:r>
              <a:rPr lang="en-US" sz="1600" dirty="0" err="1">
                <a:solidFill>
                  <a:schemeClr val="tx1"/>
                </a:solidFill>
                <a:latin typeface="Karla" panose="020F0502020204030204" pitchFamily="34" charset="0"/>
              </a:rPr>
              <a:t>VanderPlas</a:t>
            </a:r>
            <a:r>
              <a:rPr lang="en-US" sz="1600" dirty="0">
                <a:solidFill>
                  <a:schemeClr val="tx1"/>
                </a:solidFill>
                <a:latin typeface="Karla" panose="020F0502020204030204" pitchFamily="34" charset="0"/>
              </a:rPr>
              <a:t> (Book)</a:t>
            </a:r>
          </a:p>
          <a:p>
            <a:r>
              <a:rPr lang="en-US" sz="1600" dirty="0">
                <a:solidFill>
                  <a:schemeClr val="tx1"/>
                </a:solidFill>
              </a:rPr>
              <a:t>Python Data Science Handbook </a:t>
            </a:r>
            <a:r>
              <a:rPr lang="en-US" sz="1600" dirty="0">
                <a:solidFill>
                  <a:schemeClr val="tx1"/>
                </a:solidFill>
                <a:latin typeface="Karla" panose="020F0502020204030204" pitchFamily="34" charset="0"/>
              </a:rPr>
              <a:t>– Jake </a:t>
            </a:r>
            <a:r>
              <a:rPr lang="en-US" sz="1600" dirty="0" err="1">
                <a:solidFill>
                  <a:schemeClr val="tx1"/>
                </a:solidFill>
                <a:latin typeface="Karla" panose="020F0502020204030204" pitchFamily="34" charset="0"/>
              </a:rPr>
              <a:t>VanderPlas</a:t>
            </a:r>
            <a:r>
              <a:rPr lang="en-US" sz="1600" dirty="0">
                <a:solidFill>
                  <a:schemeClr val="tx1"/>
                </a:solidFill>
                <a:latin typeface="Karla" panose="020F0502020204030204" pitchFamily="34" charset="0"/>
              </a:rPr>
              <a:t> (Book)</a:t>
            </a:r>
          </a:p>
          <a:p>
            <a:endParaRPr lang="en-US" sz="1600" dirty="0">
              <a:solidFill>
                <a:schemeClr val="tx1"/>
              </a:solidFill>
            </a:endParaRPr>
          </a:p>
          <a:p>
            <a:pPr marL="152400" indent="0">
              <a:buNone/>
            </a:pPr>
            <a:endParaRPr lang="en-US" sz="1500" dirty="0">
              <a:solidFill>
                <a:schemeClr val="tx1"/>
              </a:solidFill>
            </a:endParaRPr>
          </a:p>
        </p:txBody>
      </p:sp>
    </p:spTree>
    <p:extLst>
      <p:ext uri="{BB962C8B-B14F-4D97-AF65-F5344CB8AC3E}">
        <p14:creationId xmlns:p14="http://schemas.microsoft.com/office/powerpoint/2010/main" val="1498180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LEARN TO READ TRACEBACKS</a:t>
            </a:r>
          </a:p>
        </p:txBody>
      </p:sp>
      <p:sp>
        <p:nvSpPr>
          <p:cNvPr id="4" name="Text Placeholder 2">
            <a:extLst>
              <a:ext uri="{FF2B5EF4-FFF2-40B4-BE49-F238E27FC236}">
                <a16:creationId xmlns:a16="http://schemas.microsoft.com/office/drawing/2014/main" id="{5038C6E7-BB0E-EC40-A055-057A7649173D}"/>
              </a:ext>
            </a:extLst>
          </p:cNvPr>
          <p:cNvSpPr txBox="1">
            <a:spLocks/>
          </p:cNvSpPr>
          <p:nvPr/>
        </p:nvSpPr>
        <p:spPr>
          <a:xfrm>
            <a:off x="570187" y="1005850"/>
            <a:ext cx="8003625"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algn="l"/>
            <a:r>
              <a:rPr lang="en-US" sz="1500" dirty="0"/>
              <a:t>Debugging often starts with an </a:t>
            </a:r>
            <a:r>
              <a:rPr lang="en-US" sz="1500" b="1" dirty="0">
                <a:solidFill>
                  <a:schemeClr val="accent1"/>
                </a:solidFill>
              </a:rPr>
              <a:t>exception and traceback</a:t>
            </a:r>
            <a:endParaRPr lang="en-US" sz="1500" dirty="0"/>
          </a:p>
          <a:p>
            <a:pPr lvl="1">
              <a:spcBef>
                <a:spcPts val="0"/>
              </a:spcBef>
            </a:pPr>
            <a:r>
              <a:rPr lang="en-US" sz="1500" b="1" dirty="0">
                <a:solidFill>
                  <a:schemeClr val="accent1"/>
                </a:solidFill>
              </a:rPr>
              <a:t>Uncaught exceptions </a:t>
            </a:r>
            <a:r>
              <a:rPr lang="en-US" sz="1500" dirty="0"/>
              <a:t>cause Python interpreter to </a:t>
            </a:r>
            <a:r>
              <a:rPr lang="en-US" sz="1500" b="1" dirty="0">
                <a:solidFill>
                  <a:schemeClr val="accent1"/>
                </a:solidFill>
              </a:rPr>
              <a:t>print traceback and exit</a:t>
            </a:r>
          </a:p>
          <a:p>
            <a:r>
              <a:rPr lang="en-US" sz="1500" b="1" dirty="0">
                <a:solidFill>
                  <a:schemeClr val="accent1"/>
                </a:solidFill>
              </a:rPr>
              <a:t>Start at the Bottom</a:t>
            </a:r>
            <a:r>
              <a:rPr lang="en-US" sz="1500" dirty="0">
                <a:solidFill>
                  <a:schemeClr val="tx1"/>
                </a:solidFill>
              </a:rPr>
              <a:t>: Tracebacks are displayed from the bottom up. </a:t>
            </a:r>
          </a:p>
          <a:p>
            <a:r>
              <a:rPr lang="en-US" sz="1500" b="1" dirty="0">
                <a:solidFill>
                  <a:schemeClr val="accent1"/>
                </a:solidFill>
              </a:rPr>
              <a:t>Identify the Error Type</a:t>
            </a:r>
            <a:r>
              <a:rPr lang="en-US" sz="1500" dirty="0">
                <a:solidFill>
                  <a:schemeClr val="tx1"/>
                </a:solidFill>
              </a:rPr>
              <a:t>: The first part of the traceback line typically indicates the type of error that occurred</a:t>
            </a:r>
          </a:p>
          <a:p>
            <a:r>
              <a:rPr lang="en-US" sz="1500" b="1" dirty="0">
                <a:solidFill>
                  <a:schemeClr val="accent1"/>
                </a:solidFill>
              </a:rPr>
              <a:t>Look for Clues in the Error Message</a:t>
            </a:r>
            <a:r>
              <a:rPr lang="en-US" sz="1500" dirty="0">
                <a:solidFill>
                  <a:schemeClr val="tx1"/>
                </a:solidFill>
              </a:rPr>
              <a:t>: Read the error message to understand the context of the error. </a:t>
            </a:r>
          </a:p>
          <a:p>
            <a:r>
              <a:rPr lang="en-US" sz="1500" b="1" dirty="0">
                <a:solidFill>
                  <a:schemeClr val="accent1"/>
                </a:solidFill>
              </a:rPr>
              <a:t>Check the File and Line Number</a:t>
            </a:r>
            <a:r>
              <a:rPr lang="en-US" sz="1500" dirty="0">
                <a:solidFill>
                  <a:schemeClr val="tx1"/>
                </a:solidFill>
              </a:rPr>
              <a:t>: The traceback will include the name of the file in which the error occurred and the line number. </a:t>
            </a:r>
          </a:p>
          <a:p>
            <a:r>
              <a:rPr lang="en-US" sz="1500" b="1" dirty="0">
                <a:solidFill>
                  <a:schemeClr val="accent1"/>
                </a:solidFill>
              </a:rPr>
              <a:t>Examine the Code</a:t>
            </a:r>
            <a:r>
              <a:rPr lang="en-US" sz="1500" dirty="0">
                <a:solidFill>
                  <a:schemeClr val="tx1"/>
                </a:solidFill>
              </a:rPr>
              <a:t>: Once you've identified the file and line number, go to that part of your code and carefully review it</a:t>
            </a:r>
          </a:p>
          <a:p>
            <a:r>
              <a:rPr lang="en-US" sz="1500" b="1" dirty="0">
                <a:solidFill>
                  <a:schemeClr val="accent1"/>
                </a:solidFill>
              </a:rPr>
              <a:t>Consult Documentation</a:t>
            </a:r>
            <a:r>
              <a:rPr lang="en-US" sz="1500" dirty="0">
                <a:solidFill>
                  <a:schemeClr val="tx1"/>
                </a:solidFill>
              </a:rPr>
              <a:t>: Python's official documentation and library documentation</a:t>
            </a:r>
          </a:p>
          <a:p>
            <a:r>
              <a:rPr lang="en-US" sz="1500" b="1" dirty="0">
                <a:solidFill>
                  <a:schemeClr val="accent1"/>
                </a:solidFill>
              </a:rPr>
              <a:t>Google the Error Messag</a:t>
            </a:r>
            <a:r>
              <a:rPr lang="en-US" sz="1500" dirty="0">
                <a:solidFill>
                  <a:schemeClr val="tx1"/>
                </a:solidFill>
              </a:rPr>
              <a:t>e: If the error message is not immediately clear, you can search for it online</a:t>
            </a:r>
          </a:p>
          <a:p>
            <a:pPr marL="152400" indent="0">
              <a:buNone/>
            </a:pPr>
            <a:endParaRPr lang="en-US" sz="1500" dirty="0">
              <a:solidFill>
                <a:schemeClr val="tx1"/>
              </a:solidFill>
            </a:endParaRPr>
          </a:p>
          <a:p>
            <a:endParaRPr lang="en-US" sz="1500" dirty="0">
              <a:solidFill>
                <a:schemeClr val="tx1"/>
              </a:solidFill>
            </a:endParaRPr>
          </a:p>
        </p:txBody>
      </p:sp>
    </p:spTree>
    <p:extLst>
      <p:ext uri="{BB962C8B-B14F-4D97-AF65-F5344CB8AC3E}">
        <p14:creationId xmlns:p14="http://schemas.microsoft.com/office/powerpoint/2010/main" val="12835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LEARN TO READ TRACEBACKS</a:t>
            </a:r>
          </a:p>
        </p:txBody>
      </p:sp>
      <p:pic>
        <p:nvPicPr>
          <p:cNvPr id="6" name="Picture 5" descr="A black and grey background&#10;&#10;Description automatically generated">
            <a:extLst>
              <a:ext uri="{FF2B5EF4-FFF2-40B4-BE49-F238E27FC236}">
                <a16:creationId xmlns:a16="http://schemas.microsoft.com/office/drawing/2014/main" id="{6410227D-DE5E-0648-B369-19BC420C27CE}"/>
              </a:ext>
            </a:extLst>
          </p:cNvPr>
          <p:cNvPicPr>
            <a:picLocks noChangeAspect="1"/>
          </p:cNvPicPr>
          <p:nvPr/>
        </p:nvPicPr>
        <p:blipFill>
          <a:blip r:embed="rId3"/>
          <a:stretch>
            <a:fillRect/>
          </a:stretch>
        </p:blipFill>
        <p:spPr>
          <a:xfrm>
            <a:off x="266700" y="900049"/>
            <a:ext cx="8610600" cy="1126021"/>
          </a:xfrm>
          <a:prstGeom prst="rect">
            <a:avLst/>
          </a:prstGeom>
        </p:spPr>
      </p:pic>
      <p:pic>
        <p:nvPicPr>
          <p:cNvPr id="7" name="Picture 6" descr="A black and grey background with white text&#10;&#10;Description automatically generated">
            <a:extLst>
              <a:ext uri="{FF2B5EF4-FFF2-40B4-BE49-F238E27FC236}">
                <a16:creationId xmlns:a16="http://schemas.microsoft.com/office/drawing/2014/main" id="{2D6D3D85-A392-1945-87D3-E1DF51D03533}"/>
              </a:ext>
            </a:extLst>
          </p:cNvPr>
          <p:cNvPicPr>
            <a:picLocks noChangeAspect="1"/>
          </p:cNvPicPr>
          <p:nvPr/>
        </p:nvPicPr>
        <p:blipFill>
          <a:blip r:embed="rId4"/>
          <a:stretch>
            <a:fillRect/>
          </a:stretch>
        </p:blipFill>
        <p:spPr>
          <a:xfrm>
            <a:off x="266700" y="3730770"/>
            <a:ext cx="8636000" cy="1092200"/>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59A7893A-6482-9945-B0D3-DBF045A39884}"/>
              </a:ext>
            </a:extLst>
          </p:cNvPr>
          <p:cNvPicPr>
            <a:picLocks noChangeAspect="1"/>
          </p:cNvPicPr>
          <p:nvPr/>
        </p:nvPicPr>
        <p:blipFill>
          <a:blip r:embed="rId5"/>
          <a:stretch>
            <a:fillRect/>
          </a:stretch>
        </p:blipFill>
        <p:spPr>
          <a:xfrm>
            <a:off x="266700" y="2113792"/>
            <a:ext cx="8610600" cy="1529256"/>
          </a:xfrm>
          <a:prstGeom prst="rect">
            <a:avLst/>
          </a:prstGeom>
        </p:spPr>
      </p:pic>
    </p:spTree>
    <p:extLst>
      <p:ext uri="{BB962C8B-B14F-4D97-AF65-F5344CB8AC3E}">
        <p14:creationId xmlns:p14="http://schemas.microsoft.com/office/powerpoint/2010/main" val="106367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LEARNING OBJECTIVES</a:t>
            </a:r>
            <a:endParaRPr dirty="0"/>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Elements of Style</a:t>
            </a:r>
            <a:endParaRPr dirty="0"/>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77" name="Google Shape;677;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PEP8 </a:t>
            </a:r>
            <a:endParaRPr dirty="0"/>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0" name="Google Shape;680;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
            </a:r>
            <a:r>
              <a:rPr lang="en-US" dirty="0"/>
              <a:t>e</a:t>
            </a:r>
            <a:r>
              <a:rPr lang="en" dirty="0"/>
              <a:t>sign Patterns</a:t>
            </a:r>
            <a:endParaRPr dirty="0"/>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3" name="Google Shape;683;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Debugging</a:t>
            </a:r>
            <a:endParaRPr dirty="0"/>
          </a:p>
        </p:txBody>
      </p:sp>
      <p:sp>
        <p:nvSpPr>
          <p:cNvPr id="684" name="Google Shape;684;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5" name="Google Shape;685;p29"/>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Print statements, breakpoints, etc.</a:t>
            </a:r>
            <a:endParaRPr dirty="0"/>
          </a:p>
        </p:txBody>
      </p:sp>
      <p:sp>
        <p:nvSpPr>
          <p:cNvPr id="686" name="Google Shape;686;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IDEs</a:t>
            </a:r>
            <a:endParaRPr dirty="0"/>
          </a:p>
        </p:txBody>
      </p:sp>
      <p:sp>
        <p:nvSpPr>
          <p:cNvPr id="687" name="Google Shape;687;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8" name="Google Shape;688;p29"/>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effectively use IDEs to debug</a:t>
            </a:r>
            <a:endParaRPr dirty="0"/>
          </a:p>
        </p:txBody>
      </p:sp>
      <p:sp>
        <p:nvSpPr>
          <p:cNvPr id="689" name="Google Shape;689;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Virtual Environments</a:t>
            </a:r>
            <a:endParaRPr dirty="0"/>
          </a:p>
        </p:txBody>
      </p:sp>
      <p:sp>
        <p:nvSpPr>
          <p:cNvPr id="690" name="Google Shape;690;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91" name="Google Shape;691;p29"/>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Theory of Anaconda virtual environments</a:t>
            </a:r>
            <a:endParaRPr dirty="0"/>
          </a:p>
        </p:txBody>
      </p:sp>
      <p:sp>
        <p:nvSpPr>
          <p:cNvPr id="41" name="Google Shape;685;p29">
            <a:extLst>
              <a:ext uri="{FF2B5EF4-FFF2-40B4-BE49-F238E27FC236}">
                <a16:creationId xmlns:a16="http://schemas.microsoft.com/office/drawing/2014/main" id="{77D31C0D-4F1B-AF4A-A6F6-529DA1F74E6D}"/>
              </a:ext>
            </a:extLst>
          </p:cNvPr>
          <p:cNvSpPr txBox="1">
            <a:spLocks/>
          </p:cNvSpPr>
          <p:nvPr/>
        </p:nvSpPr>
        <p:spPr>
          <a:xfrm>
            <a:off x="719900" y="2148801"/>
            <a:ext cx="2316900" cy="6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The theory behind coding standards and style </a:t>
            </a:r>
          </a:p>
        </p:txBody>
      </p:sp>
      <p:sp>
        <p:nvSpPr>
          <p:cNvPr id="42" name="Google Shape;685;p29">
            <a:extLst>
              <a:ext uri="{FF2B5EF4-FFF2-40B4-BE49-F238E27FC236}">
                <a16:creationId xmlns:a16="http://schemas.microsoft.com/office/drawing/2014/main" id="{B0041769-5F73-884B-8502-3B381B51B747}"/>
              </a:ext>
            </a:extLst>
          </p:cNvPr>
          <p:cNvSpPr txBox="1">
            <a:spLocks/>
          </p:cNvSpPr>
          <p:nvPr/>
        </p:nvSpPr>
        <p:spPr>
          <a:xfrm>
            <a:off x="3409288" y="2126036"/>
            <a:ext cx="2316900" cy="6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Python’s official style guide</a:t>
            </a:r>
          </a:p>
        </p:txBody>
      </p:sp>
      <p:sp>
        <p:nvSpPr>
          <p:cNvPr id="43" name="Google Shape;685;p29">
            <a:extLst>
              <a:ext uri="{FF2B5EF4-FFF2-40B4-BE49-F238E27FC236}">
                <a16:creationId xmlns:a16="http://schemas.microsoft.com/office/drawing/2014/main" id="{11C93166-26C4-BC40-97EA-A7D5D09489C1}"/>
              </a:ext>
            </a:extLst>
          </p:cNvPr>
          <p:cNvSpPr txBox="1">
            <a:spLocks/>
          </p:cNvSpPr>
          <p:nvPr/>
        </p:nvSpPr>
        <p:spPr>
          <a:xfrm>
            <a:off x="6098676" y="2149626"/>
            <a:ext cx="2316900" cy="6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Object-oriented Design Patterns</a:t>
            </a:r>
          </a:p>
        </p:txBody>
      </p:sp>
      <p:sp>
        <p:nvSpPr>
          <p:cNvPr id="4" name="Rectangle 3">
            <a:extLst>
              <a:ext uri="{FF2B5EF4-FFF2-40B4-BE49-F238E27FC236}">
                <a16:creationId xmlns:a16="http://schemas.microsoft.com/office/drawing/2014/main" id="{CE1F4ED2-F817-DF47-8DAC-0A1E993FF0A9}"/>
              </a:ext>
            </a:extLst>
          </p:cNvPr>
          <p:cNvSpPr/>
          <p:nvPr/>
        </p:nvSpPr>
        <p:spPr>
          <a:xfrm>
            <a:off x="737912" y="1175291"/>
            <a:ext cx="4996649" cy="16026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258E7C-A5C9-FB43-B0CB-E8A51F3410F7}"/>
              </a:ext>
            </a:extLst>
          </p:cNvPr>
          <p:cNvSpPr txBox="1"/>
          <p:nvPr/>
        </p:nvSpPr>
        <p:spPr>
          <a:xfrm>
            <a:off x="2708575" y="1257519"/>
            <a:ext cx="1314450" cy="400110"/>
          </a:xfrm>
          <a:prstGeom prst="rect">
            <a:avLst/>
          </a:prstGeom>
          <a:noFill/>
        </p:spPr>
        <p:txBody>
          <a:bodyPr wrap="square" rtlCol="0">
            <a:spAutoFit/>
          </a:bodyPr>
          <a:lstStyle/>
          <a:p>
            <a:r>
              <a:rPr lang="en-US" sz="2000" b="1" dirty="0">
                <a:solidFill>
                  <a:schemeClr val="accent2">
                    <a:lumMod val="60000"/>
                    <a:lumOff val="40000"/>
                  </a:schemeClr>
                </a:solidFill>
                <a:latin typeface="Roboto" panose="02000000000000000000" pitchFamily="2" charset="0"/>
                <a:ea typeface="Roboto" panose="02000000000000000000" pitchFamily="2" charset="0"/>
              </a:rPr>
              <a:t>WEEK 3</a:t>
            </a:r>
          </a:p>
        </p:txBody>
      </p:sp>
      <p:cxnSp>
        <p:nvCxnSpPr>
          <p:cNvPr id="7" name="Straight Connector 6">
            <a:extLst>
              <a:ext uri="{FF2B5EF4-FFF2-40B4-BE49-F238E27FC236}">
                <a16:creationId xmlns:a16="http://schemas.microsoft.com/office/drawing/2014/main" id="{F50036B9-E71B-C248-84F1-9E8EA0010D37}"/>
              </a:ext>
            </a:extLst>
          </p:cNvPr>
          <p:cNvCxnSpPr>
            <a:cxnSpLocks/>
          </p:cNvCxnSpPr>
          <p:nvPr/>
        </p:nvCxnSpPr>
        <p:spPr>
          <a:xfrm>
            <a:off x="741952" y="4479953"/>
            <a:ext cx="547160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6199FC-60CB-C848-A0D0-33B151B3E35B}"/>
              </a:ext>
            </a:extLst>
          </p:cNvPr>
          <p:cNvCxnSpPr>
            <a:cxnSpLocks/>
          </p:cNvCxnSpPr>
          <p:nvPr/>
        </p:nvCxnSpPr>
        <p:spPr>
          <a:xfrm>
            <a:off x="737912" y="2880282"/>
            <a:ext cx="547878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8693C7-1943-D047-A021-767E9E8C5B86}"/>
              </a:ext>
            </a:extLst>
          </p:cNvPr>
          <p:cNvCxnSpPr>
            <a:cxnSpLocks/>
          </p:cNvCxnSpPr>
          <p:nvPr/>
        </p:nvCxnSpPr>
        <p:spPr>
          <a:xfrm>
            <a:off x="737912" y="2880282"/>
            <a:ext cx="0" cy="159967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C545FAC-2113-AC47-AA35-AEAFEC7D85FD}"/>
              </a:ext>
            </a:extLst>
          </p:cNvPr>
          <p:cNvCxnSpPr>
            <a:cxnSpLocks/>
          </p:cNvCxnSpPr>
          <p:nvPr/>
        </p:nvCxnSpPr>
        <p:spPr>
          <a:xfrm>
            <a:off x="6216692" y="1175291"/>
            <a:ext cx="0" cy="170499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FBFF20-EF2C-2A40-BBDA-E6395BCEB432}"/>
              </a:ext>
            </a:extLst>
          </p:cNvPr>
          <p:cNvCxnSpPr>
            <a:cxnSpLocks/>
          </p:cNvCxnSpPr>
          <p:nvPr/>
        </p:nvCxnSpPr>
        <p:spPr>
          <a:xfrm>
            <a:off x="6216692" y="1175291"/>
            <a:ext cx="234437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EE3AD6-D8AF-7147-B8D4-3EC129238C35}"/>
              </a:ext>
            </a:extLst>
          </p:cNvPr>
          <p:cNvCxnSpPr>
            <a:cxnSpLocks/>
          </p:cNvCxnSpPr>
          <p:nvPr/>
        </p:nvCxnSpPr>
        <p:spPr>
          <a:xfrm>
            <a:off x="8561070" y="1175291"/>
            <a:ext cx="0" cy="330466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3B77186-1344-3449-8655-5B7828664B18}"/>
              </a:ext>
            </a:extLst>
          </p:cNvPr>
          <p:cNvSpPr txBox="1"/>
          <p:nvPr/>
        </p:nvSpPr>
        <p:spPr>
          <a:xfrm>
            <a:off x="2659225" y="3425211"/>
            <a:ext cx="1314450" cy="400110"/>
          </a:xfrm>
          <a:prstGeom prst="rect">
            <a:avLst/>
          </a:prstGeom>
          <a:noFill/>
        </p:spPr>
        <p:txBody>
          <a:bodyPr wrap="square" rtlCol="0">
            <a:spAutoFit/>
          </a:bodyPr>
          <a:lstStyle/>
          <a:p>
            <a:r>
              <a:rPr lang="en-US" sz="2000" b="1" dirty="0">
                <a:solidFill>
                  <a:schemeClr val="accent2">
                    <a:lumMod val="60000"/>
                    <a:lumOff val="40000"/>
                  </a:schemeClr>
                </a:solidFill>
                <a:latin typeface="Roboto" panose="02000000000000000000" pitchFamily="2" charset="0"/>
                <a:ea typeface="Roboto" panose="02000000000000000000" pitchFamily="2" charset="0"/>
              </a:rPr>
              <a:t>WEEK 4</a:t>
            </a:r>
          </a:p>
        </p:txBody>
      </p:sp>
      <p:cxnSp>
        <p:nvCxnSpPr>
          <p:cNvPr id="30" name="Straight Connector 29">
            <a:extLst>
              <a:ext uri="{FF2B5EF4-FFF2-40B4-BE49-F238E27FC236}">
                <a16:creationId xmlns:a16="http://schemas.microsoft.com/office/drawing/2014/main" id="{D590D558-3F29-6947-ACD9-5872C610B098}"/>
              </a:ext>
            </a:extLst>
          </p:cNvPr>
          <p:cNvCxnSpPr>
            <a:cxnSpLocks/>
          </p:cNvCxnSpPr>
          <p:nvPr/>
        </p:nvCxnSpPr>
        <p:spPr>
          <a:xfrm>
            <a:off x="6213559" y="2880282"/>
            <a:ext cx="0" cy="159967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B48D5AD-DD7C-3C41-ACEC-8B2F20179063}"/>
              </a:ext>
            </a:extLst>
          </p:cNvPr>
          <p:cNvSpPr txBox="1"/>
          <p:nvPr/>
        </p:nvSpPr>
        <p:spPr>
          <a:xfrm>
            <a:off x="7525676" y="2764016"/>
            <a:ext cx="1314450" cy="400110"/>
          </a:xfrm>
          <a:prstGeom prst="rect">
            <a:avLst/>
          </a:prstGeom>
          <a:noFill/>
        </p:spPr>
        <p:txBody>
          <a:bodyPr wrap="square" rtlCol="0">
            <a:spAutoFit/>
          </a:bodyPr>
          <a:lstStyle/>
          <a:p>
            <a:r>
              <a:rPr lang="en-US" sz="2000" b="1" dirty="0">
                <a:solidFill>
                  <a:schemeClr val="accent2">
                    <a:lumMod val="60000"/>
                    <a:lumOff val="40000"/>
                  </a:schemeClr>
                </a:solidFill>
                <a:latin typeface="Roboto" panose="02000000000000000000" pitchFamily="2" charset="0"/>
                <a:ea typeface="Roboto" panose="02000000000000000000" pitchFamily="2" charset="0"/>
              </a:rPr>
              <a:t>WEEK 5</a:t>
            </a:r>
          </a:p>
        </p:txBody>
      </p:sp>
      <p:cxnSp>
        <p:nvCxnSpPr>
          <p:cNvPr id="35" name="Straight Connector 34">
            <a:extLst>
              <a:ext uri="{FF2B5EF4-FFF2-40B4-BE49-F238E27FC236}">
                <a16:creationId xmlns:a16="http://schemas.microsoft.com/office/drawing/2014/main" id="{7282EB45-6E46-7F4C-92DA-FAFD08C6EFAE}"/>
              </a:ext>
            </a:extLst>
          </p:cNvPr>
          <p:cNvCxnSpPr>
            <a:cxnSpLocks/>
          </p:cNvCxnSpPr>
          <p:nvPr/>
        </p:nvCxnSpPr>
        <p:spPr>
          <a:xfrm>
            <a:off x="6216692" y="4479952"/>
            <a:ext cx="2344378"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49"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PRINT STATEMENTS</a:t>
            </a:r>
          </a:p>
        </p:txBody>
      </p:sp>
      <p:sp>
        <p:nvSpPr>
          <p:cNvPr id="4" name="Text Placeholder 2">
            <a:extLst>
              <a:ext uri="{FF2B5EF4-FFF2-40B4-BE49-F238E27FC236}">
                <a16:creationId xmlns:a16="http://schemas.microsoft.com/office/drawing/2014/main" id="{5038C6E7-BB0E-EC40-A055-057A7649173D}"/>
              </a:ext>
            </a:extLst>
          </p:cNvPr>
          <p:cNvSpPr txBox="1">
            <a:spLocks/>
          </p:cNvSpPr>
          <p:nvPr/>
        </p:nvSpPr>
        <p:spPr>
          <a:xfrm>
            <a:off x="570187" y="1005850"/>
            <a:ext cx="8003625"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r>
              <a:rPr lang="en-US" sz="1500" dirty="0">
                <a:solidFill>
                  <a:schemeClr val="tx1"/>
                </a:solidFill>
              </a:rPr>
              <a:t>Using print statements is a common and effective way to debug</a:t>
            </a:r>
          </a:p>
          <a:p>
            <a:pPr lvl="1">
              <a:spcBef>
                <a:spcPts val="0"/>
              </a:spcBef>
            </a:pPr>
            <a:r>
              <a:rPr lang="en-US" sz="1500" b="1" dirty="0">
                <a:solidFill>
                  <a:schemeClr val="accent1"/>
                </a:solidFill>
              </a:rPr>
              <a:t>Variable Values</a:t>
            </a:r>
            <a:r>
              <a:rPr lang="en-US" sz="1500" dirty="0">
                <a:solidFill>
                  <a:schemeClr val="tx1"/>
                </a:solidFill>
              </a:rPr>
              <a:t>: Print the values of variables to check their current state at different stages of your program.</a:t>
            </a:r>
          </a:p>
          <a:p>
            <a:pPr lvl="1">
              <a:spcBef>
                <a:spcPts val="0"/>
              </a:spcBef>
            </a:pPr>
            <a:r>
              <a:rPr lang="en-US" sz="1500" b="1" dirty="0">
                <a:solidFill>
                  <a:schemeClr val="accent1"/>
                </a:solidFill>
              </a:rPr>
              <a:t>Execution Flow</a:t>
            </a:r>
            <a:r>
              <a:rPr lang="en-US" sz="1500" dirty="0">
                <a:solidFill>
                  <a:schemeClr val="tx1"/>
                </a:solidFill>
              </a:rPr>
              <a:t>: Insert print statements to mark different stages in your code to help track the flow of execution.</a:t>
            </a:r>
          </a:p>
          <a:p>
            <a:pPr lvl="1">
              <a:spcBef>
                <a:spcPts val="0"/>
              </a:spcBef>
            </a:pPr>
            <a:r>
              <a:rPr lang="en-US" sz="1500" b="1" dirty="0">
                <a:solidFill>
                  <a:schemeClr val="accent1"/>
                </a:solidFill>
              </a:rPr>
              <a:t>Error Tracing</a:t>
            </a:r>
            <a:r>
              <a:rPr lang="en-US" sz="1500" dirty="0">
                <a:solidFill>
                  <a:schemeClr val="tx1"/>
                </a:solidFill>
              </a:rPr>
              <a:t>: Add print statements before and after suspicious code sections to locate where issues occur.</a:t>
            </a:r>
          </a:p>
          <a:p>
            <a:pPr lvl="1">
              <a:spcBef>
                <a:spcPts val="0"/>
              </a:spcBef>
            </a:pPr>
            <a:r>
              <a:rPr lang="en-US" sz="1500" b="1" dirty="0">
                <a:solidFill>
                  <a:schemeClr val="accent1"/>
                </a:solidFill>
              </a:rPr>
              <a:t>Conditional Printing</a:t>
            </a:r>
            <a:r>
              <a:rPr lang="en-US" sz="1500" dirty="0">
                <a:solidFill>
                  <a:schemeClr val="tx1"/>
                </a:solidFill>
              </a:rPr>
              <a:t>: Use if statements with print to selectively print information only when certain conditions are met.</a:t>
            </a:r>
          </a:p>
          <a:p>
            <a:r>
              <a:rPr lang="en-US" sz="1500" b="1" dirty="0">
                <a:solidFill>
                  <a:schemeClr val="accent1"/>
                </a:solidFill>
              </a:rPr>
              <a:t>Code Cleanup</a:t>
            </a:r>
            <a:r>
              <a:rPr lang="en-US" sz="1500" dirty="0">
                <a:solidFill>
                  <a:schemeClr val="tx1"/>
                </a:solidFill>
              </a:rPr>
              <a:t>: After debugging, ensure that you remove or comment out unnecessary print statements to maintain clean code.</a:t>
            </a:r>
          </a:p>
        </p:txBody>
      </p:sp>
    </p:spTree>
    <p:extLst>
      <p:ext uri="{BB962C8B-B14F-4D97-AF65-F5344CB8AC3E}">
        <p14:creationId xmlns:p14="http://schemas.microsoft.com/office/powerpoint/2010/main" val="3464301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PRINT STATEMENTS</a:t>
            </a:r>
          </a:p>
        </p:txBody>
      </p:sp>
      <p:pic>
        <p:nvPicPr>
          <p:cNvPr id="3" name="Picture 2" descr="A computer screen with text on it&#10;&#10;Description automatically generated">
            <a:extLst>
              <a:ext uri="{FF2B5EF4-FFF2-40B4-BE49-F238E27FC236}">
                <a16:creationId xmlns:a16="http://schemas.microsoft.com/office/drawing/2014/main" id="{7CBDF553-27E3-7D4A-9212-45D2E4CDBF4B}"/>
              </a:ext>
            </a:extLst>
          </p:cNvPr>
          <p:cNvPicPr>
            <a:picLocks noChangeAspect="1"/>
          </p:cNvPicPr>
          <p:nvPr/>
        </p:nvPicPr>
        <p:blipFill>
          <a:blip r:embed="rId3"/>
          <a:stretch>
            <a:fillRect/>
          </a:stretch>
        </p:blipFill>
        <p:spPr>
          <a:xfrm>
            <a:off x="626700" y="900049"/>
            <a:ext cx="7890600" cy="3695385"/>
          </a:xfrm>
          <a:prstGeom prst="rect">
            <a:avLst/>
          </a:prstGeom>
        </p:spPr>
      </p:pic>
      <p:sp>
        <p:nvSpPr>
          <p:cNvPr id="6" name="Rectangle 5">
            <a:extLst>
              <a:ext uri="{FF2B5EF4-FFF2-40B4-BE49-F238E27FC236}">
                <a16:creationId xmlns:a16="http://schemas.microsoft.com/office/drawing/2014/main" id="{0C4412DA-B963-EF47-9075-2CA8D05DABD5}"/>
              </a:ext>
            </a:extLst>
          </p:cNvPr>
          <p:cNvSpPr/>
          <p:nvPr/>
        </p:nvSpPr>
        <p:spPr>
          <a:xfrm>
            <a:off x="1560785" y="2571749"/>
            <a:ext cx="6501707" cy="28180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F0B570-C9EA-D040-A860-481E62654533}"/>
              </a:ext>
            </a:extLst>
          </p:cNvPr>
          <p:cNvSpPr/>
          <p:nvPr/>
        </p:nvSpPr>
        <p:spPr>
          <a:xfrm>
            <a:off x="3153103" y="2025171"/>
            <a:ext cx="693683" cy="28180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pic>
        <p:nvPicPr>
          <p:cNvPr id="9" name="Picture 8">
            <a:extLst>
              <a:ext uri="{FF2B5EF4-FFF2-40B4-BE49-F238E27FC236}">
                <a16:creationId xmlns:a16="http://schemas.microsoft.com/office/drawing/2014/main" id="{86B0E077-239D-2B4F-AE04-9A50E0108706}"/>
              </a:ext>
            </a:extLst>
          </p:cNvPr>
          <p:cNvPicPr>
            <a:picLocks noChangeAspect="1"/>
          </p:cNvPicPr>
          <p:nvPr/>
        </p:nvPicPr>
        <p:blipFill>
          <a:blip r:embed="rId4"/>
          <a:stretch>
            <a:fillRect/>
          </a:stretch>
        </p:blipFill>
        <p:spPr>
          <a:xfrm>
            <a:off x="3153103" y="1903589"/>
            <a:ext cx="286358" cy="381810"/>
          </a:xfrm>
          <a:prstGeom prst="rect">
            <a:avLst/>
          </a:prstGeom>
        </p:spPr>
      </p:pic>
      <p:sp>
        <p:nvSpPr>
          <p:cNvPr id="10" name="TextBox 9">
            <a:extLst>
              <a:ext uri="{FF2B5EF4-FFF2-40B4-BE49-F238E27FC236}">
                <a16:creationId xmlns:a16="http://schemas.microsoft.com/office/drawing/2014/main" id="{47233199-B49B-DC48-A76A-4B81E74F767C}"/>
              </a:ext>
            </a:extLst>
          </p:cNvPr>
          <p:cNvSpPr txBox="1"/>
          <p:nvPr/>
        </p:nvSpPr>
        <p:spPr>
          <a:xfrm>
            <a:off x="3949164" y="1932554"/>
            <a:ext cx="2029216" cy="338554"/>
          </a:xfrm>
          <a:prstGeom prst="rect">
            <a:avLst/>
          </a:prstGeom>
          <a:noFill/>
        </p:spPr>
        <p:txBody>
          <a:bodyPr wrap="square" rtlCol="0">
            <a:spAutoFit/>
          </a:bodyPr>
          <a:lstStyle/>
          <a:p>
            <a:r>
              <a:rPr lang="en-US" sz="1600" b="1" dirty="0">
                <a:solidFill>
                  <a:srgbClr val="C00000"/>
                </a:solidFill>
              </a:rPr>
              <a:t>RESULT: 24</a:t>
            </a:r>
          </a:p>
        </p:txBody>
      </p:sp>
      <p:sp>
        <p:nvSpPr>
          <p:cNvPr id="12" name="TextBox 11">
            <a:extLst>
              <a:ext uri="{FF2B5EF4-FFF2-40B4-BE49-F238E27FC236}">
                <a16:creationId xmlns:a16="http://schemas.microsoft.com/office/drawing/2014/main" id="{F2E83B40-EFDC-3E44-8510-BDC52D2F918D}"/>
              </a:ext>
            </a:extLst>
          </p:cNvPr>
          <p:cNvSpPr txBox="1"/>
          <p:nvPr/>
        </p:nvSpPr>
        <p:spPr>
          <a:xfrm>
            <a:off x="3940086" y="1932554"/>
            <a:ext cx="2029216" cy="338554"/>
          </a:xfrm>
          <a:prstGeom prst="rect">
            <a:avLst/>
          </a:prstGeom>
          <a:noFill/>
        </p:spPr>
        <p:txBody>
          <a:bodyPr wrap="square" rtlCol="0">
            <a:spAutoFit/>
          </a:bodyPr>
          <a:lstStyle/>
          <a:p>
            <a:r>
              <a:rPr lang="en-US" sz="1600" b="1" dirty="0">
                <a:solidFill>
                  <a:srgbClr val="00B050"/>
                </a:solidFill>
              </a:rPr>
              <a:t>RESULT: 120</a:t>
            </a:r>
          </a:p>
        </p:txBody>
      </p:sp>
    </p:spTree>
    <p:extLst>
      <p:ext uri="{BB962C8B-B14F-4D97-AF65-F5344CB8AC3E}">
        <p14:creationId xmlns:p14="http://schemas.microsoft.com/office/powerpoint/2010/main" val="4131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LOGGING</a:t>
            </a:r>
          </a:p>
        </p:txBody>
      </p:sp>
      <p:sp>
        <p:nvSpPr>
          <p:cNvPr id="4" name="Text Placeholder 2">
            <a:extLst>
              <a:ext uri="{FF2B5EF4-FFF2-40B4-BE49-F238E27FC236}">
                <a16:creationId xmlns:a16="http://schemas.microsoft.com/office/drawing/2014/main" id="{5038C6E7-BB0E-EC40-A055-057A7649173D}"/>
              </a:ext>
            </a:extLst>
          </p:cNvPr>
          <p:cNvSpPr txBox="1">
            <a:spLocks/>
          </p:cNvSpPr>
          <p:nvPr/>
        </p:nvSpPr>
        <p:spPr>
          <a:xfrm>
            <a:off x="570187" y="1005850"/>
            <a:ext cx="8003625"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r>
              <a:rPr lang="en-US" sz="1500" dirty="0">
                <a:solidFill>
                  <a:schemeClr val="tx1"/>
                </a:solidFill>
              </a:rPr>
              <a:t>Logging involves </a:t>
            </a:r>
            <a:r>
              <a:rPr lang="en-US" sz="1500" b="1" dirty="0">
                <a:solidFill>
                  <a:schemeClr val="accent1"/>
                </a:solidFill>
              </a:rPr>
              <a:t>tracking events </a:t>
            </a:r>
            <a:r>
              <a:rPr lang="en-US" sz="1500" dirty="0">
                <a:solidFill>
                  <a:schemeClr val="tx1"/>
                </a:solidFill>
              </a:rPr>
              <a:t>during software execution</a:t>
            </a:r>
          </a:p>
          <a:p>
            <a:r>
              <a:rPr lang="en-US" sz="1500" dirty="0">
                <a:solidFill>
                  <a:schemeClr val="tx1"/>
                </a:solidFill>
              </a:rPr>
              <a:t>Python has a </a:t>
            </a:r>
            <a:r>
              <a:rPr lang="en-US" sz="1500" b="1" dirty="0">
                <a:solidFill>
                  <a:schemeClr val="accent1"/>
                </a:solidFill>
              </a:rPr>
              <a:t>built-in module logging</a:t>
            </a:r>
            <a:r>
              <a:rPr lang="en-US" sz="1500" dirty="0">
                <a:solidFill>
                  <a:schemeClr val="tx1"/>
                </a:solidFill>
              </a:rPr>
              <a:t> which allows writing status messages to any output streams</a:t>
            </a:r>
          </a:p>
          <a:p>
            <a:r>
              <a:rPr lang="en-US" sz="1500" dirty="0">
                <a:solidFill>
                  <a:schemeClr val="tx1"/>
                </a:solidFill>
              </a:rPr>
              <a:t>Logging Levels:</a:t>
            </a:r>
          </a:p>
          <a:p>
            <a:pPr lvl="1">
              <a:spcBef>
                <a:spcPts val="0"/>
              </a:spcBef>
            </a:pPr>
            <a:r>
              <a:rPr lang="en-US" sz="1500" b="1" dirty="0">
                <a:solidFill>
                  <a:schemeClr val="accent1"/>
                </a:solidFill>
              </a:rPr>
              <a:t>Debug</a:t>
            </a:r>
            <a:r>
              <a:rPr lang="en-US" sz="1500" dirty="0">
                <a:solidFill>
                  <a:schemeClr val="tx1"/>
                </a:solidFill>
              </a:rPr>
              <a:t>: These are used to give Detailed information, typically of interest only when diagnosing problems.</a:t>
            </a:r>
          </a:p>
          <a:p>
            <a:pPr lvl="1">
              <a:spcBef>
                <a:spcPts val="0"/>
              </a:spcBef>
            </a:pPr>
            <a:r>
              <a:rPr lang="en-US" sz="1500" b="1" dirty="0">
                <a:solidFill>
                  <a:schemeClr val="accent1"/>
                </a:solidFill>
              </a:rPr>
              <a:t>Info</a:t>
            </a:r>
            <a:r>
              <a:rPr lang="en-US" sz="1500" dirty="0">
                <a:solidFill>
                  <a:schemeClr val="tx1"/>
                </a:solidFill>
              </a:rPr>
              <a:t>: These are used to confirm that things are working as expected</a:t>
            </a:r>
          </a:p>
          <a:p>
            <a:pPr lvl="1">
              <a:spcBef>
                <a:spcPts val="0"/>
              </a:spcBef>
            </a:pPr>
            <a:r>
              <a:rPr lang="en-US" sz="1500" dirty="0">
                <a:solidFill>
                  <a:schemeClr val="tx1"/>
                </a:solidFill>
              </a:rPr>
              <a:t>Warning: These are used as an indication that something unexpected</a:t>
            </a:r>
          </a:p>
          <a:p>
            <a:pPr lvl="1">
              <a:spcBef>
                <a:spcPts val="0"/>
              </a:spcBef>
            </a:pPr>
            <a:r>
              <a:rPr lang="en-US" sz="1500" b="1" dirty="0">
                <a:solidFill>
                  <a:schemeClr val="accent1"/>
                </a:solidFill>
              </a:rPr>
              <a:t>Error</a:t>
            </a:r>
            <a:r>
              <a:rPr lang="en-US" sz="1500" dirty="0">
                <a:solidFill>
                  <a:schemeClr val="tx1"/>
                </a:solidFill>
              </a:rPr>
              <a:t>: This tells that due to a more serious problem, the software has not been able to perform some function</a:t>
            </a:r>
          </a:p>
          <a:p>
            <a:pPr lvl="1">
              <a:spcBef>
                <a:spcPts val="0"/>
              </a:spcBef>
            </a:pPr>
            <a:r>
              <a:rPr lang="en-US" sz="1500" b="1" dirty="0">
                <a:solidFill>
                  <a:schemeClr val="accent1"/>
                </a:solidFill>
              </a:rPr>
              <a:t>Critical</a:t>
            </a:r>
            <a:r>
              <a:rPr lang="en-US" sz="1500" dirty="0">
                <a:solidFill>
                  <a:schemeClr val="tx1"/>
                </a:solidFill>
              </a:rPr>
              <a:t>: This tells serious error, indicating that the program itself may be unable to continue running”</a:t>
            </a:r>
          </a:p>
          <a:p>
            <a:r>
              <a:rPr lang="en-US" sz="1500" dirty="0">
                <a:solidFill>
                  <a:schemeClr val="tx1"/>
                </a:solidFill>
              </a:rPr>
              <a:t>The logging module is packed with several features which you can explore at your own time</a:t>
            </a:r>
          </a:p>
        </p:txBody>
      </p:sp>
    </p:spTree>
    <p:extLst>
      <p:ext uri="{BB962C8B-B14F-4D97-AF65-F5344CB8AC3E}">
        <p14:creationId xmlns:p14="http://schemas.microsoft.com/office/powerpoint/2010/main" val="2136242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LOGGING</a:t>
            </a:r>
          </a:p>
        </p:txBody>
      </p:sp>
      <p:pic>
        <p:nvPicPr>
          <p:cNvPr id="3" name="Picture 2" descr="A screenshot of a computer program&#10;&#10;Description automatically generated">
            <a:extLst>
              <a:ext uri="{FF2B5EF4-FFF2-40B4-BE49-F238E27FC236}">
                <a16:creationId xmlns:a16="http://schemas.microsoft.com/office/drawing/2014/main" id="{EAB750EA-DECC-A145-9D8B-703C7F46760C}"/>
              </a:ext>
            </a:extLst>
          </p:cNvPr>
          <p:cNvPicPr>
            <a:picLocks noChangeAspect="1"/>
          </p:cNvPicPr>
          <p:nvPr/>
        </p:nvPicPr>
        <p:blipFill>
          <a:blip r:embed="rId3"/>
          <a:stretch>
            <a:fillRect/>
          </a:stretch>
        </p:blipFill>
        <p:spPr>
          <a:xfrm>
            <a:off x="1501906" y="900049"/>
            <a:ext cx="6140187" cy="3916102"/>
          </a:xfrm>
          <a:prstGeom prst="rect">
            <a:avLst/>
          </a:prstGeom>
        </p:spPr>
      </p:pic>
    </p:spTree>
    <p:extLst>
      <p:ext uri="{BB962C8B-B14F-4D97-AF65-F5344CB8AC3E}">
        <p14:creationId xmlns:p14="http://schemas.microsoft.com/office/powerpoint/2010/main" val="4059934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RUBBER DUCK DEBUGGING</a:t>
            </a:r>
          </a:p>
        </p:txBody>
      </p:sp>
      <p:sp>
        <p:nvSpPr>
          <p:cNvPr id="4" name="Text Placeholder 2">
            <a:extLst>
              <a:ext uri="{FF2B5EF4-FFF2-40B4-BE49-F238E27FC236}">
                <a16:creationId xmlns:a16="http://schemas.microsoft.com/office/drawing/2014/main" id="{5038C6E7-BB0E-EC40-A055-057A7649173D}"/>
              </a:ext>
            </a:extLst>
          </p:cNvPr>
          <p:cNvSpPr txBox="1">
            <a:spLocks/>
          </p:cNvSpPr>
          <p:nvPr/>
        </p:nvSpPr>
        <p:spPr>
          <a:xfrm>
            <a:off x="570187" y="1005850"/>
            <a:ext cx="6857747"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r>
              <a:rPr lang="en-US" sz="1500" dirty="0">
                <a:solidFill>
                  <a:schemeClr val="tx1"/>
                </a:solidFill>
              </a:rPr>
              <a:t>A simple yet effective debugging technique used by most programmers</a:t>
            </a:r>
          </a:p>
          <a:p>
            <a:pPr marL="952500" lvl="1" indent="-342900">
              <a:spcBef>
                <a:spcPts val="0"/>
              </a:spcBef>
              <a:buFont typeface="+mj-lt"/>
              <a:buAutoNum type="arabicPeriod"/>
            </a:pPr>
            <a:r>
              <a:rPr lang="en-US" sz="1500" dirty="0">
                <a:solidFill>
                  <a:schemeClr val="tx1"/>
                </a:solidFill>
              </a:rPr>
              <a:t>Place a physical or imaginary rubber duck on your desk</a:t>
            </a:r>
          </a:p>
          <a:p>
            <a:pPr marL="952500" lvl="1" indent="-342900">
              <a:spcBef>
                <a:spcPts val="0"/>
              </a:spcBef>
              <a:buFont typeface="+mj-lt"/>
              <a:buAutoNum type="arabicPeriod"/>
            </a:pPr>
            <a:r>
              <a:rPr lang="en-US" sz="1500" dirty="0">
                <a:solidFill>
                  <a:schemeClr val="tx1"/>
                </a:solidFill>
              </a:rPr>
              <a:t>When you encounter a problem, start explaining your code to the duck</a:t>
            </a:r>
          </a:p>
          <a:p>
            <a:pPr lvl="2">
              <a:spcBef>
                <a:spcPts val="0"/>
              </a:spcBef>
            </a:pPr>
            <a:r>
              <a:rPr lang="en-US" sz="1500" dirty="0">
                <a:solidFill>
                  <a:schemeClr val="tx1"/>
                </a:solidFill>
              </a:rPr>
              <a:t>Code's purpose,</a:t>
            </a:r>
          </a:p>
          <a:p>
            <a:pPr lvl="2">
              <a:spcBef>
                <a:spcPts val="0"/>
              </a:spcBef>
            </a:pPr>
            <a:r>
              <a:rPr lang="en-US" sz="1500" dirty="0">
                <a:solidFill>
                  <a:schemeClr val="tx1"/>
                </a:solidFill>
              </a:rPr>
              <a:t>Logic</a:t>
            </a:r>
          </a:p>
          <a:p>
            <a:pPr lvl="2">
              <a:spcBef>
                <a:spcPts val="0"/>
              </a:spcBef>
            </a:pPr>
            <a:r>
              <a:rPr lang="en-US" sz="1500" dirty="0">
                <a:solidFill>
                  <a:schemeClr val="tx1"/>
                </a:solidFill>
              </a:rPr>
              <a:t>Expected outcomes</a:t>
            </a:r>
          </a:p>
          <a:p>
            <a:r>
              <a:rPr lang="en-US" sz="1500" dirty="0">
                <a:solidFill>
                  <a:schemeClr val="tx1"/>
                </a:solidFill>
              </a:rPr>
              <a:t>Forces you to articulate the problem and your thought process.</a:t>
            </a:r>
          </a:p>
          <a:p>
            <a:r>
              <a:rPr lang="en-US" sz="1500" dirty="0">
                <a:solidFill>
                  <a:schemeClr val="tx1"/>
                </a:solidFill>
              </a:rPr>
              <a:t>Often leads to self-discovery of the issue.</a:t>
            </a:r>
          </a:p>
          <a:p>
            <a:r>
              <a:rPr lang="en-US" sz="1500" dirty="0">
                <a:solidFill>
                  <a:schemeClr val="tx1"/>
                </a:solidFill>
              </a:rPr>
              <a:t>Helps you understand the code more deeply</a:t>
            </a:r>
          </a:p>
          <a:p>
            <a:pPr marL="152400" indent="0">
              <a:buNone/>
            </a:pPr>
            <a:endParaRPr lang="en-US" sz="1500" b="1" dirty="0">
              <a:solidFill>
                <a:schemeClr val="accent1"/>
              </a:solidFill>
            </a:endParaRPr>
          </a:p>
        </p:txBody>
      </p:sp>
      <p:pic>
        <p:nvPicPr>
          <p:cNvPr id="3" name="Graphic 2" descr="Rubber duck outline">
            <a:extLst>
              <a:ext uri="{FF2B5EF4-FFF2-40B4-BE49-F238E27FC236}">
                <a16:creationId xmlns:a16="http://schemas.microsoft.com/office/drawing/2014/main" id="{F59A803C-BDAA-A944-A371-89BBAAFA1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63222" y="1095506"/>
            <a:ext cx="2397191" cy="2397191"/>
          </a:xfrm>
          <a:prstGeom prst="rect">
            <a:avLst/>
          </a:prstGeom>
        </p:spPr>
      </p:pic>
    </p:spTree>
    <p:extLst>
      <p:ext uri="{BB962C8B-B14F-4D97-AF65-F5344CB8AC3E}">
        <p14:creationId xmlns:p14="http://schemas.microsoft.com/office/powerpoint/2010/main" val="121544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3;p29">
            <a:extLst>
              <a:ext uri="{FF2B5EF4-FFF2-40B4-BE49-F238E27FC236}">
                <a16:creationId xmlns:a16="http://schemas.microsoft.com/office/drawing/2014/main" id="{8FA61768-B9A5-5148-865C-B27D0158446F}"/>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STEP-THROUGH DEBUGGING</a:t>
            </a:r>
          </a:p>
        </p:txBody>
      </p:sp>
      <p:sp>
        <p:nvSpPr>
          <p:cNvPr id="6" name="Text Placeholder 2">
            <a:extLst>
              <a:ext uri="{FF2B5EF4-FFF2-40B4-BE49-F238E27FC236}">
                <a16:creationId xmlns:a16="http://schemas.microsoft.com/office/drawing/2014/main" id="{BE994B21-A07E-CE41-B430-2C9F36AB909C}"/>
              </a:ext>
            </a:extLst>
          </p:cNvPr>
          <p:cNvSpPr txBox="1">
            <a:spLocks/>
          </p:cNvSpPr>
          <p:nvPr/>
        </p:nvSpPr>
        <p:spPr>
          <a:xfrm>
            <a:off x="570188" y="900048"/>
            <a:ext cx="7960037" cy="3559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r>
              <a:rPr lang="en-US" sz="1500" dirty="0">
                <a:solidFill>
                  <a:schemeClr val="tx1"/>
                </a:solidFill>
              </a:rPr>
              <a:t>Step-through debugging is a debugging technique where a program is executed </a:t>
            </a:r>
            <a:r>
              <a:rPr lang="en-US" sz="1500" b="1" dirty="0">
                <a:solidFill>
                  <a:schemeClr val="accent1"/>
                </a:solidFill>
              </a:rPr>
              <a:t>one step at a time</a:t>
            </a:r>
            <a:r>
              <a:rPr lang="en-US" sz="1500" dirty="0">
                <a:solidFill>
                  <a:schemeClr val="tx1"/>
                </a:solidFill>
              </a:rPr>
              <a:t>, allowing the developer to inspect and analyze its behavior at each step.</a:t>
            </a:r>
          </a:p>
          <a:p>
            <a:r>
              <a:rPr lang="en-US" sz="1500" dirty="0">
                <a:solidFill>
                  <a:schemeClr val="tx1"/>
                </a:solidFill>
              </a:rPr>
              <a:t>Terminology:</a:t>
            </a:r>
          </a:p>
          <a:p>
            <a:pPr lvl="1">
              <a:spcBef>
                <a:spcPts val="0"/>
              </a:spcBef>
            </a:pPr>
            <a:r>
              <a:rPr lang="en-US" sz="1500" b="1" dirty="0">
                <a:solidFill>
                  <a:schemeClr val="accent1"/>
                </a:solidFill>
              </a:rPr>
              <a:t>Breakpoint</a:t>
            </a:r>
            <a:r>
              <a:rPr lang="en-US" sz="1500" dirty="0">
                <a:solidFill>
                  <a:schemeClr val="tx1"/>
                </a:solidFill>
              </a:rPr>
              <a:t>: a designated pause point in code for inspection.</a:t>
            </a:r>
          </a:p>
          <a:p>
            <a:pPr lvl="1">
              <a:spcBef>
                <a:spcPts val="0"/>
              </a:spcBef>
            </a:pPr>
            <a:r>
              <a:rPr lang="en-US" sz="1500" b="1" dirty="0">
                <a:solidFill>
                  <a:schemeClr val="accent1"/>
                </a:solidFill>
              </a:rPr>
              <a:t>Call stack</a:t>
            </a:r>
            <a:r>
              <a:rPr lang="en-US" sz="1500" dirty="0">
                <a:solidFill>
                  <a:schemeClr val="tx1"/>
                </a:solidFill>
              </a:rPr>
              <a:t>: A record of function calls and their order</a:t>
            </a:r>
          </a:p>
          <a:p>
            <a:pPr lvl="1">
              <a:spcBef>
                <a:spcPts val="0"/>
              </a:spcBef>
            </a:pPr>
            <a:r>
              <a:rPr lang="en-US" sz="1500" b="1" dirty="0">
                <a:solidFill>
                  <a:schemeClr val="accent1"/>
                </a:solidFill>
              </a:rPr>
              <a:t>Continue</a:t>
            </a:r>
            <a:r>
              <a:rPr lang="en-US" sz="1500" dirty="0">
                <a:solidFill>
                  <a:schemeClr val="tx1"/>
                </a:solidFill>
              </a:rPr>
              <a:t>: continue execution until the next breakpoint </a:t>
            </a:r>
          </a:p>
          <a:p>
            <a:pPr lvl="1">
              <a:spcBef>
                <a:spcPts val="0"/>
              </a:spcBef>
            </a:pPr>
            <a:r>
              <a:rPr lang="en-US" sz="1500" b="1" dirty="0">
                <a:solidFill>
                  <a:schemeClr val="accent1"/>
                </a:solidFill>
              </a:rPr>
              <a:t>Step over</a:t>
            </a:r>
            <a:r>
              <a:rPr lang="en-US" sz="1500" dirty="0">
                <a:solidFill>
                  <a:schemeClr val="tx1"/>
                </a:solidFill>
              </a:rPr>
              <a:t>: Execute and move to the next line</a:t>
            </a:r>
          </a:p>
          <a:p>
            <a:pPr lvl="1">
              <a:spcBef>
                <a:spcPts val="0"/>
              </a:spcBef>
            </a:pPr>
            <a:r>
              <a:rPr lang="en-US" sz="1500" b="1" dirty="0">
                <a:solidFill>
                  <a:schemeClr val="accent1"/>
                </a:solidFill>
              </a:rPr>
              <a:t>Step into</a:t>
            </a:r>
            <a:r>
              <a:rPr lang="en-US" sz="1500" dirty="0">
                <a:solidFill>
                  <a:schemeClr val="tx1"/>
                </a:solidFill>
              </a:rPr>
              <a:t>: Enter function or method calls for inspection</a:t>
            </a:r>
          </a:p>
          <a:p>
            <a:pPr lvl="1">
              <a:spcBef>
                <a:spcPts val="0"/>
              </a:spcBef>
            </a:pPr>
            <a:r>
              <a:rPr lang="en-US" sz="1500" b="1" dirty="0">
                <a:solidFill>
                  <a:schemeClr val="accent1"/>
                </a:solidFill>
              </a:rPr>
              <a:t>Step out</a:t>
            </a:r>
            <a:r>
              <a:rPr lang="en-US" sz="1500" dirty="0">
                <a:solidFill>
                  <a:schemeClr val="tx1"/>
                </a:solidFill>
              </a:rPr>
              <a:t>: exit the current function or method and continue program execution </a:t>
            </a:r>
          </a:p>
          <a:p>
            <a:r>
              <a:rPr lang="en-US" sz="1500" dirty="0">
                <a:solidFill>
                  <a:schemeClr val="tx1"/>
                </a:solidFill>
              </a:rPr>
              <a:t>Step-through Debuggers</a:t>
            </a:r>
          </a:p>
          <a:p>
            <a:pPr lvl="1">
              <a:spcBef>
                <a:spcPts val="0"/>
              </a:spcBef>
            </a:pPr>
            <a:r>
              <a:rPr lang="en-US" sz="1500" dirty="0">
                <a:solidFill>
                  <a:schemeClr val="tx1"/>
                </a:solidFill>
              </a:rPr>
              <a:t>Python Debugger (</a:t>
            </a:r>
            <a:r>
              <a:rPr lang="en-US" sz="1500" dirty="0" err="1">
                <a:solidFill>
                  <a:schemeClr val="tx1"/>
                </a:solidFill>
              </a:rPr>
              <a:t>pdb</a:t>
            </a:r>
            <a:r>
              <a:rPr lang="en-US" sz="1500" dirty="0">
                <a:solidFill>
                  <a:schemeClr val="tx1"/>
                </a:solidFill>
              </a:rPr>
              <a:t>)</a:t>
            </a:r>
          </a:p>
          <a:p>
            <a:pPr lvl="1">
              <a:spcBef>
                <a:spcPts val="0"/>
              </a:spcBef>
            </a:pPr>
            <a:r>
              <a:rPr lang="en-US" sz="1500" dirty="0" err="1">
                <a:solidFill>
                  <a:schemeClr val="tx1"/>
                </a:solidFill>
              </a:rPr>
              <a:t>Pycharm’s</a:t>
            </a:r>
            <a:r>
              <a:rPr lang="en-US" sz="1500" dirty="0">
                <a:solidFill>
                  <a:schemeClr val="tx1"/>
                </a:solidFill>
              </a:rPr>
              <a:t> Visual Debugger</a:t>
            </a:r>
          </a:p>
          <a:p>
            <a:pPr lvl="1"/>
            <a:endParaRPr lang="en-US" sz="1500" dirty="0">
              <a:solidFill>
                <a:schemeClr val="tx1"/>
              </a:solidFill>
            </a:endParaRPr>
          </a:p>
          <a:p>
            <a:pPr lvl="1"/>
            <a:endParaRPr lang="en-US" sz="1500" dirty="0">
              <a:solidFill>
                <a:schemeClr val="tx1"/>
              </a:solidFill>
            </a:endParaRPr>
          </a:p>
        </p:txBody>
      </p:sp>
    </p:spTree>
    <p:extLst>
      <p:ext uri="{BB962C8B-B14F-4D97-AF65-F5344CB8AC3E}">
        <p14:creationId xmlns:p14="http://schemas.microsoft.com/office/powerpoint/2010/main" val="450525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PYTHON DEBUGGER (PDB)</a:t>
            </a:r>
          </a:p>
        </p:txBody>
      </p:sp>
      <p:sp>
        <p:nvSpPr>
          <p:cNvPr id="4" name="Text Placeholder 2">
            <a:extLst>
              <a:ext uri="{FF2B5EF4-FFF2-40B4-BE49-F238E27FC236}">
                <a16:creationId xmlns:a16="http://schemas.microsoft.com/office/drawing/2014/main" id="{5038C6E7-BB0E-EC40-A055-057A7649173D}"/>
              </a:ext>
            </a:extLst>
          </p:cNvPr>
          <p:cNvSpPr txBox="1">
            <a:spLocks/>
          </p:cNvSpPr>
          <p:nvPr/>
        </p:nvSpPr>
        <p:spPr>
          <a:xfrm>
            <a:off x="570187" y="1005850"/>
            <a:ext cx="8003625"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r>
              <a:rPr lang="en-US" sz="1500" dirty="0">
                <a:solidFill>
                  <a:schemeClr val="tx1"/>
                </a:solidFill>
              </a:rPr>
              <a:t>Python debugger (PDB) is a part of </a:t>
            </a:r>
            <a:r>
              <a:rPr lang="en-US" sz="1500" b="1" dirty="0">
                <a:solidFill>
                  <a:schemeClr val="accent1"/>
                </a:solidFill>
              </a:rPr>
              <a:t>Python’s standard library</a:t>
            </a:r>
          </a:p>
          <a:p>
            <a:r>
              <a:rPr lang="en-US" sz="1500" dirty="0">
                <a:solidFill>
                  <a:schemeClr val="tx1"/>
                </a:solidFill>
              </a:rPr>
              <a:t>It allows developers to step through their code, inspect variables, and track program execution</a:t>
            </a:r>
          </a:p>
          <a:p>
            <a:r>
              <a:rPr lang="en-US" sz="1500" b="1" dirty="0">
                <a:solidFill>
                  <a:schemeClr val="accent1"/>
                </a:solidFill>
              </a:rPr>
              <a:t>Usage:</a:t>
            </a:r>
          </a:p>
          <a:p>
            <a:pPr lvl="1">
              <a:spcBef>
                <a:spcPts val="0"/>
              </a:spcBef>
            </a:pPr>
            <a:r>
              <a:rPr lang="en-US" sz="1500" dirty="0">
                <a:solidFill>
                  <a:schemeClr val="tx1"/>
                </a:solidFill>
              </a:rPr>
              <a:t>Insert breakpoints in your code using the import </a:t>
            </a:r>
            <a:r>
              <a:rPr lang="en-US" sz="1500" dirty="0" err="1">
                <a:solidFill>
                  <a:schemeClr val="tx1"/>
                </a:solidFill>
              </a:rPr>
              <a:t>pdb</a:t>
            </a:r>
            <a:r>
              <a:rPr lang="en-US" sz="1500" dirty="0">
                <a:solidFill>
                  <a:schemeClr val="tx1"/>
                </a:solidFill>
              </a:rPr>
              <a:t>; </a:t>
            </a:r>
            <a:r>
              <a:rPr lang="en-US" sz="1500" dirty="0" err="1">
                <a:solidFill>
                  <a:schemeClr val="tx1"/>
                </a:solidFill>
              </a:rPr>
              <a:t>pdb.set_trace</a:t>
            </a:r>
            <a:r>
              <a:rPr lang="en-US" sz="1500" dirty="0">
                <a:solidFill>
                  <a:schemeClr val="tx1"/>
                </a:solidFill>
              </a:rPr>
              <a:t>() statement.</a:t>
            </a:r>
          </a:p>
          <a:p>
            <a:pPr lvl="1">
              <a:spcBef>
                <a:spcPts val="0"/>
              </a:spcBef>
            </a:pPr>
            <a:r>
              <a:rPr lang="en-US" sz="1500" dirty="0">
                <a:solidFill>
                  <a:schemeClr val="tx1"/>
                </a:solidFill>
              </a:rPr>
              <a:t>Run your Python script, and it will pause execution at the breakpoint.</a:t>
            </a:r>
          </a:p>
          <a:p>
            <a:r>
              <a:rPr lang="en-US" sz="1500" b="1" dirty="0">
                <a:solidFill>
                  <a:schemeClr val="accent1"/>
                </a:solidFill>
              </a:rPr>
              <a:t>Key Commands:</a:t>
            </a:r>
          </a:p>
          <a:p>
            <a:pPr lvl="1">
              <a:spcBef>
                <a:spcPts val="0"/>
              </a:spcBef>
            </a:pPr>
            <a:r>
              <a:rPr lang="en-US" sz="1500" dirty="0">
                <a:solidFill>
                  <a:schemeClr val="tx1"/>
                </a:solidFill>
              </a:rPr>
              <a:t>n (next): Execute the current line and move to the next.</a:t>
            </a:r>
          </a:p>
          <a:p>
            <a:pPr lvl="1">
              <a:spcBef>
                <a:spcPts val="0"/>
              </a:spcBef>
            </a:pPr>
            <a:r>
              <a:rPr lang="en-US" sz="1500" dirty="0">
                <a:solidFill>
                  <a:schemeClr val="tx1"/>
                </a:solidFill>
              </a:rPr>
              <a:t>s (step): Enter a function and continue line-by-line execution.</a:t>
            </a:r>
          </a:p>
          <a:p>
            <a:pPr lvl="1">
              <a:spcBef>
                <a:spcPts val="0"/>
              </a:spcBef>
            </a:pPr>
            <a:r>
              <a:rPr lang="en-US" sz="1500" dirty="0">
                <a:solidFill>
                  <a:schemeClr val="tx1"/>
                </a:solidFill>
              </a:rPr>
              <a:t>c (continue): Resume normal execution until the next breakpoint.</a:t>
            </a:r>
          </a:p>
          <a:p>
            <a:pPr lvl="1">
              <a:spcBef>
                <a:spcPts val="0"/>
              </a:spcBef>
            </a:pPr>
            <a:r>
              <a:rPr lang="en-US" sz="1500" dirty="0">
                <a:solidFill>
                  <a:schemeClr val="tx1"/>
                </a:solidFill>
              </a:rPr>
              <a:t>q (quit): Terminate the debugging session.</a:t>
            </a:r>
          </a:p>
          <a:p>
            <a:r>
              <a:rPr lang="en-US" sz="1500" b="1" dirty="0">
                <a:solidFill>
                  <a:schemeClr val="accent1"/>
                </a:solidFill>
              </a:rPr>
              <a:t>Command line interface isn’t very friendly</a:t>
            </a:r>
          </a:p>
        </p:txBody>
      </p:sp>
    </p:spTree>
    <p:extLst>
      <p:ext uri="{BB962C8B-B14F-4D97-AF65-F5344CB8AC3E}">
        <p14:creationId xmlns:p14="http://schemas.microsoft.com/office/powerpoint/2010/main" val="461816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PYTHON DEBUGGER (PDB)</a:t>
            </a:r>
          </a:p>
        </p:txBody>
      </p:sp>
      <p:sp>
        <p:nvSpPr>
          <p:cNvPr id="4" name="Text Placeholder 2">
            <a:extLst>
              <a:ext uri="{FF2B5EF4-FFF2-40B4-BE49-F238E27FC236}">
                <a16:creationId xmlns:a16="http://schemas.microsoft.com/office/drawing/2014/main" id="{5038C6E7-BB0E-EC40-A055-057A7649173D}"/>
              </a:ext>
            </a:extLst>
          </p:cNvPr>
          <p:cNvSpPr txBox="1">
            <a:spLocks/>
          </p:cNvSpPr>
          <p:nvPr/>
        </p:nvSpPr>
        <p:spPr>
          <a:xfrm>
            <a:off x="570187" y="1005850"/>
            <a:ext cx="8003625"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r>
              <a:rPr lang="en-US" sz="1500" dirty="0">
                <a:solidFill>
                  <a:schemeClr val="tx1"/>
                </a:solidFill>
              </a:rPr>
              <a:t>h — help</a:t>
            </a:r>
          </a:p>
          <a:p>
            <a:r>
              <a:rPr lang="en-US" sz="1500" dirty="0">
                <a:solidFill>
                  <a:schemeClr val="tx1"/>
                </a:solidFill>
              </a:rPr>
              <a:t>➤ q — quit</a:t>
            </a:r>
          </a:p>
          <a:p>
            <a:r>
              <a:rPr lang="en-US" sz="1500" dirty="0">
                <a:solidFill>
                  <a:schemeClr val="tx1"/>
                </a:solidFill>
              </a:rPr>
              <a:t>➤ p — print (use “pp” to pretty-print)</a:t>
            </a:r>
          </a:p>
          <a:p>
            <a:r>
              <a:rPr lang="en-US" sz="1500" dirty="0">
                <a:solidFill>
                  <a:schemeClr val="tx1"/>
                </a:solidFill>
              </a:rPr>
              <a:t>➤ </a:t>
            </a:r>
            <a:r>
              <a:rPr lang="en-US" sz="1500" dirty="0" err="1">
                <a:solidFill>
                  <a:schemeClr val="tx1"/>
                </a:solidFill>
              </a:rPr>
              <a:t>ll</a:t>
            </a:r>
            <a:r>
              <a:rPr lang="en-US" sz="1500" dirty="0">
                <a:solidFill>
                  <a:schemeClr val="tx1"/>
                </a:solidFill>
              </a:rPr>
              <a:t> — “long list” source code in current function or frame</a:t>
            </a:r>
          </a:p>
          <a:p>
            <a:r>
              <a:rPr lang="en-US" sz="1500" dirty="0">
                <a:solidFill>
                  <a:schemeClr val="tx1"/>
                </a:solidFill>
              </a:rPr>
              <a:t>➤ w — where (print stack trace)</a:t>
            </a:r>
          </a:p>
          <a:p>
            <a:r>
              <a:rPr lang="en-US" sz="1500" dirty="0">
                <a:solidFill>
                  <a:schemeClr val="tx1"/>
                </a:solidFill>
              </a:rPr>
              <a:t>➤ n — next (“step over”)</a:t>
            </a:r>
          </a:p>
          <a:p>
            <a:r>
              <a:rPr lang="en-US" sz="1500" dirty="0">
                <a:solidFill>
                  <a:schemeClr val="tx1"/>
                </a:solidFill>
              </a:rPr>
              <a:t>➤ s — step (“step into”)</a:t>
            </a:r>
          </a:p>
          <a:p>
            <a:r>
              <a:rPr lang="en-US" sz="1500" dirty="0">
                <a:solidFill>
                  <a:schemeClr val="tx1"/>
                </a:solidFill>
              </a:rPr>
              <a:t>➤ c — continue (run to breakpoint or exception or program end)</a:t>
            </a:r>
          </a:p>
          <a:p>
            <a:r>
              <a:rPr lang="en-US" sz="1500" dirty="0">
                <a:solidFill>
                  <a:schemeClr val="tx1"/>
                </a:solidFill>
              </a:rPr>
              <a:t>➤ b — breakpoint (add or list, use “cl” to remove)</a:t>
            </a:r>
          </a:p>
          <a:p>
            <a:r>
              <a:rPr lang="en-US" sz="1500" dirty="0">
                <a:solidFill>
                  <a:schemeClr val="tx1"/>
                </a:solidFill>
              </a:rPr>
              <a:t>➤ u — up (in stack frame)</a:t>
            </a:r>
          </a:p>
          <a:p>
            <a:r>
              <a:rPr lang="en-US" sz="1500" dirty="0">
                <a:solidFill>
                  <a:schemeClr val="tx1"/>
                </a:solidFill>
              </a:rPr>
              <a:t>➤ d — down (in stack frame)</a:t>
            </a:r>
            <a:endParaRPr lang="en-US" sz="1500" b="1" dirty="0">
              <a:solidFill>
                <a:schemeClr val="accent1"/>
              </a:solidFill>
            </a:endParaRPr>
          </a:p>
        </p:txBody>
      </p:sp>
    </p:spTree>
    <p:extLst>
      <p:ext uri="{BB962C8B-B14F-4D97-AF65-F5344CB8AC3E}">
        <p14:creationId xmlns:p14="http://schemas.microsoft.com/office/powerpoint/2010/main" val="590966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PYTHON DEBUGGER (PDB)</a:t>
            </a:r>
          </a:p>
        </p:txBody>
      </p:sp>
      <p:pic>
        <p:nvPicPr>
          <p:cNvPr id="2" name="Online Media 1" descr="Start Python Debugging With pdb">
            <a:hlinkClick r:id="" action="ppaction://media"/>
            <a:extLst>
              <a:ext uri="{FF2B5EF4-FFF2-40B4-BE49-F238E27FC236}">
                <a16:creationId xmlns:a16="http://schemas.microsoft.com/office/drawing/2014/main" id="{E97AB9A4-107C-264D-9154-661535CB4F55}"/>
              </a:ext>
            </a:extLst>
          </p:cNvPr>
          <p:cNvPicPr>
            <a:picLocks noRot="1" noChangeAspect="1"/>
          </p:cNvPicPr>
          <p:nvPr>
            <a:videoFile r:link="rId1"/>
          </p:nvPr>
        </p:nvPicPr>
        <p:blipFill>
          <a:blip r:embed="rId4"/>
          <a:stretch>
            <a:fillRect/>
          </a:stretch>
        </p:blipFill>
        <p:spPr>
          <a:xfrm>
            <a:off x="1072367" y="1000050"/>
            <a:ext cx="6881660" cy="3760749"/>
          </a:xfrm>
          <a:prstGeom prst="rect">
            <a:avLst/>
          </a:prstGeom>
        </p:spPr>
      </p:pic>
    </p:spTree>
    <p:extLst>
      <p:ext uri="{BB962C8B-B14F-4D97-AF65-F5344CB8AC3E}">
        <p14:creationId xmlns:p14="http://schemas.microsoft.com/office/powerpoint/2010/main" val="37628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PYTHON DEBUGGER (PDB): JUPYTER</a:t>
            </a:r>
          </a:p>
        </p:txBody>
      </p:sp>
      <p:sp>
        <p:nvSpPr>
          <p:cNvPr id="4" name="Text Placeholder 2">
            <a:extLst>
              <a:ext uri="{FF2B5EF4-FFF2-40B4-BE49-F238E27FC236}">
                <a16:creationId xmlns:a16="http://schemas.microsoft.com/office/drawing/2014/main" id="{5038C6E7-BB0E-EC40-A055-057A7649173D}"/>
              </a:ext>
            </a:extLst>
          </p:cNvPr>
          <p:cNvSpPr txBox="1">
            <a:spLocks/>
          </p:cNvSpPr>
          <p:nvPr/>
        </p:nvSpPr>
        <p:spPr>
          <a:xfrm>
            <a:off x="570187" y="1005850"/>
            <a:ext cx="4001813"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r>
              <a:rPr lang="en-US" sz="1500" dirty="0" err="1">
                <a:solidFill>
                  <a:schemeClr val="tx1"/>
                </a:solidFill>
              </a:rPr>
              <a:t>Jupyter</a:t>
            </a:r>
            <a:r>
              <a:rPr lang="en-US" sz="1500" dirty="0">
                <a:solidFill>
                  <a:schemeClr val="tx1"/>
                </a:solidFill>
              </a:rPr>
              <a:t> Notebooks support the </a:t>
            </a:r>
            <a:r>
              <a:rPr lang="en-US" sz="1500" b="1" dirty="0">
                <a:solidFill>
                  <a:schemeClr val="accent1"/>
                </a:solidFill>
              </a:rPr>
              <a:t>%debug magic command</a:t>
            </a:r>
            <a:r>
              <a:rPr lang="en-US" sz="1500" b="1" dirty="0">
                <a:solidFill>
                  <a:schemeClr val="tx1"/>
                </a:solidFill>
              </a:rPr>
              <a:t> - u</a:t>
            </a:r>
            <a:r>
              <a:rPr lang="en-US" sz="1500" dirty="0">
                <a:solidFill>
                  <a:schemeClr val="tx1"/>
                </a:solidFill>
              </a:rPr>
              <a:t>sing it will activate the </a:t>
            </a:r>
            <a:r>
              <a:rPr lang="en-US" sz="1500" b="1" dirty="0">
                <a:solidFill>
                  <a:schemeClr val="accent1"/>
                </a:solidFill>
              </a:rPr>
              <a:t>Python Debugger (</a:t>
            </a:r>
            <a:r>
              <a:rPr lang="en-US" sz="1500" b="1" dirty="0" err="1">
                <a:solidFill>
                  <a:schemeClr val="accent1"/>
                </a:solidFill>
              </a:rPr>
              <a:t>pdb</a:t>
            </a:r>
            <a:r>
              <a:rPr lang="en-US" sz="1500" b="1" dirty="0">
                <a:solidFill>
                  <a:schemeClr val="accent1"/>
                </a:solidFill>
              </a:rPr>
              <a:t>)</a:t>
            </a:r>
            <a:r>
              <a:rPr lang="en-US" sz="1500" dirty="0">
                <a:solidFill>
                  <a:schemeClr val="tx1"/>
                </a:solidFill>
              </a:rPr>
              <a:t> in an interactive session</a:t>
            </a:r>
          </a:p>
          <a:p>
            <a:r>
              <a:rPr lang="en-US" sz="1500" dirty="0">
                <a:solidFill>
                  <a:schemeClr val="tx1"/>
                </a:solidFill>
              </a:rPr>
              <a:t>Some </a:t>
            </a:r>
            <a:r>
              <a:rPr lang="en-US" sz="1500" dirty="0" err="1">
                <a:solidFill>
                  <a:schemeClr val="tx1"/>
                </a:solidFill>
              </a:rPr>
              <a:t>Jupyter</a:t>
            </a:r>
            <a:r>
              <a:rPr lang="en-US" sz="1500" dirty="0">
                <a:solidFill>
                  <a:schemeClr val="tx1"/>
                </a:solidFill>
              </a:rPr>
              <a:t> Notebook environments offer integrated visual debuggers</a:t>
            </a:r>
          </a:p>
          <a:p>
            <a:pPr lvl="1">
              <a:spcBef>
                <a:spcPts val="0"/>
              </a:spcBef>
            </a:pPr>
            <a:r>
              <a:rPr lang="en-US" sz="1500" dirty="0" err="1">
                <a:solidFill>
                  <a:schemeClr val="tx1"/>
                </a:solidFill>
              </a:rPr>
              <a:t>JupyterLab</a:t>
            </a:r>
            <a:r>
              <a:rPr lang="en-US" sz="1500" dirty="0">
                <a:solidFill>
                  <a:schemeClr val="tx1"/>
                </a:solidFill>
              </a:rPr>
              <a:t> with extensions like </a:t>
            </a:r>
            <a:r>
              <a:rPr lang="en-US" sz="1500" b="1" dirty="0">
                <a:solidFill>
                  <a:schemeClr val="accent1"/>
                </a:solidFill>
              </a:rPr>
              <a:t>"Variable Inspector" </a:t>
            </a:r>
            <a:r>
              <a:rPr lang="en-US" sz="1500" dirty="0">
                <a:solidFill>
                  <a:schemeClr val="tx1"/>
                </a:solidFill>
              </a:rPr>
              <a:t>and </a:t>
            </a:r>
            <a:r>
              <a:rPr lang="en-US" sz="1500" b="1" dirty="0">
                <a:solidFill>
                  <a:schemeClr val="accent1"/>
                </a:solidFill>
              </a:rPr>
              <a:t>"Interactive Debugger</a:t>
            </a:r>
          </a:p>
          <a:p>
            <a:r>
              <a:rPr lang="en-US" sz="1500" dirty="0">
                <a:solidFill>
                  <a:schemeClr val="tx1"/>
                </a:solidFill>
              </a:rPr>
              <a:t>Libraries like </a:t>
            </a:r>
            <a:r>
              <a:rPr lang="en-US" sz="1500" b="1" dirty="0" err="1">
                <a:solidFill>
                  <a:schemeClr val="accent1"/>
                </a:solidFill>
              </a:rPr>
              <a:t>pdb</a:t>
            </a:r>
            <a:r>
              <a:rPr lang="en-US" sz="1500" b="1" dirty="0">
                <a:solidFill>
                  <a:schemeClr val="accent1"/>
                </a:solidFill>
              </a:rPr>
              <a:t>++</a:t>
            </a:r>
            <a:r>
              <a:rPr lang="en-US" sz="1500" dirty="0">
                <a:solidFill>
                  <a:schemeClr val="tx1"/>
                </a:solidFill>
              </a:rPr>
              <a:t> provide a more interactive and feature-rich debugging environment within the </a:t>
            </a:r>
            <a:r>
              <a:rPr lang="en-US" sz="1500" dirty="0" err="1">
                <a:solidFill>
                  <a:schemeClr val="tx1"/>
                </a:solidFill>
              </a:rPr>
              <a:t>Jupyter</a:t>
            </a:r>
            <a:r>
              <a:rPr lang="en-US" sz="1500" dirty="0">
                <a:solidFill>
                  <a:schemeClr val="tx1"/>
                </a:solidFill>
              </a:rPr>
              <a:t> Notebook</a:t>
            </a:r>
          </a:p>
          <a:p>
            <a:endParaRPr lang="en-US" sz="1500" dirty="0">
              <a:solidFill>
                <a:schemeClr val="tx1"/>
              </a:solidFill>
            </a:endParaRPr>
          </a:p>
          <a:p>
            <a:endParaRPr lang="en-US" sz="1500" dirty="0">
              <a:solidFill>
                <a:schemeClr val="tx1"/>
              </a:solidFill>
            </a:endParaRPr>
          </a:p>
        </p:txBody>
      </p:sp>
      <p:pic>
        <p:nvPicPr>
          <p:cNvPr id="3" name="Picture 2" descr="A screenshot of a computer program&#10;&#10;Description automatically generated">
            <a:extLst>
              <a:ext uri="{FF2B5EF4-FFF2-40B4-BE49-F238E27FC236}">
                <a16:creationId xmlns:a16="http://schemas.microsoft.com/office/drawing/2014/main" id="{554E93C1-91D5-DC46-8B07-34B6602BBA5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4825327" y="413023"/>
            <a:ext cx="3748486" cy="4317453"/>
          </a:xfrm>
          <a:prstGeom prst="rect">
            <a:avLst/>
          </a:prstGeom>
        </p:spPr>
      </p:pic>
    </p:spTree>
    <p:extLst>
      <p:ext uri="{BB962C8B-B14F-4D97-AF65-F5344CB8AC3E}">
        <p14:creationId xmlns:p14="http://schemas.microsoft.com/office/powerpoint/2010/main" val="320548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190" name="Google Shape;1190;p48"/>
          <p:cNvSpPr txBox="1">
            <a:spLocks noGrp="1"/>
          </p:cNvSpPr>
          <p:nvPr>
            <p:ph type="title" idx="2"/>
          </p:nvPr>
        </p:nvSpPr>
        <p:spPr>
          <a:xfrm>
            <a:off x="3216900" y="2908157"/>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DEFINING BUGS</a:t>
            </a:r>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VISUAL DEBUGGERS</a:t>
            </a:r>
          </a:p>
        </p:txBody>
      </p:sp>
      <p:sp>
        <p:nvSpPr>
          <p:cNvPr id="4" name="Text Placeholder 2">
            <a:extLst>
              <a:ext uri="{FF2B5EF4-FFF2-40B4-BE49-F238E27FC236}">
                <a16:creationId xmlns:a16="http://schemas.microsoft.com/office/drawing/2014/main" id="{5038C6E7-BB0E-EC40-A055-057A7649173D}"/>
              </a:ext>
            </a:extLst>
          </p:cNvPr>
          <p:cNvSpPr txBox="1">
            <a:spLocks/>
          </p:cNvSpPr>
          <p:nvPr/>
        </p:nvSpPr>
        <p:spPr>
          <a:xfrm>
            <a:off x="570186" y="898017"/>
            <a:ext cx="8003625"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r>
              <a:rPr lang="en-US" sz="1600" dirty="0">
                <a:solidFill>
                  <a:schemeClr val="tx1"/>
                </a:solidFill>
              </a:rPr>
              <a:t>Many great Python editors &amp; IDEs with </a:t>
            </a:r>
            <a:r>
              <a:rPr lang="en-US" sz="1600" b="1" dirty="0">
                <a:solidFill>
                  <a:schemeClr val="accent1"/>
                </a:solidFill>
              </a:rPr>
              <a:t>visual debuggers</a:t>
            </a:r>
          </a:p>
          <a:p>
            <a:r>
              <a:rPr lang="en-US" sz="1600" dirty="0"/>
              <a:t>IDLE, PyCharm, VS Code, emacs, vim, Spyder, Mu, </a:t>
            </a:r>
            <a:r>
              <a:rPr lang="en-US" sz="1600" dirty="0" err="1"/>
              <a:t>Xcode</a:t>
            </a:r>
            <a:r>
              <a:rPr lang="en-US" sz="1600" dirty="0"/>
              <a:t>, Atom, Eclipse, Sublime, …</a:t>
            </a:r>
            <a:endParaRPr lang="en-US" sz="1600" dirty="0">
              <a:solidFill>
                <a:schemeClr val="tx1"/>
              </a:solidFill>
            </a:endParaRPr>
          </a:p>
          <a:p>
            <a:r>
              <a:rPr lang="en-US" sz="1600" dirty="0">
                <a:solidFill>
                  <a:schemeClr val="tx1"/>
                </a:solidFill>
              </a:rPr>
              <a:t>I recommend </a:t>
            </a:r>
            <a:r>
              <a:rPr lang="en-US" sz="1600" b="1" dirty="0">
                <a:solidFill>
                  <a:schemeClr val="accent1"/>
                </a:solidFill>
              </a:rPr>
              <a:t>PyCharm or VS Code</a:t>
            </a:r>
            <a:r>
              <a:rPr lang="en-US" sz="1600" dirty="0">
                <a:solidFill>
                  <a:schemeClr val="tx1"/>
                </a:solidFill>
              </a:rPr>
              <a:t>,  but you can use whatever you like</a:t>
            </a:r>
          </a:p>
          <a:p>
            <a:r>
              <a:rPr lang="en-US" sz="1600" b="1" dirty="0">
                <a:solidFill>
                  <a:schemeClr val="accent1"/>
                </a:solidFill>
              </a:rPr>
              <a:t>Intuitive Interface</a:t>
            </a:r>
            <a:r>
              <a:rPr lang="en-US" sz="1600" b="1" dirty="0"/>
              <a:t>:</a:t>
            </a:r>
            <a:r>
              <a:rPr lang="en-US" sz="1600" dirty="0"/>
              <a:t> Visual debuggers offer a user-friendly, graphical interface for seamless debugging</a:t>
            </a:r>
          </a:p>
          <a:p>
            <a:r>
              <a:rPr lang="en-US" sz="1600" b="1" dirty="0">
                <a:solidFill>
                  <a:schemeClr val="accent1"/>
                </a:solidFill>
              </a:rPr>
              <a:t>Code Visualization</a:t>
            </a:r>
            <a:r>
              <a:rPr lang="en-US" sz="1600" b="1" dirty="0"/>
              <a:t>:</a:t>
            </a:r>
            <a:r>
              <a:rPr lang="en-US" sz="1600" dirty="0"/>
              <a:t> They provide graphical code representations, simplifying comprehension of complex code structures and program states.</a:t>
            </a:r>
            <a:endParaRPr lang="en-US" sz="1600" dirty="0">
              <a:solidFill>
                <a:schemeClr val="tx1"/>
              </a:solidFill>
            </a:endParaRPr>
          </a:p>
          <a:p>
            <a:endParaRPr lang="en-US" sz="1500" dirty="0">
              <a:solidFill>
                <a:schemeClr val="tx1"/>
              </a:solidFill>
            </a:endParaRPr>
          </a:p>
        </p:txBody>
      </p:sp>
      <p:pic>
        <p:nvPicPr>
          <p:cNvPr id="3" name="Picture 2" descr="A screenshot of a computer&#10;&#10;Description automatically generated">
            <a:extLst>
              <a:ext uri="{FF2B5EF4-FFF2-40B4-BE49-F238E27FC236}">
                <a16:creationId xmlns:a16="http://schemas.microsoft.com/office/drawing/2014/main" id="{4A81BA2C-C835-ED46-A45C-5A713DF3FF7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95798" y="898017"/>
            <a:ext cx="7704000" cy="3859555"/>
          </a:xfrm>
          <a:prstGeom prst="rect">
            <a:avLst/>
          </a:prstGeom>
        </p:spPr>
      </p:pic>
    </p:spTree>
    <p:extLst>
      <p:ext uri="{BB962C8B-B14F-4D97-AF65-F5344CB8AC3E}">
        <p14:creationId xmlns:p14="http://schemas.microsoft.com/office/powerpoint/2010/main" val="200305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VISUAL DEBUGGERS: PYCHARM EXAMPLE</a:t>
            </a:r>
          </a:p>
        </p:txBody>
      </p:sp>
      <p:pic>
        <p:nvPicPr>
          <p:cNvPr id="2" name="Online Media 1" descr="PyCharm Debugging Tutorial | How To Debug In PyCharm">
            <a:hlinkClick r:id="" action="ppaction://media"/>
            <a:extLst>
              <a:ext uri="{FF2B5EF4-FFF2-40B4-BE49-F238E27FC236}">
                <a16:creationId xmlns:a16="http://schemas.microsoft.com/office/drawing/2014/main" id="{BAF6FA77-068D-3A45-8F72-75C96A072BA3}"/>
              </a:ext>
            </a:extLst>
          </p:cNvPr>
          <p:cNvPicPr>
            <a:picLocks noRot="1" noChangeAspect="1"/>
          </p:cNvPicPr>
          <p:nvPr>
            <a:videoFile r:link="rId1"/>
          </p:nvPr>
        </p:nvPicPr>
        <p:blipFill>
          <a:blip r:embed="rId4"/>
          <a:stretch>
            <a:fillRect/>
          </a:stretch>
        </p:blipFill>
        <p:spPr>
          <a:xfrm>
            <a:off x="1283918" y="954067"/>
            <a:ext cx="6576164" cy="3715532"/>
          </a:xfrm>
          <a:prstGeom prst="rect">
            <a:avLst/>
          </a:prstGeom>
        </p:spPr>
      </p:pic>
    </p:spTree>
    <p:extLst>
      <p:ext uri="{BB962C8B-B14F-4D97-AF65-F5344CB8AC3E}">
        <p14:creationId xmlns:p14="http://schemas.microsoft.com/office/powerpoint/2010/main" val="263903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IN-CLASS ACTIVITY: DEBUG ROCK PAPER SCISSORS</a:t>
            </a:r>
          </a:p>
        </p:txBody>
      </p:sp>
      <p:sp>
        <p:nvSpPr>
          <p:cNvPr id="4" name="Text Placeholder 2">
            <a:extLst>
              <a:ext uri="{FF2B5EF4-FFF2-40B4-BE49-F238E27FC236}">
                <a16:creationId xmlns:a16="http://schemas.microsoft.com/office/drawing/2014/main" id="{28E95E9C-F7AF-244E-B0D1-3FBA5AAD5739}"/>
              </a:ext>
            </a:extLst>
          </p:cNvPr>
          <p:cNvSpPr txBox="1">
            <a:spLocks/>
          </p:cNvSpPr>
          <p:nvPr/>
        </p:nvSpPr>
        <p:spPr>
          <a:xfrm>
            <a:off x="570187" y="1005850"/>
            <a:ext cx="7859829" cy="2757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marL="152400" indent="0">
              <a:buNone/>
            </a:pPr>
            <a:r>
              <a:rPr lang="en-US" sz="1500" b="1" dirty="0">
                <a:solidFill>
                  <a:schemeClr val="tx1"/>
                </a:solidFill>
              </a:rPr>
              <a:t>Debug the buggy code I’ve given you using any of the debugging techniques we learned today!</a:t>
            </a:r>
          </a:p>
          <a:p>
            <a:pPr marL="152400" indent="0">
              <a:buNone/>
            </a:pPr>
            <a:endParaRPr lang="en-US" sz="1500" b="1" dirty="0">
              <a:solidFill>
                <a:schemeClr val="tx1"/>
              </a:solidFill>
            </a:endParaRPr>
          </a:p>
          <a:p>
            <a:pPr marL="152400" indent="0">
              <a:buNone/>
            </a:pPr>
            <a:r>
              <a:rPr lang="en-US" sz="1500" b="1" dirty="0">
                <a:solidFill>
                  <a:schemeClr val="accent1"/>
                </a:solidFill>
              </a:rPr>
              <a:t>Hint: It’ll be difficult to reproduce some bugs due to the random module</a:t>
            </a:r>
          </a:p>
          <a:p>
            <a:pPr marL="152400" indent="0">
              <a:buNone/>
            </a:pPr>
            <a:endParaRPr lang="en-US" sz="1500" b="1" dirty="0">
              <a:solidFill>
                <a:schemeClr val="tx1"/>
              </a:solidFill>
            </a:endParaRPr>
          </a:p>
          <a:p>
            <a:pPr marL="152400" indent="0">
              <a:buNone/>
            </a:pPr>
            <a:r>
              <a:rPr lang="en-US" sz="1500" b="1" dirty="0">
                <a:solidFill>
                  <a:schemeClr val="tx1"/>
                </a:solidFill>
              </a:rPr>
              <a:t>Good luck!</a:t>
            </a:r>
          </a:p>
          <a:p>
            <a:pPr marL="152400" indent="0">
              <a:buNone/>
            </a:pPr>
            <a:endParaRPr lang="en-US" sz="1500" b="1" dirty="0">
              <a:solidFill>
                <a:schemeClr val="tx1"/>
              </a:solidFill>
            </a:endParaRPr>
          </a:p>
          <a:p>
            <a:endParaRPr lang="en-US" sz="1500" dirty="0">
              <a:solidFill>
                <a:schemeClr val="tx1"/>
              </a:solidFill>
            </a:endParaRPr>
          </a:p>
        </p:txBody>
      </p:sp>
    </p:spTree>
    <p:extLst>
      <p:ext uri="{BB962C8B-B14F-4D97-AF65-F5344CB8AC3E}">
        <p14:creationId xmlns:p14="http://schemas.microsoft.com/office/powerpoint/2010/main" val="2263004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99"/>
        <p:cNvGrpSpPr/>
        <p:nvPr/>
      </p:nvGrpSpPr>
      <p:grpSpPr>
        <a:xfrm>
          <a:off x="0" y="0"/>
          <a:ext cx="0" cy="0"/>
          <a:chOff x="0" y="0"/>
          <a:chExt cx="0" cy="0"/>
        </a:xfrm>
      </p:grpSpPr>
      <p:sp>
        <p:nvSpPr>
          <p:cNvPr id="1600" name="Google Shape;1600;p63"/>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1614" name="Google Shape;1614;p63"/>
          <p:cNvSpPr/>
          <p:nvPr/>
        </p:nvSpPr>
        <p:spPr>
          <a:xfrm>
            <a:off x="11865675" y="1028350"/>
            <a:ext cx="40050" cy="1252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4"/>
        <p:cNvGrpSpPr/>
        <p:nvPr/>
      </p:nvGrpSpPr>
      <p:grpSpPr>
        <a:xfrm>
          <a:off x="0" y="0"/>
          <a:ext cx="0" cy="0"/>
          <a:chOff x="0" y="0"/>
          <a:chExt cx="0" cy="0"/>
        </a:xfrm>
      </p:grpSpPr>
      <p:sp>
        <p:nvSpPr>
          <p:cNvPr id="886" name="Google Shape;886;p38"/>
          <p:cNvSpPr txBox="1">
            <a:spLocks noGrp="1"/>
          </p:cNvSpPr>
          <p:nvPr>
            <p:ph type="subTitle" idx="1"/>
          </p:nvPr>
        </p:nvSpPr>
        <p:spPr>
          <a:xfrm>
            <a:off x="719700" y="3028950"/>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SYNTAX ERRORS</a:t>
            </a:r>
            <a:endParaRPr dirty="0"/>
          </a:p>
        </p:txBody>
      </p:sp>
      <p:sp>
        <p:nvSpPr>
          <p:cNvPr id="887" name="Google Shape;887;p38"/>
          <p:cNvSpPr txBox="1">
            <a:spLocks noGrp="1"/>
          </p:cNvSpPr>
          <p:nvPr>
            <p:ph type="subTitle" idx="2"/>
          </p:nvPr>
        </p:nvSpPr>
        <p:spPr>
          <a:xfrm>
            <a:off x="719850" y="3328852"/>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the interpreter is unable to parse the code due to the code violating Python language rules</a:t>
            </a:r>
          </a:p>
        </p:txBody>
      </p:sp>
      <p:sp>
        <p:nvSpPr>
          <p:cNvPr id="888" name="Google Shape;888;p38"/>
          <p:cNvSpPr txBox="1">
            <a:spLocks noGrp="1"/>
          </p:cNvSpPr>
          <p:nvPr>
            <p:ph type="subTitle" idx="3"/>
          </p:nvPr>
        </p:nvSpPr>
        <p:spPr>
          <a:xfrm>
            <a:off x="3413619" y="3028950"/>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RUNTIME ERRORS</a:t>
            </a:r>
            <a:endParaRPr dirty="0"/>
          </a:p>
        </p:txBody>
      </p:sp>
      <p:sp>
        <p:nvSpPr>
          <p:cNvPr id="889" name="Google Shape;889;p38"/>
          <p:cNvSpPr txBox="1">
            <a:spLocks noGrp="1"/>
          </p:cNvSpPr>
          <p:nvPr>
            <p:ph type="subTitle" idx="4"/>
          </p:nvPr>
        </p:nvSpPr>
        <p:spPr>
          <a:xfrm>
            <a:off x="3413619" y="3328852"/>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the program is executing and encounters an unexpected condition that prevents it from continuing</a:t>
            </a:r>
            <a:endParaRPr dirty="0"/>
          </a:p>
        </p:txBody>
      </p:sp>
      <p:sp>
        <p:nvSpPr>
          <p:cNvPr id="890" name="Google Shape;890;p38"/>
          <p:cNvSpPr txBox="1">
            <a:spLocks noGrp="1"/>
          </p:cNvSpPr>
          <p:nvPr>
            <p:ph type="subTitle" idx="5"/>
          </p:nvPr>
        </p:nvSpPr>
        <p:spPr>
          <a:xfrm>
            <a:off x="6107075" y="3028950"/>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LOGICAL ERRORS</a:t>
            </a:r>
            <a:endParaRPr dirty="0"/>
          </a:p>
        </p:txBody>
      </p:sp>
      <p:sp>
        <p:nvSpPr>
          <p:cNvPr id="891" name="Google Shape;891;p38"/>
          <p:cNvSpPr txBox="1">
            <a:spLocks noGrp="1"/>
          </p:cNvSpPr>
          <p:nvPr>
            <p:ph type="subTitle" idx="6"/>
          </p:nvPr>
        </p:nvSpPr>
        <p:spPr>
          <a:xfrm>
            <a:off x="6107075" y="3328852"/>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the code runs without any syntax or runtime errors but produces incorrect results due to flawed logic in the code</a:t>
            </a:r>
            <a:endParaRPr dirty="0"/>
          </a:p>
        </p:txBody>
      </p:sp>
      <p:sp>
        <p:nvSpPr>
          <p:cNvPr id="20" name="Google Shape;673;p29">
            <a:extLst>
              <a:ext uri="{FF2B5EF4-FFF2-40B4-BE49-F238E27FC236}">
                <a16:creationId xmlns:a16="http://schemas.microsoft.com/office/drawing/2014/main" id="{6D017618-BECC-B840-9A03-9414CAA5D283}"/>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TYPES OF PROGRAMMING BUGS</a:t>
            </a:r>
          </a:p>
        </p:txBody>
      </p:sp>
      <p:pic>
        <p:nvPicPr>
          <p:cNvPr id="4" name="Graphic 3" descr="Butterfly outline">
            <a:extLst>
              <a:ext uri="{FF2B5EF4-FFF2-40B4-BE49-F238E27FC236}">
                <a16:creationId xmlns:a16="http://schemas.microsoft.com/office/drawing/2014/main" id="{ADCFAB74-FAB0-844F-88C8-A8C255745F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2449" y="1985899"/>
            <a:ext cx="1171702" cy="1171702"/>
          </a:xfrm>
          <a:prstGeom prst="rect">
            <a:avLst/>
          </a:prstGeom>
        </p:spPr>
      </p:pic>
      <p:pic>
        <p:nvPicPr>
          <p:cNvPr id="8" name="Graphic 7" descr="Bee outline">
            <a:extLst>
              <a:ext uri="{FF2B5EF4-FFF2-40B4-BE49-F238E27FC236}">
                <a16:creationId xmlns:a16="http://schemas.microsoft.com/office/drawing/2014/main" id="{EA9A45DF-4B4B-DA46-857A-96EA4D7938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21257" y="1962026"/>
            <a:ext cx="1101485" cy="1101485"/>
          </a:xfrm>
          <a:prstGeom prst="rect">
            <a:avLst/>
          </a:prstGeom>
        </p:spPr>
      </p:pic>
      <p:pic>
        <p:nvPicPr>
          <p:cNvPr id="10" name="Graphic 9" descr="Mosquito outline">
            <a:extLst>
              <a:ext uri="{FF2B5EF4-FFF2-40B4-BE49-F238E27FC236}">
                <a16:creationId xmlns:a16="http://schemas.microsoft.com/office/drawing/2014/main" id="{51EF05FA-3DA5-B541-8AC3-6A920075A7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79848" y="1962026"/>
            <a:ext cx="1101485" cy="1101485"/>
          </a:xfrm>
          <a:prstGeom prst="rect">
            <a:avLst/>
          </a:prstGeom>
        </p:spPr>
      </p:pic>
      <p:sp>
        <p:nvSpPr>
          <p:cNvPr id="11" name="TextBox 10">
            <a:extLst>
              <a:ext uri="{FF2B5EF4-FFF2-40B4-BE49-F238E27FC236}">
                <a16:creationId xmlns:a16="http://schemas.microsoft.com/office/drawing/2014/main" id="{083EBF84-48BE-D648-B9E2-CB02826F9FBE}"/>
              </a:ext>
            </a:extLst>
          </p:cNvPr>
          <p:cNvSpPr txBox="1"/>
          <p:nvPr/>
        </p:nvSpPr>
        <p:spPr>
          <a:xfrm>
            <a:off x="719700" y="1049769"/>
            <a:ext cx="7238112" cy="738664"/>
          </a:xfrm>
          <a:prstGeom prst="rect">
            <a:avLst/>
          </a:prstGeom>
          <a:noFill/>
        </p:spPr>
        <p:txBody>
          <a:bodyPr wrap="square" rtlCol="0">
            <a:spAutoFit/>
          </a:bodyPr>
          <a:lstStyle/>
          <a:p>
            <a:r>
              <a:rPr lang="en-US" b="1" dirty="0">
                <a:solidFill>
                  <a:schemeClr val="tx1"/>
                </a:solidFill>
              </a:rPr>
              <a:t>FUN FACT: The term </a:t>
            </a:r>
            <a:r>
              <a:rPr lang="en-US" b="1" dirty="0">
                <a:solidFill>
                  <a:schemeClr val="accent1"/>
                </a:solidFill>
              </a:rPr>
              <a:t>"bug" </a:t>
            </a:r>
            <a:r>
              <a:rPr lang="en-US" b="1" dirty="0">
                <a:solidFill>
                  <a:schemeClr val="tx1"/>
                </a:solidFill>
              </a:rPr>
              <a:t>in software possibly originated from a </a:t>
            </a:r>
            <a:r>
              <a:rPr lang="en-US" b="1" dirty="0">
                <a:solidFill>
                  <a:schemeClr val="accent1"/>
                </a:solidFill>
              </a:rPr>
              <a:t>literal moth</a:t>
            </a:r>
            <a:r>
              <a:rPr lang="en-US" b="1" dirty="0">
                <a:solidFill>
                  <a:schemeClr val="tx1"/>
                </a:solidFill>
              </a:rPr>
              <a:t> causing a </a:t>
            </a:r>
            <a:r>
              <a:rPr lang="en-US" b="1" dirty="0">
                <a:solidFill>
                  <a:schemeClr val="accent1"/>
                </a:solidFill>
              </a:rPr>
              <a:t>hardware malfunction</a:t>
            </a:r>
            <a:r>
              <a:rPr lang="en-US" b="1" dirty="0">
                <a:solidFill>
                  <a:schemeClr val="tx1"/>
                </a:solidFill>
              </a:rPr>
              <a:t> in the early days of computing, and it has since been used to describe any </a:t>
            </a:r>
            <a:r>
              <a:rPr lang="en-US" b="1" dirty="0">
                <a:solidFill>
                  <a:schemeClr val="accent1"/>
                </a:solidFill>
              </a:rPr>
              <a:t>unexpected issue</a:t>
            </a:r>
            <a:r>
              <a:rPr lang="en-US" b="1" dirty="0">
                <a:solidFill>
                  <a:schemeClr val="tx1"/>
                </a:solidFill>
              </a:rPr>
              <a:t> or </a:t>
            </a:r>
            <a:r>
              <a:rPr lang="en-US" b="1" dirty="0">
                <a:solidFill>
                  <a:schemeClr val="accent1"/>
                </a:solidFill>
              </a:rPr>
              <a:t>error </a:t>
            </a:r>
            <a:r>
              <a:rPr lang="en-US" b="1" dirty="0">
                <a:solidFill>
                  <a:schemeClr val="tx1"/>
                </a:solidFill>
              </a:rPr>
              <a:t>in software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953DC2-F53C-6C4C-BC13-5025CA803A72}"/>
              </a:ext>
            </a:extLst>
          </p:cNvPr>
          <p:cNvSpPr>
            <a:spLocks noGrp="1"/>
          </p:cNvSpPr>
          <p:nvPr>
            <p:ph type="body" idx="1"/>
          </p:nvPr>
        </p:nvSpPr>
        <p:spPr>
          <a:xfrm>
            <a:off x="720000" y="871410"/>
            <a:ext cx="7890600" cy="3143400"/>
          </a:xfrm>
        </p:spPr>
        <p:txBody>
          <a:bodyPr/>
          <a:lstStyle/>
          <a:p>
            <a:r>
              <a:rPr lang="en-US" sz="1550" b="1" dirty="0">
                <a:solidFill>
                  <a:schemeClr val="accent1"/>
                </a:solidFill>
                <a:latin typeface="Roboto" panose="02000000000000000000" pitchFamily="2" charset="0"/>
                <a:ea typeface="Roboto" panose="02000000000000000000" pitchFamily="2" charset="0"/>
                <a:cs typeface="Open Sans" panose="020B0606030504020204" pitchFamily="34" charset="0"/>
              </a:rPr>
              <a:t>Syntax errors</a:t>
            </a:r>
            <a:r>
              <a:rPr lang="en-US" sz="1550" dirty="0">
                <a:solidFill>
                  <a:schemeClr val="tx1"/>
                </a:solidFill>
                <a:latin typeface="Roboto" panose="02000000000000000000" pitchFamily="2" charset="0"/>
                <a:ea typeface="Roboto" panose="02000000000000000000" pitchFamily="2" charset="0"/>
                <a:cs typeface="Open Sans" panose="020B0606030504020204" pitchFamily="34" charset="0"/>
              </a:rPr>
              <a:t> in Python result from code </a:t>
            </a:r>
            <a:r>
              <a:rPr lang="en-US" sz="1550" b="1" dirty="0">
                <a:solidFill>
                  <a:schemeClr val="accent1"/>
                </a:solidFill>
                <a:latin typeface="Roboto" panose="02000000000000000000" pitchFamily="2" charset="0"/>
                <a:ea typeface="Roboto" panose="02000000000000000000" pitchFamily="2" charset="0"/>
                <a:cs typeface="Open Sans" panose="020B0606030504020204" pitchFamily="34" charset="0"/>
              </a:rPr>
              <a:t>violations of language rules</a:t>
            </a:r>
            <a:r>
              <a:rPr lang="en-US" sz="1550" dirty="0">
                <a:solidFill>
                  <a:schemeClr val="tx1"/>
                </a:solidFill>
                <a:latin typeface="Roboto" panose="02000000000000000000" pitchFamily="2" charset="0"/>
                <a:ea typeface="Roboto" panose="02000000000000000000" pitchFamily="2" charset="0"/>
                <a:cs typeface="Open Sans" panose="020B0606030504020204" pitchFamily="34" charset="0"/>
              </a:rPr>
              <a:t>.</a:t>
            </a:r>
          </a:p>
          <a:p>
            <a:r>
              <a:rPr lang="en-US" sz="1550" dirty="0">
                <a:solidFill>
                  <a:schemeClr val="tx1"/>
                </a:solidFill>
                <a:latin typeface="Roboto" panose="02000000000000000000" pitchFamily="2" charset="0"/>
                <a:ea typeface="Roboto" panose="02000000000000000000" pitchFamily="2" charset="0"/>
                <a:cs typeface="Open Sans" panose="020B0606030504020204" pitchFamily="34" charset="0"/>
              </a:rPr>
              <a:t>Common causes include </a:t>
            </a:r>
          </a:p>
          <a:p>
            <a:pPr lvl="1">
              <a:spcBef>
                <a:spcPts val="0"/>
              </a:spcBef>
            </a:pPr>
            <a:r>
              <a:rPr lang="en-US" sz="1550" dirty="0">
                <a:solidFill>
                  <a:schemeClr val="tx1"/>
                </a:solidFill>
                <a:latin typeface="Roboto" panose="02000000000000000000" pitchFamily="2" charset="0"/>
                <a:ea typeface="Roboto" panose="02000000000000000000" pitchFamily="2" charset="0"/>
                <a:cs typeface="Open Sans" panose="020B0606030504020204" pitchFamily="34" charset="0"/>
              </a:rPr>
              <a:t>inappropriate indentation</a:t>
            </a:r>
          </a:p>
          <a:p>
            <a:pPr lvl="1">
              <a:spcBef>
                <a:spcPts val="0"/>
              </a:spcBef>
            </a:pPr>
            <a:r>
              <a:rPr lang="en-US" sz="1550" dirty="0">
                <a:solidFill>
                  <a:schemeClr val="tx1"/>
                </a:solidFill>
                <a:latin typeface="Roboto" panose="02000000000000000000" pitchFamily="2" charset="0"/>
                <a:ea typeface="Roboto" panose="02000000000000000000" pitchFamily="2" charset="0"/>
                <a:cs typeface="Open Sans" panose="020B0606030504020204" pitchFamily="34" charset="0"/>
              </a:rPr>
              <a:t>erroneous keyword usage</a:t>
            </a:r>
          </a:p>
          <a:p>
            <a:pPr lvl="1">
              <a:spcBef>
                <a:spcPts val="0"/>
              </a:spcBef>
            </a:pPr>
            <a:r>
              <a:rPr lang="en-US" sz="1550" dirty="0">
                <a:solidFill>
                  <a:schemeClr val="tx1"/>
                </a:solidFill>
                <a:latin typeface="Roboto" panose="02000000000000000000" pitchFamily="2" charset="0"/>
                <a:ea typeface="Roboto" panose="02000000000000000000" pitchFamily="2" charset="0"/>
                <a:cs typeface="Open Sans" panose="020B0606030504020204" pitchFamily="34" charset="0"/>
              </a:rPr>
              <a:t>incorrect operator use</a:t>
            </a:r>
          </a:p>
          <a:p>
            <a:r>
              <a:rPr lang="en-US" sz="1550" dirty="0">
                <a:solidFill>
                  <a:schemeClr val="tx1"/>
                </a:solidFill>
                <a:latin typeface="Roboto" panose="02000000000000000000" pitchFamily="2" charset="0"/>
                <a:ea typeface="Roboto" panose="02000000000000000000" pitchFamily="2" charset="0"/>
                <a:cs typeface="Open Sans" panose="020B0606030504020204" pitchFamily="34" charset="0"/>
              </a:rPr>
              <a:t>These errors prevent the code from executing</a:t>
            </a:r>
          </a:p>
          <a:p>
            <a:r>
              <a:rPr lang="en-US" sz="1550" dirty="0">
                <a:solidFill>
                  <a:schemeClr val="tx1"/>
                </a:solidFill>
                <a:latin typeface="Roboto" panose="02000000000000000000" pitchFamily="2" charset="0"/>
                <a:ea typeface="Roboto" panose="02000000000000000000" pitchFamily="2" charset="0"/>
                <a:cs typeface="Open Sans" panose="020B0606030504020204" pitchFamily="34" charset="0"/>
              </a:rPr>
              <a:t>The interpreter displays an error message pinpointing the issue's location within the code.</a:t>
            </a:r>
          </a:p>
          <a:p>
            <a:endParaRPr lang="en-US" dirty="0"/>
          </a:p>
        </p:txBody>
      </p:sp>
      <p:sp>
        <p:nvSpPr>
          <p:cNvPr id="4" name="Google Shape;673;p29">
            <a:extLst>
              <a:ext uri="{FF2B5EF4-FFF2-40B4-BE49-F238E27FC236}">
                <a16:creationId xmlns:a16="http://schemas.microsoft.com/office/drawing/2014/main" id="{9406C97F-A741-3D4A-A616-8EB13CFE862A}"/>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SYNTAX ERRORS</a:t>
            </a:r>
          </a:p>
        </p:txBody>
      </p:sp>
      <p:pic>
        <p:nvPicPr>
          <p:cNvPr id="5" name="Picture 4" descr="A black and white screen&#10;&#10;Description automatically generated">
            <a:extLst>
              <a:ext uri="{FF2B5EF4-FFF2-40B4-BE49-F238E27FC236}">
                <a16:creationId xmlns:a16="http://schemas.microsoft.com/office/drawing/2014/main" id="{91A0C4BE-2E53-A042-9C1C-4B2B9EE4A5BD}"/>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Effect>
                      <a14:saturation sat="400000"/>
                    </a14:imgEffect>
                  </a14:imgLayer>
                </a14:imgProps>
              </a:ext>
            </a:extLst>
          </a:blip>
          <a:stretch>
            <a:fillRect/>
          </a:stretch>
        </p:blipFill>
        <p:spPr>
          <a:xfrm>
            <a:off x="1147400" y="2974135"/>
            <a:ext cx="7035800" cy="1209789"/>
          </a:xfrm>
          <a:prstGeom prst="rect">
            <a:avLst/>
          </a:prstGeom>
        </p:spPr>
      </p:pic>
      <p:sp>
        <p:nvSpPr>
          <p:cNvPr id="6" name="TextBox 5">
            <a:extLst>
              <a:ext uri="{FF2B5EF4-FFF2-40B4-BE49-F238E27FC236}">
                <a16:creationId xmlns:a16="http://schemas.microsoft.com/office/drawing/2014/main" id="{454D7A60-8EE0-264B-A839-83B3AE930F53}"/>
              </a:ext>
            </a:extLst>
          </p:cNvPr>
          <p:cNvSpPr txBox="1"/>
          <p:nvPr/>
        </p:nvSpPr>
        <p:spPr>
          <a:xfrm>
            <a:off x="1147400" y="4272090"/>
            <a:ext cx="7035800" cy="523220"/>
          </a:xfrm>
          <a:prstGeom prst="rect">
            <a:avLst/>
          </a:prstGeom>
          <a:noFill/>
        </p:spPr>
        <p:txBody>
          <a:bodyPr wrap="square" rtlCol="0">
            <a:spAutoFit/>
          </a:bodyPr>
          <a:lstStyle/>
          <a:p>
            <a:r>
              <a:rPr lang="en-US" b="1" i="0" dirty="0">
                <a:solidFill>
                  <a:schemeClr val="accent1"/>
                </a:solidFill>
                <a:effectLst/>
                <a:latin typeface="Söhne"/>
              </a:rPr>
              <a:t>(This code contains a syntax error due to the use of the assignment operator '=' instead of the comparison operator '=='.)</a:t>
            </a:r>
            <a:endParaRPr lang="en-US" b="1" dirty="0">
              <a:solidFill>
                <a:schemeClr val="accent1"/>
              </a:solidFill>
            </a:endParaRPr>
          </a:p>
        </p:txBody>
      </p:sp>
    </p:spTree>
    <p:extLst>
      <p:ext uri="{BB962C8B-B14F-4D97-AF65-F5344CB8AC3E}">
        <p14:creationId xmlns:p14="http://schemas.microsoft.com/office/powerpoint/2010/main" val="239975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2B0A7F-77FB-1841-B281-CC243A013767}"/>
              </a:ext>
            </a:extLst>
          </p:cNvPr>
          <p:cNvSpPr>
            <a:spLocks noGrp="1"/>
          </p:cNvSpPr>
          <p:nvPr>
            <p:ph type="body" idx="1"/>
          </p:nvPr>
        </p:nvSpPr>
        <p:spPr>
          <a:xfrm>
            <a:off x="570187" y="900049"/>
            <a:ext cx="8003625" cy="2757788"/>
          </a:xfrm>
        </p:spPr>
        <p:txBody>
          <a:bodyPr/>
          <a:lstStyle/>
          <a:p>
            <a:r>
              <a:rPr lang="en-US" sz="1400" b="1" dirty="0">
                <a:solidFill>
                  <a:schemeClr val="accent1"/>
                </a:solidFill>
                <a:latin typeface="Roboto" panose="02000000000000000000" pitchFamily="2" charset="0"/>
                <a:ea typeface="Roboto" panose="02000000000000000000" pitchFamily="2" charset="0"/>
                <a:cs typeface="Open Sans" panose="020B0606030504020204" pitchFamily="34" charset="0"/>
              </a:rPr>
              <a:t>Runtime errors </a:t>
            </a:r>
            <a:r>
              <a:rPr lang="en-US" sz="1400" dirty="0">
                <a:solidFill>
                  <a:schemeClr val="tx1"/>
                </a:solidFill>
                <a:latin typeface="Roboto" panose="02000000000000000000" pitchFamily="2" charset="0"/>
                <a:ea typeface="Roboto" panose="02000000000000000000" pitchFamily="2" charset="0"/>
                <a:cs typeface="Open Sans" panose="020B0606030504020204" pitchFamily="34" charset="0"/>
              </a:rPr>
              <a:t>occur </a:t>
            </a:r>
            <a:r>
              <a:rPr lang="en-US" sz="1400" b="1" dirty="0">
                <a:solidFill>
                  <a:schemeClr val="accent1"/>
                </a:solidFill>
                <a:latin typeface="Roboto" panose="02000000000000000000" pitchFamily="2" charset="0"/>
                <a:ea typeface="Roboto" panose="02000000000000000000" pitchFamily="2" charset="0"/>
                <a:cs typeface="Open Sans" panose="020B0606030504020204" pitchFamily="34" charset="0"/>
              </a:rPr>
              <a:t>during program execution </a:t>
            </a:r>
            <a:r>
              <a:rPr lang="en-US" sz="1400" dirty="0">
                <a:solidFill>
                  <a:schemeClr val="tx1"/>
                </a:solidFill>
                <a:latin typeface="Roboto" panose="02000000000000000000" pitchFamily="2" charset="0"/>
                <a:ea typeface="Roboto" panose="02000000000000000000" pitchFamily="2" charset="0"/>
                <a:cs typeface="Open Sans" panose="020B0606030504020204" pitchFamily="34" charset="0"/>
              </a:rPr>
              <a:t>when an </a:t>
            </a:r>
            <a:r>
              <a:rPr lang="en-US" sz="1400" dirty="0">
                <a:solidFill>
                  <a:schemeClr val="accent1"/>
                </a:solidFill>
                <a:latin typeface="Roboto" panose="02000000000000000000" pitchFamily="2" charset="0"/>
                <a:ea typeface="Roboto" panose="02000000000000000000" pitchFamily="2" charset="0"/>
                <a:cs typeface="Open Sans" panose="020B0606030504020204" pitchFamily="34" charset="0"/>
              </a:rPr>
              <a:t>unexpected condition </a:t>
            </a:r>
            <a:r>
              <a:rPr lang="en-US" sz="1400" dirty="0">
                <a:solidFill>
                  <a:schemeClr val="tx1"/>
                </a:solidFill>
                <a:latin typeface="Roboto" panose="02000000000000000000" pitchFamily="2" charset="0"/>
                <a:ea typeface="Roboto" panose="02000000000000000000" pitchFamily="2" charset="0"/>
                <a:cs typeface="Open Sans" panose="020B0606030504020204" pitchFamily="34" charset="0"/>
              </a:rPr>
              <a:t>prevents the program from continuing (also called exceptions)</a:t>
            </a:r>
          </a:p>
          <a:p>
            <a:r>
              <a:rPr lang="en-US" sz="1400" dirty="0"/>
              <a:t>Most common runtime errors:</a:t>
            </a:r>
          </a:p>
          <a:p>
            <a:r>
              <a:rPr lang="en-US" sz="1400" dirty="0"/>
              <a:t> </a:t>
            </a:r>
            <a:r>
              <a:rPr lang="en-US" sz="1400" b="1" dirty="0">
                <a:solidFill>
                  <a:schemeClr val="accent1"/>
                </a:solidFill>
              </a:rPr>
              <a:t>NameError</a:t>
            </a:r>
            <a:r>
              <a:rPr lang="en-US" sz="1400" dirty="0"/>
              <a:t>: </a:t>
            </a:r>
          </a:p>
          <a:p>
            <a:pPr lvl="1">
              <a:spcBef>
                <a:spcPts val="0"/>
              </a:spcBef>
            </a:pPr>
            <a:r>
              <a:rPr lang="en-US" sz="1400" dirty="0"/>
              <a:t>Raised when Python can't find a variable or function in the current scope</a:t>
            </a:r>
          </a:p>
          <a:p>
            <a:pPr lvl="1">
              <a:spcBef>
                <a:spcPts val="0"/>
              </a:spcBef>
            </a:pPr>
            <a:r>
              <a:rPr lang="en-US" sz="1400" b="1" dirty="0"/>
              <a:t>Causes</a:t>
            </a:r>
            <a:r>
              <a:rPr lang="en-US" sz="1400" dirty="0"/>
              <a:t>: misspelled names, using before defining, or referencing out-of-scope items.</a:t>
            </a:r>
          </a:p>
          <a:p>
            <a:r>
              <a:rPr lang="en-US" sz="1400" b="1" dirty="0">
                <a:solidFill>
                  <a:schemeClr val="accent1"/>
                </a:solidFill>
              </a:rPr>
              <a:t>TypeError</a:t>
            </a:r>
          </a:p>
          <a:p>
            <a:pPr lvl="1">
              <a:spcBef>
                <a:spcPts val="0"/>
              </a:spcBef>
            </a:pPr>
            <a:r>
              <a:rPr lang="en-US" sz="1400" dirty="0"/>
              <a:t>Raised when an inappropriate operation or function is applied to an object.</a:t>
            </a:r>
          </a:p>
          <a:p>
            <a:pPr lvl="1">
              <a:spcBef>
                <a:spcPts val="0"/>
              </a:spcBef>
            </a:pPr>
            <a:r>
              <a:rPr lang="en-US" sz="1400" b="1" dirty="0"/>
              <a:t>Causes</a:t>
            </a:r>
            <a:r>
              <a:rPr lang="en-US" sz="1400" dirty="0"/>
              <a:t>: incompatible data types or incorrect argument types.</a:t>
            </a:r>
          </a:p>
          <a:p>
            <a:r>
              <a:rPr lang="en-US" sz="1400" b="1" dirty="0">
                <a:solidFill>
                  <a:schemeClr val="accent1"/>
                </a:solidFill>
              </a:rPr>
              <a:t>IndexError</a:t>
            </a:r>
          </a:p>
          <a:p>
            <a:pPr lvl="1">
              <a:spcBef>
                <a:spcPts val="0"/>
              </a:spcBef>
            </a:pPr>
            <a:r>
              <a:rPr lang="en-US" sz="1400" dirty="0"/>
              <a:t>Raised when accessing an out-of-range index of a sequence (e.g., string, list, tuple).</a:t>
            </a:r>
          </a:p>
          <a:p>
            <a:pPr lvl="1">
              <a:spcBef>
                <a:spcPts val="0"/>
              </a:spcBef>
            </a:pPr>
            <a:r>
              <a:rPr lang="en-US" sz="1400" b="1" dirty="0"/>
              <a:t>Causes</a:t>
            </a:r>
            <a:r>
              <a:rPr lang="en-US" sz="1400" dirty="0"/>
              <a:t>: accessing non-existent elements or exceeding the sequence's length.</a:t>
            </a:r>
          </a:p>
          <a:p>
            <a:r>
              <a:rPr lang="en-US" sz="1400" b="1" dirty="0">
                <a:solidFill>
                  <a:schemeClr val="accent1"/>
                </a:solidFill>
              </a:rPr>
              <a:t>AttributeError</a:t>
            </a:r>
          </a:p>
          <a:p>
            <a:pPr lvl="1">
              <a:spcBef>
                <a:spcPts val="0"/>
              </a:spcBef>
            </a:pPr>
            <a:r>
              <a:rPr lang="en-US" sz="1400" dirty="0"/>
              <a:t>Raised when attempting to access an attribute or method that doesn't exist for an object.</a:t>
            </a:r>
          </a:p>
          <a:p>
            <a:pPr lvl="1">
              <a:spcBef>
                <a:spcPts val="0"/>
              </a:spcBef>
            </a:pPr>
            <a:r>
              <a:rPr lang="en-US" sz="1400" b="1" dirty="0"/>
              <a:t>Causes</a:t>
            </a:r>
            <a:r>
              <a:rPr lang="en-US" sz="1400" dirty="0"/>
              <a:t>: misspelled names or accessing undefined attributes/methods.</a:t>
            </a:r>
          </a:p>
        </p:txBody>
      </p:sp>
      <p:sp>
        <p:nvSpPr>
          <p:cNvPr id="15" name="Google Shape;673;p29">
            <a:extLst>
              <a:ext uri="{FF2B5EF4-FFF2-40B4-BE49-F238E27FC236}">
                <a16:creationId xmlns:a16="http://schemas.microsoft.com/office/drawing/2014/main" id="{F0422CC6-F4EB-7F43-8FEB-C1D37D5BF6AE}"/>
              </a:ext>
            </a:extLst>
          </p:cNvPr>
          <p:cNvSpPr txBox="1">
            <a:spLocks/>
          </p:cNvSpPr>
          <p:nvPr/>
        </p:nvSpPr>
        <p:spPr>
          <a:xfrm>
            <a:off x="372780"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RUNTIME ERRORS</a:t>
            </a:r>
          </a:p>
        </p:txBody>
      </p:sp>
    </p:spTree>
    <p:extLst>
      <p:ext uri="{BB962C8B-B14F-4D97-AF65-F5344CB8AC3E}">
        <p14:creationId xmlns:p14="http://schemas.microsoft.com/office/powerpoint/2010/main" val="125412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73;p29">
            <a:extLst>
              <a:ext uri="{FF2B5EF4-FFF2-40B4-BE49-F238E27FC236}">
                <a16:creationId xmlns:a16="http://schemas.microsoft.com/office/drawing/2014/main" id="{33EB765C-5589-5044-B3F8-C3E1A9B66AC8}"/>
              </a:ext>
            </a:extLst>
          </p:cNvPr>
          <p:cNvSpPr txBox="1">
            <a:spLocks/>
          </p:cNvSpPr>
          <p:nvPr/>
        </p:nvSpPr>
        <p:spPr>
          <a:xfrm>
            <a:off x="449400" y="4331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RUNTIME ERRORS</a:t>
            </a:r>
          </a:p>
        </p:txBody>
      </p:sp>
      <p:pic>
        <p:nvPicPr>
          <p:cNvPr id="8" name="Picture 7" descr="A black and grey background with white text&#10;&#10;Description automatically generated">
            <a:extLst>
              <a:ext uri="{FF2B5EF4-FFF2-40B4-BE49-F238E27FC236}">
                <a16:creationId xmlns:a16="http://schemas.microsoft.com/office/drawing/2014/main" id="{4FD55D5F-4E68-C64A-B935-3B8AC906FEA1}"/>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876300" y="2875024"/>
            <a:ext cx="7277100" cy="1155575"/>
          </a:xfrm>
          <a:prstGeom prst="rect">
            <a:avLst/>
          </a:prstGeom>
        </p:spPr>
      </p:pic>
      <p:pic>
        <p:nvPicPr>
          <p:cNvPr id="10" name="Picture 9" descr="A black and white text&#10;&#10;Description automatically generated">
            <a:extLst>
              <a:ext uri="{FF2B5EF4-FFF2-40B4-BE49-F238E27FC236}">
                <a16:creationId xmlns:a16="http://schemas.microsoft.com/office/drawing/2014/main" id="{8142ED4A-B8EE-8246-9D80-819319512308}"/>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876300" y="1005850"/>
            <a:ext cx="7277100" cy="1067250"/>
          </a:xfrm>
          <a:prstGeom prst="rect">
            <a:avLst/>
          </a:prstGeom>
        </p:spPr>
      </p:pic>
      <p:sp>
        <p:nvSpPr>
          <p:cNvPr id="11" name="TextBox 10">
            <a:extLst>
              <a:ext uri="{FF2B5EF4-FFF2-40B4-BE49-F238E27FC236}">
                <a16:creationId xmlns:a16="http://schemas.microsoft.com/office/drawing/2014/main" id="{59C41996-8A18-604E-A1EA-2CAB45E4A260}"/>
              </a:ext>
            </a:extLst>
          </p:cNvPr>
          <p:cNvSpPr txBox="1"/>
          <p:nvPr/>
        </p:nvSpPr>
        <p:spPr>
          <a:xfrm>
            <a:off x="852487" y="2101286"/>
            <a:ext cx="7439025" cy="584775"/>
          </a:xfrm>
          <a:prstGeom prst="rect">
            <a:avLst/>
          </a:prstGeom>
          <a:noFill/>
        </p:spPr>
        <p:txBody>
          <a:bodyPr wrap="square" rtlCol="0">
            <a:spAutoFit/>
          </a:bodyPr>
          <a:lstStyle/>
          <a:p>
            <a:r>
              <a:rPr lang="en-US" sz="1600" dirty="0">
                <a:solidFill>
                  <a:schemeClr val="tx1"/>
                </a:solidFill>
              </a:rPr>
              <a:t>In this example, a </a:t>
            </a:r>
            <a:r>
              <a:rPr lang="en-US" sz="1600" b="1" dirty="0">
                <a:solidFill>
                  <a:schemeClr val="accent1"/>
                </a:solidFill>
              </a:rPr>
              <a:t>NameError</a:t>
            </a:r>
            <a:r>
              <a:rPr lang="en-US" sz="1600" dirty="0">
                <a:solidFill>
                  <a:schemeClr val="tx1"/>
                </a:solidFill>
              </a:rPr>
              <a:t> will occur because the variable some_variable has not been defined in the current scope, and the interpreter cannot find it.</a:t>
            </a:r>
          </a:p>
        </p:txBody>
      </p:sp>
      <p:sp>
        <p:nvSpPr>
          <p:cNvPr id="13" name="TextBox 12">
            <a:extLst>
              <a:ext uri="{FF2B5EF4-FFF2-40B4-BE49-F238E27FC236}">
                <a16:creationId xmlns:a16="http://schemas.microsoft.com/office/drawing/2014/main" id="{C03EC517-09FF-AC43-84D0-5C02AF83B024}"/>
              </a:ext>
            </a:extLst>
          </p:cNvPr>
          <p:cNvSpPr txBox="1"/>
          <p:nvPr/>
        </p:nvSpPr>
        <p:spPr>
          <a:xfrm>
            <a:off x="876300" y="4108051"/>
            <a:ext cx="7439025" cy="584775"/>
          </a:xfrm>
          <a:prstGeom prst="rect">
            <a:avLst/>
          </a:prstGeom>
          <a:noFill/>
        </p:spPr>
        <p:txBody>
          <a:bodyPr wrap="square" rtlCol="0">
            <a:spAutoFit/>
          </a:bodyPr>
          <a:lstStyle/>
          <a:p>
            <a:r>
              <a:rPr lang="en-US" sz="1600" dirty="0">
                <a:solidFill>
                  <a:schemeClr val="tx1"/>
                </a:solidFill>
              </a:rPr>
              <a:t>In this example, a </a:t>
            </a:r>
            <a:r>
              <a:rPr lang="en-US" sz="1600" b="1" dirty="0">
                <a:solidFill>
                  <a:schemeClr val="accent1"/>
                </a:solidFill>
              </a:rPr>
              <a:t>TypeError</a:t>
            </a:r>
            <a:r>
              <a:rPr lang="en-US" sz="1600" dirty="0">
                <a:solidFill>
                  <a:schemeClr val="tx1"/>
                </a:solidFill>
              </a:rPr>
              <a:t> will occur because you are trying to concatenate a string ("Hello") with an integer (42), which is not a valid operation. </a:t>
            </a:r>
          </a:p>
        </p:txBody>
      </p:sp>
    </p:spTree>
    <p:extLst>
      <p:ext uri="{BB962C8B-B14F-4D97-AF65-F5344CB8AC3E}">
        <p14:creationId xmlns:p14="http://schemas.microsoft.com/office/powerpoint/2010/main" val="397512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73;p29">
            <a:extLst>
              <a:ext uri="{FF2B5EF4-FFF2-40B4-BE49-F238E27FC236}">
                <a16:creationId xmlns:a16="http://schemas.microsoft.com/office/drawing/2014/main" id="{33EB765C-5589-5044-B3F8-C3E1A9B66AC8}"/>
              </a:ext>
            </a:extLst>
          </p:cNvPr>
          <p:cNvSpPr txBox="1">
            <a:spLocks/>
          </p:cNvSpPr>
          <p:nvPr/>
        </p:nvSpPr>
        <p:spPr>
          <a:xfrm>
            <a:off x="449400" y="4331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RUNTIME ERRORS</a:t>
            </a:r>
          </a:p>
        </p:txBody>
      </p:sp>
      <p:sp>
        <p:nvSpPr>
          <p:cNvPr id="11" name="TextBox 10">
            <a:extLst>
              <a:ext uri="{FF2B5EF4-FFF2-40B4-BE49-F238E27FC236}">
                <a16:creationId xmlns:a16="http://schemas.microsoft.com/office/drawing/2014/main" id="{59C41996-8A18-604E-A1EA-2CAB45E4A260}"/>
              </a:ext>
            </a:extLst>
          </p:cNvPr>
          <p:cNvSpPr txBox="1"/>
          <p:nvPr/>
        </p:nvSpPr>
        <p:spPr>
          <a:xfrm>
            <a:off x="852487" y="1928813"/>
            <a:ext cx="7439025" cy="784830"/>
          </a:xfrm>
          <a:prstGeom prst="rect">
            <a:avLst/>
          </a:prstGeom>
          <a:noFill/>
        </p:spPr>
        <p:txBody>
          <a:bodyPr wrap="square" rtlCol="0">
            <a:spAutoFit/>
          </a:bodyPr>
          <a:lstStyle/>
          <a:p>
            <a:r>
              <a:rPr lang="en-US" sz="1500" dirty="0">
                <a:solidFill>
                  <a:schemeClr val="tx1"/>
                </a:solidFill>
              </a:rPr>
              <a:t>In this example, an </a:t>
            </a:r>
            <a:r>
              <a:rPr lang="en-US" sz="1500" b="1" dirty="0">
                <a:solidFill>
                  <a:schemeClr val="accent1"/>
                </a:solidFill>
              </a:rPr>
              <a:t>IndexError</a:t>
            </a:r>
            <a:r>
              <a:rPr lang="en-US" sz="1500" dirty="0">
                <a:solidFill>
                  <a:schemeClr val="tx1"/>
                </a:solidFill>
              </a:rPr>
              <a:t> will occur because you are trying to access an index (10) that is out of the range of the list </a:t>
            </a:r>
            <a:r>
              <a:rPr lang="en-US" sz="1500" dirty="0" err="1">
                <a:solidFill>
                  <a:schemeClr val="tx1"/>
                </a:solidFill>
              </a:rPr>
              <a:t>my_list</a:t>
            </a:r>
            <a:r>
              <a:rPr lang="en-US" sz="1500" dirty="0">
                <a:solidFill>
                  <a:schemeClr val="tx1"/>
                </a:solidFill>
              </a:rPr>
              <a:t>, which only has elements at indices 0 through 4.</a:t>
            </a:r>
          </a:p>
        </p:txBody>
      </p:sp>
      <p:sp>
        <p:nvSpPr>
          <p:cNvPr id="13" name="TextBox 12">
            <a:extLst>
              <a:ext uri="{FF2B5EF4-FFF2-40B4-BE49-F238E27FC236}">
                <a16:creationId xmlns:a16="http://schemas.microsoft.com/office/drawing/2014/main" id="{C03EC517-09FF-AC43-84D0-5C02AF83B024}"/>
              </a:ext>
            </a:extLst>
          </p:cNvPr>
          <p:cNvSpPr txBox="1"/>
          <p:nvPr/>
        </p:nvSpPr>
        <p:spPr>
          <a:xfrm>
            <a:off x="5372100" y="2881000"/>
            <a:ext cx="2919412" cy="1708160"/>
          </a:xfrm>
          <a:prstGeom prst="rect">
            <a:avLst/>
          </a:prstGeom>
          <a:noFill/>
        </p:spPr>
        <p:txBody>
          <a:bodyPr wrap="square" rtlCol="0">
            <a:spAutoFit/>
          </a:bodyPr>
          <a:lstStyle/>
          <a:p>
            <a:r>
              <a:rPr lang="en-US" sz="1500" dirty="0">
                <a:solidFill>
                  <a:schemeClr val="tx1"/>
                </a:solidFill>
              </a:rPr>
              <a:t>In this example, an </a:t>
            </a:r>
            <a:r>
              <a:rPr lang="en-US" sz="1500" b="1" dirty="0">
                <a:solidFill>
                  <a:schemeClr val="accent1"/>
                </a:solidFill>
              </a:rPr>
              <a:t>AttributeError</a:t>
            </a:r>
            <a:r>
              <a:rPr lang="en-US" sz="1500" dirty="0">
                <a:solidFill>
                  <a:schemeClr val="tx1"/>
                </a:solidFill>
              </a:rPr>
              <a:t> will occur because you are trying to call the </a:t>
            </a:r>
            <a:r>
              <a:rPr lang="en-US" sz="1500" dirty="0" err="1">
                <a:solidFill>
                  <a:schemeClr val="tx1"/>
                </a:solidFill>
              </a:rPr>
              <a:t>nonexistent_method</a:t>
            </a:r>
            <a:r>
              <a:rPr lang="en-US" sz="1500" dirty="0">
                <a:solidFill>
                  <a:schemeClr val="tx1"/>
                </a:solidFill>
              </a:rPr>
              <a:t>() on the </a:t>
            </a:r>
            <a:r>
              <a:rPr lang="en-US" sz="1500" dirty="0" err="1">
                <a:solidFill>
                  <a:schemeClr val="tx1"/>
                </a:solidFill>
              </a:rPr>
              <a:t>my_object</a:t>
            </a:r>
            <a:r>
              <a:rPr lang="en-US" sz="1500" dirty="0">
                <a:solidFill>
                  <a:schemeClr val="tx1"/>
                </a:solidFill>
              </a:rPr>
              <a:t>, but this method does not exist in the </a:t>
            </a:r>
            <a:r>
              <a:rPr lang="en-US" sz="1500" dirty="0" err="1">
                <a:solidFill>
                  <a:schemeClr val="tx1"/>
                </a:solidFill>
              </a:rPr>
              <a:t>MyClass</a:t>
            </a:r>
            <a:r>
              <a:rPr lang="en-US" sz="1500" dirty="0">
                <a:solidFill>
                  <a:schemeClr val="tx1"/>
                </a:solidFill>
              </a:rPr>
              <a:t> class.</a:t>
            </a:r>
          </a:p>
        </p:txBody>
      </p:sp>
      <p:pic>
        <p:nvPicPr>
          <p:cNvPr id="3" name="Picture 2" descr="A black and grey background&#10;&#10;Description automatically generated with medium confidence">
            <a:extLst>
              <a:ext uri="{FF2B5EF4-FFF2-40B4-BE49-F238E27FC236}">
                <a16:creationId xmlns:a16="http://schemas.microsoft.com/office/drawing/2014/main" id="{C4911E30-8492-264B-BACD-E166536AFACF}"/>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852487" y="964072"/>
            <a:ext cx="7277100" cy="96474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13EED72-7CF7-094F-8B57-3263BB948153}"/>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400000"/>
                    </a14:imgEffect>
                  </a14:imgLayer>
                </a14:imgProps>
              </a:ext>
            </a:extLst>
          </a:blip>
          <a:srcRect r="37170"/>
          <a:stretch/>
        </p:blipFill>
        <p:spPr>
          <a:xfrm>
            <a:off x="876300" y="2759810"/>
            <a:ext cx="4495800" cy="1950540"/>
          </a:xfrm>
          <a:prstGeom prst="rect">
            <a:avLst/>
          </a:prstGeom>
        </p:spPr>
      </p:pic>
    </p:spTree>
    <p:extLst>
      <p:ext uri="{BB962C8B-B14F-4D97-AF65-F5344CB8AC3E}">
        <p14:creationId xmlns:p14="http://schemas.microsoft.com/office/powerpoint/2010/main" val="328034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73;p29">
            <a:extLst>
              <a:ext uri="{FF2B5EF4-FFF2-40B4-BE49-F238E27FC236}">
                <a16:creationId xmlns:a16="http://schemas.microsoft.com/office/drawing/2014/main" id="{33EB765C-5589-5044-B3F8-C3E1A9B66AC8}"/>
              </a:ext>
            </a:extLst>
          </p:cNvPr>
          <p:cNvSpPr txBox="1">
            <a:spLocks/>
          </p:cNvSpPr>
          <p:nvPr/>
        </p:nvSpPr>
        <p:spPr>
          <a:xfrm>
            <a:off x="449400" y="4331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RUNTIME ERRORS: HANDLING EXCEPTIONS</a:t>
            </a:r>
          </a:p>
        </p:txBody>
      </p:sp>
      <p:sp>
        <p:nvSpPr>
          <p:cNvPr id="7" name="Text Placeholder 2">
            <a:extLst>
              <a:ext uri="{FF2B5EF4-FFF2-40B4-BE49-F238E27FC236}">
                <a16:creationId xmlns:a16="http://schemas.microsoft.com/office/drawing/2014/main" id="{0A951D2A-C958-6A4A-8E47-A98620A65D1C}"/>
              </a:ext>
            </a:extLst>
          </p:cNvPr>
          <p:cNvSpPr>
            <a:spLocks noGrp="1"/>
          </p:cNvSpPr>
          <p:nvPr>
            <p:ph type="body" idx="1"/>
          </p:nvPr>
        </p:nvSpPr>
        <p:spPr>
          <a:xfrm>
            <a:off x="570187" y="1005850"/>
            <a:ext cx="8003625" cy="2757788"/>
          </a:xfrm>
        </p:spPr>
        <p:txBody>
          <a:bodyPr/>
          <a:lstStyle/>
          <a:p>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Exception handling helps maintain </a:t>
            </a:r>
            <a:r>
              <a:rPr lang="en-US" sz="1500" b="1" dirty="0">
                <a:solidFill>
                  <a:schemeClr val="accent1"/>
                </a:solidFill>
                <a:latin typeface="Roboto" panose="02000000000000000000" pitchFamily="2" charset="0"/>
                <a:ea typeface="Roboto" panose="02000000000000000000" pitchFamily="2" charset="0"/>
                <a:cs typeface="Open Sans" panose="020B0606030504020204" pitchFamily="34" charset="0"/>
              </a:rPr>
              <a:t>program stability</a:t>
            </a:r>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 in the face of </a:t>
            </a:r>
            <a:r>
              <a:rPr lang="en-US" sz="1500" b="1" dirty="0">
                <a:solidFill>
                  <a:schemeClr val="accent1"/>
                </a:solidFill>
                <a:latin typeface="Roboto" panose="02000000000000000000" pitchFamily="2" charset="0"/>
                <a:ea typeface="Roboto" panose="02000000000000000000" pitchFamily="2" charset="0"/>
                <a:cs typeface="Open Sans" panose="020B0606030504020204" pitchFamily="34" charset="0"/>
              </a:rPr>
              <a:t>unexpected events</a:t>
            </a:r>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a:t>
            </a:r>
          </a:p>
          <a:p>
            <a:r>
              <a:rPr lang="en-US" sz="1500" dirty="0">
                <a:solidFill>
                  <a:schemeClr val="tx1"/>
                </a:solidFill>
              </a:rPr>
              <a:t>In Python, several built-in exceptions that can be raised when an error occurs (</a:t>
            </a:r>
            <a:r>
              <a:rPr lang="en-US" sz="1500" dirty="0" err="1">
                <a:solidFill>
                  <a:schemeClr val="tx1"/>
                </a:solidFill>
              </a:rPr>
              <a:t>ZeroDivisionError</a:t>
            </a:r>
            <a:r>
              <a:rPr lang="en-US" sz="1500" dirty="0">
                <a:solidFill>
                  <a:schemeClr val="tx1"/>
                </a:solidFill>
              </a:rPr>
              <a:t>, IndexError, etc.)</a:t>
            </a:r>
          </a:p>
          <a:p>
            <a:r>
              <a:rPr lang="en-US" sz="1500" b="1" dirty="0">
                <a:solidFill>
                  <a:schemeClr val="accent1"/>
                </a:solidFill>
              </a:rPr>
              <a:t>Try </a:t>
            </a:r>
            <a:r>
              <a:rPr lang="en-US" sz="1500" dirty="0">
                <a:solidFill>
                  <a:schemeClr val="tx1"/>
                </a:solidFill>
              </a:rPr>
              <a:t>and </a:t>
            </a:r>
            <a:r>
              <a:rPr lang="en-US" sz="1500" b="1" dirty="0">
                <a:solidFill>
                  <a:schemeClr val="accent1"/>
                </a:solidFill>
              </a:rPr>
              <a:t>except</a:t>
            </a:r>
            <a:r>
              <a:rPr lang="en-US" sz="1500" dirty="0">
                <a:solidFill>
                  <a:schemeClr val="tx1"/>
                </a:solidFill>
              </a:rPr>
              <a:t> statements are used to manage exceptions in Python.</a:t>
            </a:r>
          </a:p>
          <a:p>
            <a:pPr lvl="1">
              <a:spcBef>
                <a:spcPts val="0"/>
              </a:spcBef>
            </a:pPr>
            <a:r>
              <a:rPr lang="en-US" sz="1500" dirty="0">
                <a:solidFill>
                  <a:schemeClr val="tx1"/>
                </a:solidFill>
              </a:rPr>
              <a:t>Code that may </a:t>
            </a:r>
            <a:r>
              <a:rPr lang="en-US" sz="1500" b="1" dirty="0">
                <a:solidFill>
                  <a:schemeClr val="accent1"/>
                </a:solidFill>
              </a:rPr>
              <a:t>raise exceptions</a:t>
            </a:r>
            <a:r>
              <a:rPr lang="en-US" sz="1500" dirty="0">
                <a:solidFill>
                  <a:schemeClr val="tx1"/>
                </a:solidFill>
              </a:rPr>
              <a:t> goes inside the </a:t>
            </a:r>
            <a:r>
              <a:rPr lang="en-US" sz="1500" b="1" dirty="0">
                <a:solidFill>
                  <a:schemeClr val="accent1"/>
                </a:solidFill>
              </a:rPr>
              <a:t>try</a:t>
            </a:r>
            <a:r>
              <a:rPr lang="en-US" sz="1500" dirty="0">
                <a:solidFill>
                  <a:schemeClr val="tx1"/>
                </a:solidFill>
              </a:rPr>
              <a:t> </a:t>
            </a:r>
            <a:r>
              <a:rPr lang="en-US" sz="1500" b="1" dirty="0">
                <a:solidFill>
                  <a:schemeClr val="accent1"/>
                </a:solidFill>
              </a:rPr>
              <a:t>clause</a:t>
            </a:r>
            <a:r>
              <a:rPr lang="en-US" sz="1500" dirty="0">
                <a:solidFill>
                  <a:schemeClr val="tx1"/>
                </a:solidFill>
              </a:rPr>
              <a:t>. </a:t>
            </a:r>
          </a:p>
          <a:p>
            <a:pPr lvl="1">
              <a:spcBef>
                <a:spcPts val="0"/>
              </a:spcBef>
            </a:pPr>
            <a:r>
              <a:rPr lang="en-US" sz="1500" dirty="0">
                <a:solidFill>
                  <a:schemeClr val="tx1"/>
                </a:solidFill>
              </a:rPr>
              <a:t>Code to </a:t>
            </a:r>
            <a:r>
              <a:rPr lang="en-US" sz="1500" b="1" dirty="0">
                <a:solidFill>
                  <a:schemeClr val="accent1"/>
                </a:solidFill>
              </a:rPr>
              <a:t>handle exceptions</a:t>
            </a:r>
            <a:r>
              <a:rPr lang="en-US" sz="1500" dirty="0">
                <a:solidFill>
                  <a:schemeClr val="tx1"/>
                </a:solidFill>
              </a:rPr>
              <a:t> is placed within the </a:t>
            </a:r>
            <a:r>
              <a:rPr lang="en-US" sz="1500" b="1" dirty="0">
                <a:solidFill>
                  <a:schemeClr val="accent1"/>
                </a:solidFill>
              </a:rPr>
              <a:t>except clause</a:t>
            </a:r>
            <a:r>
              <a:rPr lang="en-US" sz="1500" dirty="0">
                <a:solidFill>
                  <a:schemeClr val="tx1"/>
                </a:solidFill>
              </a:rPr>
              <a:t>.</a:t>
            </a:r>
          </a:p>
          <a:p>
            <a:pPr lvl="1">
              <a:spcBef>
                <a:spcPts val="0"/>
              </a:spcBef>
            </a:pPr>
            <a:r>
              <a:rPr lang="en-US" sz="1500" dirty="0">
                <a:solidFill>
                  <a:schemeClr val="tx1"/>
                </a:solidFill>
              </a:rPr>
              <a:t>try block attempts to execute code. try block attempts to execute code.</a:t>
            </a:r>
          </a:p>
          <a:p>
            <a:pPr lvl="1">
              <a:spcBef>
                <a:spcPts val="0"/>
              </a:spcBef>
            </a:pPr>
            <a:r>
              <a:rPr lang="en-US" sz="1500" dirty="0">
                <a:solidFill>
                  <a:schemeClr val="tx1"/>
                </a:solidFill>
              </a:rPr>
              <a:t>If an exception occurs, control moves to the except block for handling.</a:t>
            </a:r>
          </a:p>
          <a:p>
            <a:r>
              <a:rPr lang="en-US" sz="1500" dirty="0">
                <a:solidFill>
                  <a:schemeClr val="tx1"/>
                </a:solidFill>
              </a:rPr>
              <a:t>the '</a:t>
            </a:r>
            <a:r>
              <a:rPr lang="en-US" sz="1500" b="1" dirty="0">
                <a:solidFill>
                  <a:schemeClr val="accent1"/>
                </a:solidFill>
              </a:rPr>
              <a:t>else</a:t>
            </a:r>
            <a:r>
              <a:rPr lang="en-US" sz="1500" dirty="0">
                <a:solidFill>
                  <a:schemeClr val="tx1"/>
                </a:solidFill>
              </a:rPr>
              <a:t>' clause in a try-except block, placed </a:t>
            </a:r>
            <a:r>
              <a:rPr lang="en-US" sz="1500" b="1" dirty="0">
                <a:solidFill>
                  <a:schemeClr val="accent1"/>
                </a:solidFill>
              </a:rPr>
              <a:t>after the 'except' clauses</a:t>
            </a:r>
            <a:r>
              <a:rPr lang="en-US" sz="1500" dirty="0">
                <a:solidFill>
                  <a:schemeClr val="tx1"/>
                </a:solidFill>
              </a:rPr>
              <a:t>, is executed only when </a:t>
            </a:r>
            <a:r>
              <a:rPr lang="en-US" sz="1500" b="1" dirty="0">
                <a:solidFill>
                  <a:schemeClr val="accent1"/>
                </a:solidFill>
              </a:rPr>
              <a:t>no exception </a:t>
            </a:r>
            <a:r>
              <a:rPr lang="en-US" sz="1500" dirty="0">
                <a:solidFill>
                  <a:schemeClr val="tx1"/>
                </a:solidFill>
              </a:rPr>
              <a:t>is raised in the 'try' clause</a:t>
            </a:r>
          </a:p>
          <a:p>
            <a:r>
              <a:rPr lang="en-US" sz="1500" dirty="0">
                <a:solidFill>
                  <a:schemeClr val="tx1"/>
                </a:solidFill>
              </a:rPr>
              <a:t>the '</a:t>
            </a:r>
            <a:r>
              <a:rPr lang="en-US" sz="1500" b="1" dirty="0">
                <a:solidFill>
                  <a:schemeClr val="accent1"/>
                </a:solidFill>
              </a:rPr>
              <a:t>finally</a:t>
            </a:r>
            <a:r>
              <a:rPr lang="en-US" sz="1500" dirty="0">
                <a:solidFill>
                  <a:schemeClr val="tx1"/>
                </a:solidFill>
              </a:rPr>
              <a:t>' keyword is </a:t>
            </a:r>
            <a:r>
              <a:rPr lang="en-US" sz="1500" b="1" dirty="0">
                <a:solidFill>
                  <a:schemeClr val="accent1"/>
                </a:solidFill>
              </a:rPr>
              <a:t>always executed </a:t>
            </a:r>
            <a:r>
              <a:rPr lang="en-US" sz="1500" dirty="0">
                <a:solidFill>
                  <a:schemeClr val="tx1"/>
                </a:solidFill>
              </a:rPr>
              <a:t>after the 'try' and 'except' blocks, whether the 'try' block completes normally or due to an exception</a:t>
            </a:r>
          </a:p>
          <a:p>
            <a:endParaRPr lang="en-US" sz="1500" dirty="0">
              <a:solidFill>
                <a:schemeClr val="tx1"/>
              </a:solidFill>
            </a:endParaRPr>
          </a:p>
        </p:txBody>
      </p:sp>
    </p:spTree>
    <p:extLst>
      <p:ext uri="{BB962C8B-B14F-4D97-AF65-F5344CB8AC3E}">
        <p14:creationId xmlns:p14="http://schemas.microsoft.com/office/powerpoint/2010/main" val="3833982280"/>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2601</TotalTime>
  <Words>5160</Words>
  <Application>Microsoft Macintosh PowerPoint</Application>
  <PresentationFormat>On-screen Show (16:9)</PresentationFormat>
  <Paragraphs>430</Paragraphs>
  <Slides>33</Slides>
  <Notes>33</Notes>
  <HiddenSlides>0</HiddenSlides>
  <MMClips>2</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Nunito</vt:lpstr>
      <vt:lpstr>Roboto</vt:lpstr>
      <vt:lpstr>Source Serif Pro</vt:lpstr>
      <vt:lpstr>Livvic</vt:lpstr>
      <vt:lpstr>Roboto Condensed</vt:lpstr>
      <vt:lpstr>Karla</vt:lpstr>
      <vt:lpstr>Studio-Feixen-Sans</vt:lpstr>
      <vt:lpstr>Times</vt:lpstr>
      <vt:lpstr>Söhne</vt:lpstr>
      <vt:lpstr>Oswald</vt:lpstr>
      <vt:lpstr>Arial</vt:lpstr>
      <vt:lpstr>Raleway</vt:lpstr>
      <vt:lpstr>Software Development Bussines Plan by Slidesgo</vt:lpstr>
      <vt:lpstr>EVRC Python Course Training 3: Fundamentals of  Debugging</vt:lpstr>
      <vt:lpstr>LEARNING OBJECTIVES</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PLAN</dc:title>
  <cp:lastModifiedBy>Vaishnavi Vaishnavi Karanam</cp:lastModifiedBy>
  <cp:revision>148</cp:revision>
  <dcterms:modified xsi:type="dcterms:W3CDTF">2023-11-06T10:54:20Z</dcterms:modified>
</cp:coreProperties>
</file>