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46"/>
  </p:notesMasterIdLst>
  <p:sldIdLst>
    <p:sldId id="256" r:id="rId2"/>
    <p:sldId id="277" r:id="rId3"/>
    <p:sldId id="324" r:id="rId4"/>
    <p:sldId id="325" r:id="rId5"/>
    <p:sldId id="326" r:id="rId6"/>
    <p:sldId id="327" r:id="rId7"/>
    <p:sldId id="328" r:id="rId8"/>
    <p:sldId id="329" r:id="rId9"/>
    <p:sldId id="330" r:id="rId10"/>
    <p:sldId id="331" r:id="rId11"/>
    <p:sldId id="332" r:id="rId12"/>
    <p:sldId id="264" r:id="rId13"/>
    <p:sldId id="333" r:id="rId14"/>
    <p:sldId id="335" r:id="rId15"/>
    <p:sldId id="258" r:id="rId16"/>
    <p:sldId id="323" r:id="rId17"/>
    <p:sldId id="259" r:id="rId18"/>
    <p:sldId id="318" r:id="rId19"/>
    <p:sldId id="267" r:id="rId20"/>
    <p:sldId id="257" r:id="rId21"/>
    <p:sldId id="319" r:id="rId22"/>
    <p:sldId id="320" r:id="rId23"/>
    <p:sldId id="269" r:id="rId24"/>
    <p:sldId id="313" r:id="rId25"/>
    <p:sldId id="336" r:id="rId26"/>
    <p:sldId id="338" r:id="rId27"/>
    <p:sldId id="322" r:id="rId28"/>
    <p:sldId id="339" r:id="rId29"/>
    <p:sldId id="340" r:id="rId30"/>
    <p:sldId id="341" r:id="rId31"/>
    <p:sldId id="342" r:id="rId32"/>
    <p:sldId id="343" r:id="rId33"/>
    <p:sldId id="337" r:id="rId34"/>
    <p:sldId id="344" r:id="rId35"/>
    <p:sldId id="345" r:id="rId36"/>
    <p:sldId id="346" r:id="rId37"/>
    <p:sldId id="347" r:id="rId38"/>
    <p:sldId id="348" r:id="rId39"/>
    <p:sldId id="349" r:id="rId40"/>
    <p:sldId id="314" r:id="rId41"/>
    <p:sldId id="315" r:id="rId42"/>
    <p:sldId id="316" r:id="rId43"/>
    <p:sldId id="317" r:id="rId44"/>
    <p:sldId id="292" r:id="rId45"/>
  </p:sldIdLst>
  <p:sldSz cx="9144000" cy="5143500" type="screen16x9"/>
  <p:notesSz cx="6858000" cy="9144000"/>
  <p:embeddedFontLst>
    <p:embeddedFont>
      <p:font typeface="Calibri" panose="020F0502020204030204" pitchFamily="34" charset="0"/>
      <p:regular r:id="rId47"/>
      <p:bold r:id="rId48"/>
      <p:italic r:id="rId49"/>
      <p:boldItalic r:id="rId50"/>
    </p:embeddedFont>
    <p:embeddedFont>
      <p:font typeface="Nunito" pitchFamily="2" charset="77"/>
      <p:regular r:id="rId51"/>
      <p:bold r:id="rId52"/>
      <p:italic r:id="rId53"/>
      <p:boldItalic r:id="rId54"/>
    </p:embeddedFont>
    <p:embeddedFont>
      <p:font typeface="Open Sans" panose="020B0606030504020204" pitchFamily="34" charset="0"/>
      <p:regular r:id="rId55"/>
      <p:bold r:id="rId56"/>
      <p:italic r:id="rId57"/>
      <p:boldItalic r:id="rId58"/>
    </p:embeddedFont>
    <p:embeddedFont>
      <p:font typeface="Oswald" pitchFamily="2" charset="77"/>
      <p:regular r:id="rId59"/>
      <p:bold r:id="rId60"/>
    </p:embeddedFont>
    <p:embeddedFont>
      <p:font typeface="Raleway" pitchFamily="2" charset="77"/>
      <p:regular r:id="rId61"/>
      <p:bold r:id="rId62"/>
      <p:italic r:id="rId63"/>
      <p:boldItalic r:id="rId64"/>
    </p:embeddedFont>
    <p:embeddedFont>
      <p:font typeface="Roboto" panose="02000000000000000000" pitchFamily="2" charset="0"/>
      <p:regular r:id="rId65"/>
      <p:bold r:id="rId66"/>
      <p:italic r:id="rId67"/>
      <p:boldItalic r:id="rId68"/>
    </p:embeddedFont>
    <p:embeddedFont>
      <p:font typeface="Roboto Condensed" panose="020F050202020403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E6B58-9E03-4916-BDED-F5E2EF5C7322}">
  <a:tblStyle styleId="{70AE6B58-9E03-4916-BDED-F5E2EF5C73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60270"/>
  </p:normalViewPr>
  <p:slideViewPr>
    <p:cSldViewPr snapToGrid="0" snapToObjects="1">
      <p:cViewPr>
        <p:scale>
          <a:sx n="99" d="100"/>
          <a:sy n="99" d="100"/>
        </p:scale>
        <p:origin x="904"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python-dictionar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geeksforgeeks.org/python-dictionar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objective for today's training was to go over python style and design hacks, but we're going to start off with a quick refresher of basic python concepts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if/else statements are like decision-makers in your code.</a:t>
            </a:r>
          </a:p>
          <a:p>
            <a:r>
              <a:rPr lang="en-US" b="0" i="0" dirty="0">
                <a:solidFill>
                  <a:srgbClr val="374151"/>
                </a:solidFill>
                <a:effectLst/>
                <a:latin typeface="Söhne"/>
              </a:rPr>
              <a:t>You can use them to set conditions, making your program take different actions based on whether a condition is true or false. </a:t>
            </a:r>
          </a:p>
          <a:p>
            <a:r>
              <a:rPr lang="en-US" b="0" i="0" dirty="0">
                <a:solidFill>
                  <a:srgbClr val="374151"/>
                </a:solidFill>
                <a:effectLst/>
                <a:latin typeface="Söhne"/>
              </a:rPr>
              <a:t>The "if" part checks if a condition is true, and if it is, the code inside the "if" block runs. </a:t>
            </a:r>
          </a:p>
          <a:p>
            <a:r>
              <a:rPr lang="en-US" b="0" i="0" dirty="0">
                <a:solidFill>
                  <a:srgbClr val="374151"/>
                </a:solidFill>
                <a:effectLst/>
                <a:latin typeface="Söhne"/>
              </a:rPr>
              <a:t>If the condition is false, the code inside the "else" block executes. It's like making choices in your code. </a:t>
            </a:r>
          </a:p>
          <a:p>
            <a:r>
              <a:rPr lang="en-US" b="0" i="0" dirty="0">
                <a:solidFill>
                  <a:srgbClr val="374151"/>
                </a:solidFill>
                <a:effectLst/>
                <a:latin typeface="Söhne"/>
              </a:rPr>
              <a:t>Here, the program takes in an input from the user and checks if it is odd, even or equal to zero using if/else statements</a:t>
            </a:r>
            <a:endParaRPr lang="en-US" dirty="0"/>
          </a:p>
        </p:txBody>
      </p:sp>
    </p:spTree>
    <p:extLst>
      <p:ext uri="{BB962C8B-B14F-4D97-AF65-F5344CB8AC3E}">
        <p14:creationId xmlns:p14="http://schemas.microsoft.com/office/powerpoint/2010/main" val="246367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In Python, a "for" loop is a useful tool for doing the same thing multiple times, especially when dealing with collections of data. </a:t>
            </a:r>
          </a:p>
          <a:p>
            <a:r>
              <a:rPr lang="en-US" b="0" i="0" dirty="0">
                <a:solidFill>
                  <a:srgbClr val="374151"/>
                </a:solidFill>
                <a:effectLst/>
                <a:latin typeface="Söhne"/>
              </a:rPr>
              <a:t>You specify the items you want to loop over, and for each item, the code inside the loop runs. </a:t>
            </a:r>
          </a:p>
          <a:p>
            <a:r>
              <a:rPr lang="en-US" sz="1400" b="1" dirty="0">
                <a:solidFill>
                  <a:srgbClr val="F8A81B"/>
                </a:solidFill>
                <a:latin typeface="Open Sans" panose="020B0606030504020204" pitchFamily="34" charset="0"/>
                <a:ea typeface="Open Sans" panose="020B0606030504020204" pitchFamily="34" charset="0"/>
                <a:cs typeface="Open Sans" panose="020B0606030504020204" pitchFamily="34" charset="0"/>
              </a:rPr>
              <a:t>Here:</a:t>
            </a:r>
          </a:p>
          <a:p>
            <a:r>
              <a:rPr lang="en-US" sz="1400" b="1" dirty="0">
                <a:solidFill>
                  <a:srgbClr val="F8A81B"/>
                </a:solidFill>
                <a:latin typeface="Open Sans" panose="020B0606030504020204" pitchFamily="34" charset="0"/>
                <a:ea typeface="Open Sans" panose="020B0606030504020204" pitchFamily="34" charset="0"/>
                <a:cs typeface="Open Sans" panose="020B0606030504020204" pitchFamily="34" charset="0"/>
              </a:rPr>
              <a:t>for</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defines the for loop </a:t>
            </a:r>
          </a:p>
          <a:p>
            <a:r>
              <a:rPr lang="en-US" sz="1400" b="1" dirty="0">
                <a:solidFill>
                  <a:srgbClr val="6091BA"/>
                </a:solidFill>
                <a:latin typeface="Open Sans" panose="020B0606030504020204" pitchFamily="34" charset="0"/>
                <a:ea typeface="Open Sans" panose="020B0606030504020204" pitchFamily="34" charset="0"/>
                <a:cs typeface="Open Sans" panose="020B0606030504020204" pitchFamily="34" charset="0"/>
              </a:rPr>
              <a:t>x</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is the variable defining the number of times the statements within the loop are executed. </a:t>
            </a: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1400" b="1" dirty="0">
                <a:solidFill>
                  <a:srgbClr val="A0CC3A"/>
                </a:solidFill>
                <a:latin typeface="Open Sans" panose="020B0606030504020204" pitchFamily="34" charset="0"/>
                <a:ea typeface="Open Sans" panose="020B0606030504020204" pitchFamily="34" charset="0"/>
                <a:cs typeface="Open Sans" panose="020B0606030504020204" pitchFamily="34" charset="0"/>
              </a:rPr>
              <a:t>range(start, stop, step)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 is used to define x. </a:t>
            </a:r>
          </a:p>
          <a:p>
            <a:pPr lvl="1"/>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starting value is defined by </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start</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final value is defined by </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stop – 1</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the magnitude at which x changes between loops is defined by </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step</a:t>
            </a:r>
            <a:r>
              <a:rPr lang="en-US" sz="14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1400" b="1" dirty="0">
                <a:solidFill>
                  <a:srgbClr val="8D64AA"/>
                </a:solidFill>
                <a:latin typeface="Open Sans" panose="020B0606030504020204" pitchFamily="34" charset="0"/>
                <a:ea typeface="Open Sans" panose="020B0606030504020204" pitchFamily="34" charset="0"/>
                <a:cs typeface="Open Sans" panose="020B0606030504020204" pitchFamily="34" charset="0"/>
              </a:rPr>
              <a:t>in</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is a Boolean operator that returns true if the given value (x) is found within a given list, string, range etc. </a:t>
            </a:r>
            <a:endParaRPr lang="en-US" b="0" i="0" dirty="0">
              <a:solidFill>
                <a:srgbClr val="374151"/>
              </a:solidFill>
              <a:effectLst/>
              <a:latin typeface="Söhne"/>
            </a:endParaRPr>
          </a:p>
          <a:p>
            <a:r>
              <a:rPr lang="en-US" b="0" i="0" dirty="0">
                <a:solidFill>
                  <a:srgbClr val="374151"/>
                </a:solidFill>
                <a:effectLst/>
                <a:latin typeface="Söhne"/>
              </a:rPr>
              <a:t>So this program prints out the users input five times</a:t>
            </a:r>
          </a:p>
          <a:p>
            <a:endParaRPr lang="en-US" dirty="0"/>
          </a:p>
        </p:txBody>
      </p:sp>
    </p:spTree>
    <p:extLst>
      <p:ext uri="{BB962C8B-B14F-4D97-AF65-F5344CB8AC3E}">
        <p14:creationId xmlns:p14="http://schemas.microsoft.com/office/powerpoint/2010/main" val="2903384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a "while" loop is a repetitive tool that keeps doing something as long as a certain condition remains true. </a:t>
            </a:r>
          </a:p>
          <a:p>
            <a:r>
              <a:rPr lang="en-US" b="0" i="0" dirty="0">
                <a:solidFill>
                  <a:srgbClr val="374151"/>
                </a:solidFill>
                <a:effectLst/>
                <a:latin typeface="Söhne"/>
              </a:rPr>
              <a:t>You define the condition at the beginning of the loop, and the code inside the loop runs repeatedly as long as that condition is true. </a:t>
            </a:r>
          </a:p>
          <a:p>
            <a:r>
              <a:rPr lang="en-US" b="0" i="0" dirty="0">
                <a:solidFill>
                  <a:srgbClr val="374151"/>
                </a:solidFill>
                <a:effectLst/>
                <a:latin typeface="Söhne"/>
              </a:rPr>
              <a:t>When the condition eventually becomes false, the loop stops. </a:t>
            </a:r>
          </a:p>
          <a:p>
            <a:r>
              <a:rPr lang="en-US" b="0" i="0" dirty="0">
                <a:solidFill>
                  <a:srgbClr val="374151"/>
                </a:solidFill>
                <a:effectLst/>
                <a:latin typeface="Söhne"/>
              </a:rPr>
              <a:t>In this program</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dirty="0">
                <a:solidFill>
                  <a:srgbClr val="F8A81B"/>
                </a:solidFill>
                <a:latin typeface="Open Sans" panose="020B0606030504020204" pitchFamily="34" charset="0"/>
                <a:ea typeface="Open Sans" panose="020B0606030504020204" pitchFamily="34" charset="0"/>
                <a:cs typeface="Open Sans" panose="020B0606030504020204" pitchFamily="34" charset="0"/>
              </a:rPr>
              <a:t>x</a:t>
            </a:r>
            <a:r>
              <a:rPr lang="en-US" sz="11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variable determining whether or not the condition is met) is defined and manipulated </a:t>
            </a:r>
            <a:r>
              <a:rPr lang="en-US" sz="11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OUTSIDE</a:t>
            </a:r>
            <a:r>
              <a:rPr lang="en-US" sz="11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of the header of the while loop (</a:t>
            </a:r>
            <a:r>
              <a:rPr lang="en-US" sz="1100" b="1" dirty="0">
                <a:solidFill>
                  <a:srgbClr val="6091BA"/>
                </a:solidFill>
                <a:latin typeface="Open Sans" panose="020B0606030504020204" pitchFamily="34" charset="0"/>
                <a:ea typeface="Open Sans" panose="020B0606030504020204" pitchFamily="34" charset="0"/>
                <a:cs typeface="Open Sans" panose="020B0606030504020204" pitchFamily="34" charset="0"/>
              </a:rPr>
              <a:t>while</a:t>
            </a: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condition (</a:t>
            </a:r>
            <a:r>
              <a:rPr lang="en-US" sz="1100" b="1" dirty="0">
                <a:solidFill>
                  <a:srgbClr val="A0CC3A"/>
                </a:solidFill>
                <a:latin typeface="Open Sans" panose="020B0606030504020204" pitchFamily="34" charset="0"/>
                <a:ea typeface="Open Sans" panose="020B0606030504020204" pitchFamily="34" charset="0"/>
                <a:cs typeface="Open Sans" panose="020B0606030504020204" pitchFamily="34" charset="0"/>
              </a:rPr>
              <a:t>x &lt; 5</a:t>
            </a: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a statement containing a Boolean variable.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this program like the one on the last slide prints out the users input five times but this time using a while loop</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555864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trying putting all of that together and coding something simple</a:t>
            </a:r>
          </a:p>
          <a:p>
            <a:r>
              <a:rPr lang="en-US" b="0" i="0" dirty="0">
                <a:solidFill>
                  <a:srgbClr val="273239"/>
                </a:solidFill>
                <a:effectLst/>
                <a:latin typeface="Nunito" pitchFamily="2" charset="77"/>
              </a:rPr>
              <a:t>Given an unsorted list of some elements(which may or may not be integers), We need to find the frequency of each distinct element in the list using a </a:t>
            </a:r>
            <a:r>
              <a:rPr lang="en-US" b="0" i="0" u="sng" dirty="0">
                <a:effectLst/>
                <a:latin typeface="Nunito" pitchFamily="2" charset="77"/>
                <a:hlinkClick r:id="rId3"/>
              </a:rPr>
              <a:t>Python dictionary</a:t>
            </a:r>
            <a:endParaRPr lang="en-US" b="0" i="0" u="sng" dirty="0">
              <a:effectLst/>
              <a:latin typeface="Nunito" pitchFamily="2" charset="77"/>
            </a:endParaRPr>
          </a:p>
          <a:p>
            <a:r>
              <a:rPr lang="en-US" b="0" i="0" u="none" dirty="0">
                <a:solidFill>
                  <a:srgbClr val="273239"/>
                </a:solidFill>
                <a:effectLst/>
                <a:latin typeface="Nunito" pitchFamily="2" charset="77"/>
              </a:rPr>
              <a:t>How do we do this?</a:t>
            </a:r>
            <a:r>
              <a:rPr lang="en-US" b="0" i="0" dirty="0">
                <a:solidFill>
                  <a:srgbClr val="273239"/>
                </a:solidFill>
                <a:effectLst/>
                <a:latin typeface="Nunito" pitchFamily="2" charset="77"/>
              </a:rPr>
              <a:t>.</a:t>
            </a:r>
            <a:endParaRPr lang="en-US" dirty="0"/>
          </a:p>
        </p:txBody>
      </p:sp>
    </p:spTree>
    <p:extLst>
      <p:ext uri="{BB962C8B-B14F-4D97-AF65-F5344CB8AC3E}">
        <p14:creationId xmlns:p14="http://schemas.microsoft.com/office/powerpoint/2010/main" val="1061908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Given the list </a:t>
            </a:r>
            <a:r>
              <a:rPr lang="en-US" dirty="0" err="1"/>
              <a:t>my_list</a:t>
            </a:r>
            <a:r>
              <a:rPr lang="en-US" dirty="0"/>
              <a:t>, we need to write a function called </a:t>
            </a:r>
            <a:r>
              <a:rPr lang="en-US" dirty="0" err="1"/>
              <a:t>CountFrequency</a:t>
            </a:r>
            <a:r>
              <a:rPr lang="en-US" dirty="0"/>
              <a:t> that </a:t>
            </a:r>
            <a:r>
              <a:rPr lang="en-US" b="0" i="0" dirty="0">
                <a:solidFill>
                  <a:srgbClr val="273239"/>
                </a:solidFill>
                <a:effectLst/>
                <a:latin typeface="Nunito" pitchFamily="2" charset="77"/>
              </a:rPr>
              <a:t>finds the frequency of each distinct element in the list using a </a:t>
            </a:r>
            <a:r>
              <a:rPr lang="en-US" b="0" i="0" u="sng" dirty="0">
                <a:effectLst/>
                <a:latin typeface="Nunito" pitchFamily="2" charset="77"/>
                <a:hlinkClick r:id="rId3"/>
              </a:rPr>
              <a:t>Python dictionary</a:t>
            </a:r>
            <a:endParaRPr lang="en-US" b="0" i="0" u="sng" dirty="0">
              <a:effectLst/>
              <a:latin typeface="Nunito" pitchFamily="2" charset="77"/>
            </a:endParaRPr>
          </a:p>
          <a:p>
            <a:r>
              <a:rPr lang="en-US" b="0" i="0" u="none" dirty="0">
                <a:effectLst/>
                <a:latin typeface="Nunito" pitchFamily="2" charset="77"/>
              </a:rPr>
              <a:t>What would be the first step here?</a:t>
            </a:r>
          </a:p>
          <a:p>
            <a:pPr lvl="1"/>
            <a:r>
              <a:rPr lang="en-US" b="0" i="0" u="none" dirty="0">
                <a:effectLst/>
                <a:latin typeface="Nunito" pitchFamily="2" charset="77"/>
              </a:rPr>
              <a:t>Define function</a:t>
            </a:r>
          </a:p>
          <a:p>
            <a:pPr lvl="0"/>
            <a:r>
              <a:rPr lang="en-US" b="0" i="0" u="none" dirty="0">
                <a:effectLst/>
                <a:latin typeface="Nunito" pitchFamily="2" charset="77"/>
              </a:rPr>
              <a:t>Then?</a:t>
            </a:r>
          </a:p>
          <a:p>
            <a:pPr lvl="1"/>
            <a:r>
              <a:rPr lang="en-US" b="0" i="0" u="none" dirty="0">
                <a:effectLst/>
                <a:latin typeface="Nunito" pitchFamily="2" charset="77"/>
              </a:rPr>
              <a:t>Create empty dictionary</a:t>
            </a:r>
          </a:p>
          <a:p>
            <a:pPr lvl="0"/>
            <a:r>
              <a:rPr lang="en-US" b="0" i="0" u="none" dirty="0">
                <a:effectLst/>
                <a:latin typeface="Nunito" pitchFamily="2" charset="77"/>
              </a:rPr>
              <a:t>Then</a:t>
            </a:r>
          </a:p>
          <a:p>
            <a:pPr lvl="1"/>
            <a:r>
              <a:rPr lang="en-US" b="0" i="0" u="none" dirty="0">
                <a:effectLst/>
                <a:latin typeface="Nunito" pitchFamily="2" charset="77"/>
              </a:rPr>
              <a:t>Loop over </a:t>
            </a:r>
            <a:r>
              <a:rPr lang="en-US" b="0" i="0" u="none" dirty="0" err="1">
                <a:effectLst/>
                <a:latin typeface="Nunito" pitchFamily="2" charset="77"/>
              </a:rPr>
              <a:t>my_list</a:t>
            </a:r>
            <a:endParaRPr lang="en-US" b="0" i="0" u="none" dirty="0">
              <a:effectLst/>
              <a:latin typeface="Nunito" pitchFamily="2" charset="77"/>
            </a:endParaRPr>
          </a:p>
          <a:p>
            <a:pPr lvl="0"/>
            <a:r>
              <a:rPr lang="en-US" b="0" i="0" u="none" dirty="0">
                <a:effectLst/>
                <a:latin typeface="Nunito" pitchFamily="2" charset="77"/>
              </a:rPr>
              <a:t>Then</a:t>
            </a:r>
          </a:p>
          <a:p>
            <a:pPr lvl="1"/>
            <a:r>
              <a:rPr lang="en-US" b="0" i="0" u="none" dirty="0">
                <a:effectLst/>
                <a:latin typeface="Nunito" pitchFamily="2" charset="77"/>
              </a:rPr>
              <a:t>`If item is already in dictionary, we increment its value</a:t>
            </a:r>
          </a:p>
          <a:p>
            <a:pPr lvl="1"/>
            <a:r>
              <a:rPr lang="en-US" b="0" i="0" u="none" dirty="0">
                <a:effectLst/>
                <a:latin typeface="Nunito" pitchFamily="2" charset="77"/>
              </a:rPr>
              <a:t>If not, we add it to the dictionary with a value of 1</a:t>
            </a:r>
          </a:p>
          <a:p>
            <a:pPr lvl="0"/>
            <a:r>
              <a:rPr lang="en-US" b="0" i="0" u="none" dirty="0">
                <a:effectLst/>
                <a:latin typeface="Nunito" pitchFamily="2" charset="77"/>
              </a:rPr>
              <a:t>Finally,</a:t>
            </a:r>
          </a:p>
          <a:p>
            <a:pPr lvl="1"/>
            <a:r>
              <a:rPr lang="en-US" b="0" i="0" u="none" dirty="0">
                <a:effectLst/>
                <a:latin typeface="Nunito" pitchFamily="2" charset="77"/>
              </a:rPr>
              <a:t>We loop over the dictionary and print out the keys &amp; values </a:t>
            </a:r>
          </a:p>
        </p:txBody>
      </p:sp>
    </p:spTree>
    <p:extLst>
      <p:ext uri="{BB962C8B-B14F-4D97-AF65-F5344CB8AC3E}">
        <p14:creationId xmlns:p14="http://schemas.microsoft.com/office/powerpoint/2010/main" val="1305777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That's the end of the refresher. hopefully that was somewhat </a:t>
            </a:r>
            <a:r>
              <a:rPr lang="en-US" dirty="0" err="1"/>
              <a:t>uuseful</a:t>
            </a:r>
            <a:endParaRPr lang="en-US" dirty="0"/>
          </a:p>
          <a:p>
            <a:pPr marL="171450" lvl="0" indent="-171450" algn="l" rtl="0">
              <a:spcBef>
                <a:spcPts val="0"/>
              </a:spcBef>
              <a:spcAft>
                <a:spcPts val="0"/>
              </a:spcAft>
            </a:pPr>
            <a:r>
              <a:rPr lang="en-US" dirty="0"/>
              <a:t>Moving on to coding style and design</a:t>
            </a:r>
          </a:p>
          <a:p>
            <a:pPr marL="171450" lvl="0" indent="-171450" algn="l" rtl="0">
              <a:spcBef>
                <a:spcPts val="0"/>
              </a:spcBef>
              <a:spcAft>
                <a:spcPts val="0"/>
              </a:spcAft>
            </a:pPr>
            <a:r>
              <a:rPr lang="en-US" dirty="0"/>
              <a:t>This is what I have laid out so far</a:t>
            </a:r>
          </a:p>
          <a:p>
            <a:pPr marL="171450" lvl="0" indent="-171450" algn="l" rtl="0">
              <a:spcBef>
                <a:spcPts val="0"/>
              </a:spcBef>
              <a:spcAft>
                <a:spcPts val="0"/>
              </a:spcAft>
            </a:pPr>
            <a:r>
              <a:rPr lang="en-US" dirty="0"/>
              <a:t>Today we will cover the first two topics so basic elements of coding style and pep8, which is pythons official style guild</a:t>
            </a:r>
          </a:p>
          <a:p>
            <a:pPr marL="171450" lvl="0" indent="-171450" algn="l" rtl="0">
              <a:spcBef>
                <a:spcPts val="0"/>
              </a:spcBef>
              <a:spcAft>
                <a:spcPts val="0"/>
              </a:spcAft>
            </a:pPr>
            <a:r>
              <a:rPr lang="en-US" dirty="0"/>
              <a:t>Next week, we will cover design patterns, debugging, IDE usage and virtual environments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859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374151"/>
                </a:solidFill>
                <a:effectLst/>
                <a:latin typeface="Söhne"/>
              </a:rPr>
              <a:t>The Zen of Python is a collection of guiding aphorisms for writing computer programs in Python</a:t>
            </a:r>
          </a:p>
          <a:p>
            <a:pPr marL="171450" lvl="0" indent="-171450" algn="l" rtl="0">
              <a:spcBef>
                <a:spcPts val="0"/>
              </a:spcBef>
              <a:spcAft>
                <a:spcPts val="0"/>
              </a:spcAft>
            </a:pPr>
            <a:r>
              <a:rPr lang="en-US" b="0" i="0" dirty="0">
                <a:solidFill>
                  <a:srgbClr val="374151"/>
                </a:solidFill>
                <a:effectLst/>
                <a:latin typeface="Söhne"/>
              </a:rPr>
              <a:t>They capture the philosophy and design principles that, Tim Peters, a famous software developer believes make Python code more readable and maintainable.</a:t>
            </a:r>
          </a:p>
          <a:p>
            <a:pPr marL="171450" lvl="0" indent="-171450" algn="l" rtl="0">
              <a:spcBef>
                <a:spcPts val="0"/>
              </a:spcBef>
              <a:spcAft>
                <a:spcPts val="0"/>
              </a:spcAft>
            </a:pPr>
            <a:r>
              <a:rPr lang="en-US" b="0" i="0" dirty="0">
                <a:solidFill>
                  <a:srgbClr val="374151"/>
                </a:solidFill>
                <a:effectLst/>
                <a:latin typeface="Söhne"/>
              </a:rPr>
              <a:t>The Zen of Python can be accessed by typing </a:t>
            </a:r>
            <a:r>
              <a:rPr lang="en-US" dirty="0"/>
              <a:t>import this</a:t>
            </a:r>
            <a:r>
              <a:rPr lang="en-US" b="0" i="0" dirty="0">
                <a:solidFill>
                  <a:srgbClr val="374151"/>
                </a:solidFill>
                <a:effectLst/>
                <a:latin typeface="Söhne"/>
              </a:rPr>
              <a:t> in a Python interpreter, and it's meant to encourage Python developers to write clean and understandable code.</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style concepts I talk about here come from this book titled elements of programming style</a:t>
            </a:r>
          </a:p>
          <a:p>
            <a:r>
              <a:rPr lang="en-US" b="0" i="0" dirty="0">
                <a:solidFill>
                  <a:srgbClr val="374151"/>
                </a:solidFill>
                <a:effectLst/>
                <a:latin typeface="Söhne"/>
              </a:rPr>
              <a:t>Which is a guide that helps people write computer programs in a clear and organized way.</a:t>
            </a:r>
          </a:p>
          <a:p>
            <a:r>
              <a:rPr lang="en-US" b="0" i="0" dirty="0">
                <a:solidFill>
                  <a:srgbClr val="374151"/>
                </a:solidFill>
                <a:effectLst/>
                <a:latin typeface="Söhne"/>
              </a:rPr>
              <a:t>It offers tips and rules for making your code easy to read and understand. </a:t>
            </a:r>
          </a:p>
          <a:p>
            <a:r>
              <a:rPr lang="en-US" b="0" i="0" dirty="0">
                <a:solidFill>
                  <a:srgbClr val="374151"/>
                </a:solidFill>
                <a:effectLst/>
                <a:latin typeface="Söhne"/>
              </a:rPr>
              <a:t>It covers topics like choosing good variable names, using consistent formatting, and structuring your code logically. </a:t>
            </a:r>
          </a:p>
          <a:p>
            <a:r>
              <a:rPr lang="en-US" b="0" i="0" dirty="0">
                <a:solidFill>
                  <a:srgbClr val="202124"/>
                </a:solidFill>
                <a:effectLst/>
                <a:latin typeface="Google Sans"/>
              </a:rPr>
              <a:t>It advocates the idea that computer programs should be written not only to satisfy the compiler or a personal programming "style", but also for "readability" by humans, specifically software maintenance engineers, programmers and technical writers.</a:t>
            </a:r>
            <a:endParaRPr lang="en-US" dirty="0"/>
          </a:p>
        </p:txBody>
      </p:sp>
    </p:spTree>
    <p:extLst>
      <p:ext uri="{BB962C8B-B14F-4D97-AF65-F5344CB8AC3E}">
        <p14:creationId xmlns:p14="http://schemas.microsoft.com/office/powerpoint/2010/main" val="349102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374151"/>
                </a:solidFill>
                <a:effectLst/>
                <a:latin typeface="Söhne"/>
              </a:rPr>
              <a:t>There are three levels of coding styles</a:t>
            </a:r>
          </a:p>
          <a:p>
            <a:pPr marL="171450" lvl="0" indent="-171450" algn="l" rtl="0">
              <a:spcBef>
                <a:spcPts val="0"/>
              </a:spcBef>
              <a:spcAft>
                <a:spcPts val="0"/>
              </a:spcAft>
            </a:pPr>
            <a:r>
              <a:rPr lang="en-US" b="0" i="0" dirty="0">
                <a:solidFill>
                  <a:srgbClr val="374151"/>
                </a:solidFill>
                <a:effectLst/>
                <a:latin typeface="Söhne"/>
              </a:rPr>
              <a:t>Coding conventions are informal and flexible. They usually cover naming conventions, indentation style, and other basic coding practices.</a:t>
            </a:r>
          </a:p>
          <a:p>
            <a:pPr algn="l">
              <a:buFont typeface="Arial" panose="020B0604020202020204" pitchFamily="34" charset="0"/>
              <a:buChar char="•"/>
            </a:pPr>
            <a:r>
              <a:rPr lang="en-US" b="0" i="0" dirty="0">
                <a:solidFill>
                  <a:srgbClr val="374151"/>
                </a:solidFill>
                <a:effectLst/>
                <a:latin typeface="Söhne"/>
              </a:rPr>
              <a:t>They provide recommendations on how to format and structure code for better readability and consistency.</a:t>
            </a:r>
          </a:p>
          <a:p>
            <a:pPr algn="l">
              <a:buFont typeface="Arial" panose="020B0604020202020204" pitchFamily="34" charset="0"/>
              <a:buChar char="•"/>
            </a:pPr>
            <a:r>
              <a:rPr lang="en-US" b="0" i="0" dirty="0">
                <a:solidFill>
                  <a:srgbClr val="374151"/>
                </a:solidFill>
                <a:effectLst/>
                <a:latin typeface="Söhne"/>
              </a:rPr>
              <a:t>They are not set in stone and can vary between projects or even among different developers within the same project.</a:t>
            </a:r>
          </a:p>
          <a:p>
            <a:pPr marL="171450" lvl="0" indent="-171450" algn="l" rtl="0">
              <a:spcBef>
                <a:spcPts val="0"/>
              </a:spcBef>
              <a:spcAft>
                <a:spcPts val="0"/>
              </a:spcAft>
            </a:pPr>
            <a:r>
              <a:rPr lang="en-US" b="0" i="0" dirty="0">
                <a:solidFill>
                  <a:srgbClr val="374151"/>
                </a:solidFill>
                <a:effectLst/>
                <a:latin typeface="Söhne"/>
              </a:rPr>
              <a:t>Coding guidelines are more detailed and specific than conventions. They often include best practices and recommendations for coding in a particular language.</a:t>
            </a:r>
          </a:p>
          <a:p>
            <a:pPr algn="l">
              <a:buFont typeface="Arial" panose="020B0604020202020204" pitchFamily="34" charset="0"/>
              <a:buChar char="•"/>
            </a:pPr>
            <a:r>
              <a:rPr lang="en-US" b="0" i="0" dirty="0">
                <a:solidFill>
                  <a:srgbClr val="374151"/>
                </a:solidFill>
                <a:effectLst/>
                <a:latin typeface="Söhne"/>
              </a:rPr>
              <a:t>Guidelines cover a broader range of topics, such as error handling, documentation, and performance optimizations.</a:t>
            </a:r>
          </a:p>
          <a:p>
            <a:pPr algn="l">
              <a:buFont typeface="Arial" panose="020B0604020202020204" pitchFamily="34" charset="0"/>
              <a:buChar char="•"/>
            </a:pPr>
            <a:r>
              <a:rPr lang="en-US" b="0" i="0" dirty="0">
                <a:solidFill>
                  <a:srgbClr val="374151"/>
                </a:solidFill>
                <a:effectLst/>
                <a:latin typeface="Söhne"/>
              </a:rPr>
              <a:t>They are more formal than conventions but still leave room for some interpretation and flexibility.</a:t>
            </a:r>
          </a:p>
          <a:p>
            <a:pPr marL="171450" lvl="0" indent="-171450" algn="l" rtl="0">
              <a:spcBef>
                <a:spcPts val="0"/>
              </a:spcBef>
              <a:spcAft>
                <a:spcPts val="0"/>
              </a:spcAft>
            </a:pPr>
            <a:r>
              <a:rPr lang="en-US" b="0" i="0" dirty="0">
                <a:solidFill>
                  <a:srgbClr val="374151"/>
                </a:solidFill>
                <a:effectLst/>
                <a:latin typeface="Söhne"/>
              </a:rPr>
              <a:t>Coding standards are formal and strict rules and regulations set by an organization, project, or industry.</a:t>
            </a:r>
          </a:p>
          <a:p>
            <a:pPr algn="l">
              <a:buFont typeface="Arial" panose="020B0604020202020204" pitchFamily="34" charset="0"/>
              <a:buChar char="•"/>
            </a:pPr>
            <a:r>
              <a:rPr lang="en-US" b="0" i="0" dirty="0">
                <a:solidFill>
                  <a:srgbClr val="374151"/>
                </a:solidFill>
                <a:effectLst/>
                <a:latin typeface="Söhne"/>
              </a:rPr>
              <a:t>They define the precise way code should be written, including naming conventions, formatting, and practices that must be followed without exception.</a:t>
            </a:r>
          </a:p>
          <a:p>
            <a:pPr algn="l">
              <a:buFont typeface="Arial" panose="020B0604020202020204" pitchFamily="34" charset="0"/>
              <a:buChar char="•"/>
            </a:pPr>
            <a:r>
              <a:rPr lang="en-US" b="0" i="0" dirty="0">
                <a:solidFill>
                  <a:srgbClr val="374151"/>
                </a:solidFill>
                <a:effectLst/>
                <a:latin typeface="Söhne"/>
              </a:rPr>
              <a:t>Adherence to coding standards is often mandatory and enforced, and violations may lead to code rejection or rework.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74151"/>
                </a:solidFill>
                <a:effectLst/>
                <a:latin typeface="Söhne"/>
              </a:rPr>
              <a:t>Examples of conventions, standards and </a:t>
            </a:r>
            <a:r>
              <a:rPr lang="en-US" b="0" i="0" dirty="0" err="1">
                <a:solidFill>
                  <a:srgbClr val="374151"/>
                </a:solidFill>
                <a:effectLst/>
                <a:latin typeface="Söhne"/>
              </a:rPr>
              <a:t>guidlines</a:t>
            </a:r>
            <a:r>
              <a:rPr lang="en-US" b="0" i="0" dirty="0">
                <a:solidFill>
                  <a:srgbClr val="374151"/>
                </a:solidFill>
                <a:effectLst/>
                <a:latin typeface="Söhne"/>
              </a:rPr>
              <a:t> include using descriptive variable and function names, maintaining consistent indentation and whitespace, adding explanatory comments, organizing imports, and employing a consistent style for error handling and code formatting. </a:t>
            </a:r>
          </a:p>
          <a:p>
            <a:pPr algn="l"/>
            <a:r>
              <a:rPr lang="en-US" b="0" i="0" dirty="0">
                <a:solidFill>
                  <a:srgbClr val="374151"/>
                </a:solidFill>
                <a:effectLst/>
                <a:latin typeface="Söhne"/>
              </a:rPr>
              <a:t>These conventions vary between languages and organizations but aim to improve code clarity and maintainability.</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374151"/>
                </a:solidFill>
                <a:effectLst/>
                <a:latin typeface="Söhne"/>
              </a:rPr>
              <a:t>Coding conventions and standards are important for many reasons:</a:t>
            </a:r>
            <a:br>
              <a:rPr lang="en-US" b="0" i="0" dirty="0">
                <a:solidFill>
                  <a:srgbClr val="374151"/>
                </a:solidFill>
                <a:effectLst/>
                <a:latin typeface="Söhne"/>
              </a:rPr>
            </a:br>
            <a:endParaRPr lang="en-US" b="0" i="0" dirty="0">
              <a:solidFill>
                <a:srgbClr val="374151"/>
              </a:solidFill>
              <a:effectLst/>
              <a:latin typeface="Söhne"/>
            </a:endParaRPr>
          </a:p>
          <a:p>
            <a:pPr marL="171450" lvl="0" indent="-171450" algn="l" rtl="0">
              <a:spcBef>
                <a:spcPts val="0"/>
              </a:spcBef>
              <a:spcAft>
                <a:spcPts val="0"/>
              </a:spcAft>
            </a:pPr>
            <a:r>
              <a:rPr lang="en-US" b="0" i="0" dirty="0">
                <a:solidFill>
                  <a:srgbClr val="374151"/>
                </a:solidFill>
                <a:effectLst/>
                <a:latin typeface="Söhne"/>
              </a:rPr>
              <a:t>Consistent and well-defined conventions make code easier to read and understand, not just for the original developer but for anyone who works on or maintains the code in the future. This can save time and reduce the likelihood of introducing errors when making changes.</a:t>
            </a:r>
          </a:p>
          <a:p>
            <a:pPr marL="171450" lvl="0" indent="-171450" algn="l" rtl="0">
              <a:spcBef>
                <a:spcPts val="0"/>
              </a:spcBef>
              <a:spcAft>
                <a:spcPts val="0"/>
              </a:spcAft>
            </a:pPr>
            <a:r>
              <a:rPr lang="en-US" b="0" i="0" dirty="0">
                <a:solidFill>
                  <a:srgbClr val="374151"/>
                </a:solidFill>
                <a:effectLst/>
                <a:latin typeface="Söhne"/>
              </a:rPr>
              <a:t>When multiple developers work on a project, having a common set of coding conventions ensures that everyone is on the same page. It promotes collaboration and reduces misunderstandings.</a:t>
            </a:r>
          </a:p>
          <a:p>
            <a:pPr marL="171450" lvl="0" indent="-171450" algn="l" rtl="0">
              <a:spcBef>
                <a:spcPts val="0"/>
              </a:spcBef>
              <a:spcAft>
                <a:spcPts val="0"/>
              </a:spcAft>
            </a:pPr>
            <a:r>
              <a:rPr lang="en-US" b="0" i="0" dirty="0">
                <a:solidFill>
                  <a:srgbClr val="374151"/>
                </a:solidFill>
                <a:effectLst/>
                <a:latin typeface="Söhne"/>
              </a:rPr>
              <a:t>Coding standards help ensure code quality. By adhering to established guidelines, code is less likely to contain bugs, vulnerabilities, or other issues. This can improve the overall reliability of software.</a:t>
            </a:r>
          </a:p>
          <a:p>
            <a:pPr marL="171450" lvl="0" indent="-171450" algn="l" rtl="0">
              <a:spcBef>
                <a:spcPts val="0"/>
              </a:spcBef>
              <a:spcAft>
                <a:spcPts val="0"/>
              </a:spcAft>
            </a:pPr>
            <a:r>
              <a:rPr lang="en-US" b="0" i="0" dirty="0">
                <a:solidFill>
                  <a:srgbClr val="374151"/>
                </a:solidFill>
                <a:effectLst/>
                <a:latin typeface="Söhne"/>
              </a:rPr>
              <a:t>In larger projects, having conventions and standards becomes even more crucial. They provide a structured way to manage and scale the project, making it easier to integrate new features or components.</a:t>
            </a:r>
          </a:p>
          <a:p>
            <a:pPr marL="171450" lvl="0" indent="-171450" algn="l" rtl="0">
              <a:spcBef>
                <a:spcPts val="0"/>
              </a:spcBef>
              <a:spcAft>
                <a:spcPts val="0"/>
              </a:spcAft>
            </a:pPr>
            <a:r>
              <a:rPr lang="en-US" b="0" i="0" dirty="0">
                <a:solidFill>
                  <a:srgbClr val="374151"/>
                </a:solidFill>
                <a:effectLst/>
                <a:latin typeface="Söhne"/>
              </a:rPr>
              <a:t>In some industries, like healthcare or finance, there are regulatory requirements that mandate coding standards. Adhering to these standards is not just good practice but a legal requirement.</a:t>
            </a:r>
          </a:p>
          <a:p>
            <a:pPr marL="171450" lvl="0" indent="-171450" algn="l" rtl="0">
              <a:spcBef>
                <a:spcPts val="0"/>
              </a:spcBef>
              <a:spcAft>
                <a:spcPts val="0"/>
              </a:spcAft>
            </a:pPr>
            <a:r>
              <a:rPr lang="en-US" b="0" i="0" dirty="0">
                <a:solidFill>
                  <a:srgbClr val="374151"/>
                </a:solidFill>
                <a:effectLst/>
                <a:latin typeface="Söhne"/>
              </a:rPr>
              <a:t>When working on open-source projects or contributing to communities, following conventions and standards is essential for your code to be accepted and integrated into the project.</a:t>
            </a:r>
          </a:p>
          <a:p>
            <a:pPr marL="171450" lvl="0" indent="-171450" algn="l" rtl="0">
              <a:spcBef>
                <a:spcPts val="0"/>
              </a:spcBef>
              <a:spcAft>
                <a:spcPts val="0"/>
              </a:spcAft>
            </a:pPr>
            <a:r>
              <a:rPr lang="en-US" b="0" i="0" dirty="0">
                <a:solidFill>
                  <a:srgbClr val="374151"/>
                </a:solidFill>
                <a:effectLst/>
                <a:latin typeface="Söhne"/>
              </a:rPr>
              <a:t>Coding conventions and standards can also serve as a form of documentation for developers, making it easier for them to understand and learn the codebase.</a:t>
            </a:r>
          </a:p>
          <a:p>
            <a:pPr marL="171450" lvl="0" indent="-171450" algn="l" rtl="0">
              <a:spcBef>
                <a:spcPts val="0"/>
              </a:spcBef>
              <a:spcAft>
                <a:spcPts val="0"/>
              </a:spcAft>
            </a:pPr>
            <a:r>
              <a:rPr lang="en-US" b="0" i="0" dirty="0">
                <a:solidFill>
                  <a:srgbClr val="374151"/>
                </a:solidFill>
                <a:effectLst/>
                <a:latin typeface="Söhne"/>
              </a:rPr>
              <a:t>Overall, coding conventions and standards promote consistency, readability, and quality in code, making it easier to collaborate, maintain, and ensure the long-term success of software projects.</a:t>
            </a:r>
            <a:endParaRPr dirty="0"/>
          </a:p>
        </p:txBody>
      </p:sp>
    </p:spTree>
    <p:extLst>
      <p:ext uri="{BB962C8B-B14F-4D97-AF65-F5344CB8AC3E}">
        <p14:creationId xmlns:p14="http://schemas.microsoft.com/office/powerpoint/2010/main" val="565783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altLang="en-US" sz="1100" dirty="0"/>
              <a:t>Coding style guides </a:t>
            </a:r>
            <a:r>
              <a:rPr lang="en-US" altLang="en-US" sz="1100" b="1" dirty="0">
                <a:solidFill>
                  <a:schemeClr val="accent5"/>
                </a:solidFill>
              </a:rPr>
              <a:t>document</a:t>
            </a:r>
            <a:r>
              <a:rPr lang="en-US" altLang="en-US" sz="1100" dirty="0"/>
              <a:t> coding conventions, guidelines and standards for different software development projects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b="0" i="0" dirty="0">
                <a:solidFill>
                  <a:srgbClr val="374151"/>
                </a:solidFill>
                <a:effectLst/>
                <a:latin typeface="Söhne"/>
              </a:rPr>
              <a:t>Coding style guides are often created and maintained by organizations, open-source communities, or industry groups to establish a common set of rules that developers should follow.</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b="0" i="0" dirty="0">
                <a:solidFill>
                  <a:srgbClr val="374151"/>
                </a:solidFill>
                <a:effectLst/>
                <a:latin typeface="Söhne"/>
              </a:rPr>
              <a:t>Sticking to a coding style guide helps ensure that code written by multiple developers is coherent and readable, making it easier to collaborate and maintain software projects.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b="0" i="0" dirty="0">
                <a:solidFill>
                  <a:srgbClr val="374151"/>
                </a:solidFill>
                <a:effectLst/>
                <a:latin typeface="Söhne"/>
              </a:rPr>
              <a:t>Popular examples of style guides for python include</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b="0" i="0" dirty="0">
                <a:solidFill>
                  <a:srgbClr val="374151"/>
                </a:solidFill>
                <a:effectLst/>
                <a:latin typeface="Söhne"/>
              </a:rPr>
              <a:t> PEP 8 which is the official style guide for python</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b="0" i="0" dirty="0">
                <a:solidFill>
                  <a:srgbClr val="374151"/>
                </a:solidFill>
                <a:effectLst/>
                <a:latin typeface="Söhne"/>
              </a:rPr>
              <a:t>Google’s python style guide</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b="0" i="0" dirty="0">
                <a:solidFill>
                  <a:srgbClr val="374151"/>
                </a:solidFill>
                <a:effectLst/>
                <a:latin typeface="Söhne"/>
              </a:rPr>
              <a:t>The hitchhikers guide to python which is a community driven guide</a:t>
            </a:r>
            <a:endParaRPr lang="en-US" sz="1100" dirty="0">
              <a:latin typeface="Roboto"/>
              <a:ea typeface="Roboto"/>
              <a:cs typeface="Roboto"/>
              <a:sym typeface="Roboto"/>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726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In the end, It doesn’t super matter what style guide or coding conventions you choose to follow, but you need to be consistent about it within your projects</a:t>
            </a:r>
          </a:p>
          <a:p>
            <a:pPr marL="171450" lvl="0" indent="-171450" algn="l" rtl="0">
              <a:spcBef>
                <a:spcPts val="0"/>
              </a:spcBef>
              <a:spcAft>
                <a:spcPts val="0"/>
              </a:spcAft>
            </a:pPr>
            <a:r>
              <a:rPr lang="en-US" dirty="0"/>
              <a:t>If you’re working on a project and you do not use a single consistent coding style or set of conventions, future you will absolutely hate past you</a:t>
            </a:r>
          </a:p>
          <a:p>
            <a:pPr marL="171450" lvl="0" indent="-171450" algn="l" rtl="0">
              <a:spcBef>
                <a:spcPts val="0"/>
              </a:spcBef>
              <a:spcAft>
                <a:spcPts val="0"/>
              </a:spcAft>
            </a:pPr>
            <a:r>
              <a:rPr lang="en-US" dirty="0"/>
              <a:t>It’ll just be more difficult for you to understand, let alone update your own code in the future without a consistent style</a:t>
            </a:r>
          </a:p>
          <a:p>
            <a:pPr marL="171450" lvl="0" indent="-171450" algn="l" rtl="0">
              <a:spcBef>
                <a:spcPts val="0"/>
              </a:spcBef>
              <a:spcAft>
                <a:spcPts val="0"/>
              </a:spcAft>
            </a:pPr>
            <a:r>
              <a:rPr lang="en-US" dirty="0"/>
              <a:t>And if you're working on it with other people, they’ll hate you more than you’ll hate you </a:t>
            </a:r>
          </a:p>
          <a:p>
            <a:pPr marL="171450" lvl="0" indent="-171450" algn="l" rtl="0">
              <a:spcBef>
                <a:spcPts val="0"/>
              </a:spcBef>
              <a:spcAft>
                <a:spcPts val="0"/>
              </a:spcAft>
            </a:pPr>
            <a:r>
              <a:rPr lang="en-US" dirty="0"/>
              <a:t>So you better be consistent</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we’re going to dive into the PEP8 </a:t>
            </a:r>
            <a:r>
              <a:rPr lang="en-US" dirty="0" err="1"/>
              <a:t>guildlines</a:t>
            </a:r>
            <a:endParaRPr dirty="0"/>
          </a:p>
        </p:txBody>
      </p:sp>
    </p:spTree>
    <p:extLst>
      <p:ext uri="{BB962C8B-B14F-4D97-AF65-F5344CB8AC3E}">
        <p14:creationId xmlns:p14="http://schemas.microsoft.com/office/powerpoint/2010/main" val="1595980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374151"/>
                </a:solidFill>
                <a:effectLst/>
                <a:latin typeface="Söhne"/>
              </a:rPr>
              <a:t>PEP 8 stands for "Python Enhancement Proposal 8,</a:t>
            </a:r>
          </a:p>
          <a:p>
            <a:pPr marL="171450" lvl="0" indent="-171450" algn="l" rtl="0">
              <a:spcBef>
                <a:spcPts val="0"/>
              </a:spcBef>
              <a:spcAft>
                <a:spcPts val="0"/>
              </a:spcAft>
            </a:pPr>
            <a:r>
              <a:rPr lang="en-US" b="0" i="0" dirty="0">
                <a:solidFill>
                  <a:srgbClr val="374151"/>
                </a:solidFill>
                <a:effectLst/>
                <a:latin typeface="Söhne"/>
              </a:rPr>
              <a:t>PEP 8 is a set of coding guidelines that was created to make Python code more readable and maintainable, and it's widely followed in the Python community</a:t>
            </a:r>
          </a:p>
          <a:p>
            <a:pPr marL="171450" lvl="0" indent="-171450" algn="l" rtl="0">
              <a:spcBef>
                <a:spcPts val="0"/>
              </a:spcBef>
              <a:spcAft>
                <a:spcPts val="0"/>
              </a:spcAft>
            </a:pPr>
            <a:r>
              <a:rPr lang="en-US" b="0" i="0" dirty="0">
                <a:solidFill>
                  <a:srgbClr val="374151"/>
                </a:solidFill>
                <a:effectLst/>
                <a:latin typeface="Söhne"/>
              </a:rPr>
              <a:t>It includes guidelines for code layout, </a:t>
            </a:r>
            <a:r>
              <a:rPr lang="en-US" b="0" i="0" dirty="0" err="1">
                <a:solidFill>
                  <a:srgbClr val="374151"/>
                </a:solidFill>
                <a:effectLst/>
                <a:latin typeface="Söhne"/>
              </a:rPr>
              <a:t>stringquotes</a:t>
            </a:r>
            <a:r>
              <a:rPr lang="en-US" b="0" i="0" dirty="0">
                <a:solidFill>
                  <a:srgbClr val="374151"/>
                </a:solidFill>
                <a:effectLst/>
                <a:latin typeface="Söhne"/>
              </a:rPr>
              <a:t>, whitespaces, trailing commas, comments, and naming conventions .</a:t>
            </a:r>
          </a:p>
          <a:p>
            <a:pPr marL="171450" lvl="0" indent="-171450" algn="l" rtl="0">
              <a:spcBef>
                <a:spcPts val="0"/>
              </a:spcBef>
              <a:spcAft>
                <a:spcPts val="0"/>
              </a:spcAft>
            </a:pPr>
            <a:r>
              <a:rPr lang="en-US" b="0" i="0" dirty="0">
                <a:solidFill>
                  <a:srgbClr val="374151"/>
                </a:solidFill>
                <a:effectLst/>
                <a:latin typeface="Söhne"/>
              </a:rPr>
              <a:t>We’re going to go through key guidelines for each of these items</a:t>
            </a:r>
          </a:p>
          <a:p>
            <a:pPr marL="171450" lvl="0" indent="-171450" algn="l" rtl="0">
              <a:spcBef>
                <a:spcPts val="0"/>
              </a:spcBef>
              <a:spcAft>
                <a:spcPts val="0"/>
              </a:spcAft>
            </a:pPr>
            <a:endParaRPr lang="en-US" b="0" i="0" dirty="0">
              <a:solidFill>
                <a:srgbClr val="374151"/>
              </a:solidFill>
              <a:effectLst/>
              <a:latin typeface="Söhne"/>
            </a:endParaRP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225944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Starting with code layout</a:t>
            </a:r>
          </a:p>
          <a:p>
            <a:pPr marL="171450" lvl="0" indent="-171450" algn="l" rtl="0">
              <a:spcBef>
                <a:spcPts val="0"/>
              </a:spcBef>
              <a:spcAft>
                <a:spcPts val="0"/>
              </a:spcAft>
            </a:pPr>
            <a:r>
              <a:rPr lang="en-US" b="1" i="0" dirty="0">
                <a:effectLst/>
                <a:latin typeface="Söhne"/>
              </a:rPr>
              <a:t>For indentation</a:t>
            </a:r>
            <a:r>
              <a:rPr lang="en-US" b="0" i="0" dirty="0">
                <a:solidFill>
                  <a:srgbClr val="374151"/>
                </a:solidFill>
                <a:effectLst/>
                <a:latin typeface="Söhne"/>
              </a:rPr>
              <a:t>, we need to use 4 spaces for each level of indentation in your code. This makes it clear where one part of your code starts and ends.</a:t>
            </a:r>
          </a:p>
          <a:p>
            <a:pPr marL="171450" lvl="0" indent="-171450" algn="l" rtl="0">
              <a:spcBef>
                <a:spcPts val="0"/>
              </a:spcBef>
              <a:spcAft>
                <a:spcPts val="0"/>
              </a:spcAft>
            </a:pPr>
            <a:r>
              <a:rPr lang="en-US" b="0" i="0" dirty="0">
                <a:solidFill>
                  <a:srgbClr val="374151"/>
                </a:solidFill>
                <a:effectLst/>
                <a:latin typeface="Söhne"/>
              </a:rPr>
              <a:t>We need to keep our code lines less than 80 characters long to ensure readability. If a line is too long, you can split it into multiple lines</a:t>
            </a:r>
          </a:p>
          <a:p>
            <a:pPr marL="171450" lvl="0" indent="-171450" algn="l" rtl="0">
              <a:spcBef>
                <a:spcPts val="0"/>
              </a:spcBef>
              <a:spcAft>
                <a:spcPts val="0"/>
              </a:spcAft>
            </a:pPr>
            <a:r>
              <a:rPr lang="en-US" b="0" i="0" dirty="0">
                <a:solidFill>
                  <a:srgbClr val="374151"/>
                </a:solidFill>
                <a:effectLst/>
                <a:latin typeface="Söhne"/>
              </a:rPr>
              <a:t>We need to use blank lines to separate different parts of our code, like functions and classes. </a:t>
            </a:r>
          </a:p>
          <a:p>
            <a:pPr marL="171450" lvl="0" indent="-171450" algn="l" rtl="0">
              <a:spcBef>
                <a:spcPts val="0"/>
              </a:spcBef>
              <a:spcAft>
                <a:spcPts val="0"/>
              </a:spcAft>
            </a:pPr>
            <a:r>
              <a:rPr lang="en-US" b="0" i="0" dirty="0">
                <a:solidFill>
                  <a:srgbClr val="374151"/>
                </a:solidFill>
                <a:effectLst/>
                <a:latin typeface="Söhne"/>
              </a:rPr>
              <a:t>We need to Import modules at the top of our files. If you need to import from multiple modules, group them by type and separate them with a blank line.</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Also imports need to be grouped in a certain order, </a:t>
            </a:r>
            <a:r>
              <a:rPr lang="en-US" sz="1100" i="0" dirty="0">
                <a:solidFill>
                  <a:schemeClr val="bg2">
                    <a:lumMod val="10000"/>
                    <a:lumOff val="90000"/>
                  </a:schemeClr>
                </a:solidFill>
                <a:effectLst/>
                <a:latin typeface="Roboto" panose="02000000000000000000" pitchFamily="2" charset="0"/>
                <a:ea typeface="Roboto" panose="02000000000000000000" pitchFamily="2" charset="0"/>
              </a:rPr>
              <a:t>Standard library imports first, </a:t>
            </a:r>
            <a:r>
              <a:rPr lang="en-US" sz="1100" b="0" i="0" dirty="0">
                <a:solidFill>
                  <a:schemeClr val="bg2">
                    <a:lumMod val="10000"/>
                    <a:lumOff val="90000"/>
                  </a:schemeClr>
                </a:solidFill>
                <a:effectLst/>
                <a:latin typeface="Roboto" panose="02000000000000000000" pitchFamily="2" charset="0"/>
                <a:ea typeface="Roboto" panose="02000000000000000000" pitchFamily="2" charset="0"/>
              </a:rPr>
              <a:t>Related third party imports second and Local application/library specific imports </a:t>
            </a:r>
            <a:r>
              <a:rPr lang="en-US" sz="2000" b="0" i="0" dirty="0">
                <a:solidFill>
                  <a:schemeClr val="bg2">
                    <a:lumMod val="10000"/>
                    <a:lumOff val="90000"/>
                  </a:schemeClr>
                </a:solidFill>
                <a:effectLst/>
                <a:latin typeface="medium-content-sans-serif-font"/>
                <a:ea typeface="Roboto" panose="02000000000000000000" pitchFamily="2" charset="0"/>
              </a:rPr>
              <a:t>last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2000" b="0" i="0" dirty="0">
              <a:effectLst/>
              <a:latin typeface="medium-content-sans-serif-font"/>
            </a:endParaRPr>
          </a:p>
        </p:txBody>
      </p:sp>
    </p:spTree>
    <p:extLst>
      <p:ext uri="{BB962C8B-B14F-4D97-AF65-F5344CB8AC3E}">
        <p14:creationId xmlns:p14="http://schemas.microsoft.com/office/powerpoint/2010/main" val="962778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In Python, </a:t>
            </a:r>
            <a:r>
              <a:rPr lang="en-US" sz="1100" b="1" i="0" dirty="0">
                <a:solidFill>
                  <a:schemeClr val="accent5"/>
                </a:solidFill>
                <a:effectLst/>
                <a:latin typeface="Roboto" panose="02000000000000000000" pitchFamily="2" charset="0"/>
                <a:ea typeface="Roboto" panose="02000000000000000000" pitchFamily="2" charset="0"/>
              </a:rPr>
              <a:t>single-quoted strings </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and </a:t>
            </a:r>
            <a:r>
              <a:rPr lang="en-US" sz="1100" b="1" i="0" dirty="0">
                <a:solidFill>
                  <a:schemeClr val="accent5"/>
                </a:solidFill>
                <a:effectLst/>
                <a:latin typeface="Roboto" panose="02000000000000000000" pitchFamily="2" charset="0"/>
                <a:ea typeface="Roboto" panose="02000000000000000000" pitchFamily="2" charset="0"/>
              </a:rPr>
              <a:t>double-quoted strings</a:t>
            </a:r>
            <a:r>
              <a:rPr lang="en-US" sz="1100" b="0" i="0" dirty="0">
                <a:solidFill>
                  <a:schemeClr val="accent5"/>
                </a:solidFill>
                <a:effectLst/>
                <a:latin typeface="Roboto" panose="02000000000000000000" pitchFamily="2" charset="0"/>
                <a:ea typeface="Roboto" panose="02000000000000000000" pitchFamily="2" charset="0"/>
              </a:rPr>
              <a:t> </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are the same. </a:t>
            </a:r>
          </a:p>
          <a:p>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PEP8 does not make a recommendation for this.</a:t>
            </a:r>
          </a:p>
          <a:p>
            <a:r>
              <a:rPr lang="en-US" sz="1100" b="1" i="0" dirty="0">
                <a:solidFill>
                  <a:schemeClr val="accent5"/>
                </a:solidFill>
                <a:effectLst/>
                <a:latin typeface="Roboto" panose="02000000000000000000" pitchFamily="2" charset="0"/>
                <a:ea typeface="Roboto" panose="02000000000000000000" pitchFamily="2" charset="0"/>
              </a:rPr>
              <a:t>Pick a rule and stick to it</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 Consistency is key.</a:t>
            </a:r>
          </a:p>
          <a:p>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But When a string contains single or double quote characters, r, use </a:t>
            </a:r>
            <a:r>
              <a:rPr lang="en-US" sz="1100" b="1" i="0" dirty="0">
                <a:solidFill>
                  <a:schemeClr val="accent5"/>
                </a:solidFill>
                <a:effectLst/>
                <a:latin typeface="Roboto" panose="02000000000000000000" pitchFamily="2" charset="0"/>
                <a:ea typeface="Roboto" panose="02000000000000000000" pitchFamily="2" charset="0"/>
              </a:rPr>
              <a:t>the other one</a:t>
            </a:r>
            <a:r>
              <a:rPr lang="en-US" sz="1100" b="0" i="0" dirty="0">
                <a:solidFill>
                  <a:schemeClr val="accent5"/>
                </a:solidFill>
                <a:effectLst/>
                <a:latin typeface="Roboto" panose="02000000000000000000" pitchFamily="2" charset="0"/>
                <a:ea typeface="Roboto" panose="02000000000000000000" pitchFamily="2" charset="0"/>
              </a:rPr>
              <a:t> </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to avoid backslashes in the string. It improves readability.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08492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374151"/>
                </a:solidFill>
                <a:effectLst/>
                <a:latin typeface="Söhne"/>
              </a:rPr>
              <a:t>Use spaces consistently. For example, put a space after commas, around operators (like + and -), and after colons. This makes your code look clean</a:t>
            </a:r>
          </a:p>
          <a:p>
            <a:pPr marL="171450" lvl="0" indent="-171450" algn="l" rtl="0">
              <a:spcBef>
                <a:spcPts val="0"/>
              </a:spcBef>
              <a:spcAft>
                <a:spcPts val="0"/>
              </a:spcAft>
            </a:pPr>
            <a:r>
              <a:rPr lang="en-US" b="0" i="0" dirty="0">
                <a:solidFill>
                  <a:srgbClr val="374151"/>
                </a:solidFill>
                <a:effectLst/>
                <a:latin typeface="Söhne"/>
              </a:rPr>
              <a:t>Avoid adding extra spaces at the end of lines. Trailing whitespaces can be confusing</a:t>
            </a:r>
            <a:endParaRPr dirty="0"/>
          </a:p>
        </p:txBody>
      </p:sp>
    </p:spTree>
    <p:extLst>
      <p:ext uri="{BB962C8B-B14F-4D97-AF65-F5344CB8AC3E}">
        <p14:creationId xmlns:p14="http://schemas.microsoft.com/office/powerpoint/2010/main" val="890488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374151"/>
                </a:solidFill>
                <a:effectLst/>
                <a:latin typeface="Söhne"/>
              </a:rPr>
              <a:t>PEP 8 doesn't specifically address trailing commas, but trailing commas are a common practice in Python, especially when defining data structures like lists, tuples, and dictionaries</a:t>
            </a:r>
          </a:p>
          <a:p>
            <a:pPr marL="171450" lvl="0" indent="-171450" algn="l" rtl="0">
              <a:spcBef>
                <a:spcPts val="0"/>
              </a:spcBef>
              <a:spcAft>
                <a:spcPts val="0"/>
              </a:spcAft>
            </a:pPr>
            <a:r>
              <a:rPr lang="en-US" b="0" i="0" dirty="0">
                <a:solidFill>
                  <a:srgbClr val="374151"/>
                </a:solidFill>
                <a:effectLst/>
                <a:latin typeface="Söhne"/>
              </a:rPr>
              <a:t>Trailing commas make it easier to add, remove, or reorder items in a data structure. When you add a new item or move an item within a list, you don't need to worry about adding or removing commas; just add the item,</a:t>
            </a:r>
            <a:endParaRPr dirty="0"/>
          </a:p>
        </p:txBody>
      </p:sp>
    </p:spTree>
    <p:extLst>
      <p:ext uri="{BB962C8B-B14F-4D97-AF65-F5344CB8AC3E}">
        <p14:creationId xmlns:p14="http://schemas.microsoft.com/office/powerpoint/2010/main" val="3242708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effectLst/>
                <a:latin typeface="Söhne"/>
              </a:rPr>
              <a:t>In Python, variables, objects, and classes are fundamental concepts that help us work with data and organize code. </a:t>
            </a:r>
          </a:p>
          <a:p>
            <a:pPr algn="l"/>
            <a:r>
              <a:rPr lang="en-US" b="0" i="0" dirty="0">
                <a:effectLst/>
                <a:latin typeface="Söhne"/>
              </a:rPr>
              <a:t>Variables are like containers that store information. </a:t>
            </a:r>
          </a:p>
          <a:p>
            <a:pPr algn="l"/>
            <a:r>
              <a:rPr lang="en-US" b="0" i="0" dirty="0">
                <a:effectLst/>
                <a:latin typeface="Söhne"/>
              </a:rPr>
              <a:t>For instance, you can have a variable called "number" that holds the value 42. </a:t>
            </a:r>
          </a:p>
          <a:p>
            <a:pPr algn="l"/>
            <a:r>
              <a:rPr lang="en-US" b="0" i="0" dirty="0">
                <a:effectLst/>
                <a:latin typeface="Söhne"/>
              </a:rPr>
              <a:t>Objects, on the other hand, are much more versatile. Everything in Python is an object, from numbers and text (strings) to more complex things like lists and functions.</a:t>
            </a:r>
          </a:p>
          <a:p>
            <a:pPr algn="l"/>
            <a:r>
              <a:rPr lang="en-US" b="0" i="0" dirty="0">
                <a:effectLst/>
                <a:latin typeface="Söhne"/>
              </a:rPr>
              <a:t>Objects have unique characteristics and actions associated with them, known as attributes and methods. </a:t>
            </a:r>
            <a:br>
              <a:rPr lang="en-US" dirty="0"/>
            </a:br>
            <a:endParaRPr lang="en-US" dirty="0"/>
          </a:p>
        </p:txBody>
      </p:sp>
    </p:spTree>
    <p:extLst>
      <p:ext uri="{BB962C8B-B14F-4D97-AF65-F5344CB8AC3E}">
        <p14:creationId xmlns:p14="http://schemas.microsoft.com/office/powerpoint/2010/main" val="3779020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374151"/>
                </a:solidFill>
                <a:effectLst/>
                <a:latin typeface="Söhne"/>
              </a:rPr>
              <a:t>Comments are used to explain the purpose, functionality, or logic of code. They provide context for readers, making it easier for them to understand what the code is doing.</a:t>
            </a:r>
          </a:p>
          <a:p>
            <a:pPr marL="171450" lvl="0" indent="-171450" algn="l" rtl="0">
              <a:spcBef>
                <a:spcPts val="0"/>
              </a:spcBef>
              <a:spcAft>
                <a:spcPts val="0"/>
              </a:spcAft>
            </a:pPr>
            <a:r>
              <a:rPr lang="en-US" b="0" i="0" dirty="0">
                <a:solidFill>
                  <a:srgbClr val="374151"/>
                </a:solidFill>
                <a:effectLst/>
                <a:latin typeface="Söhne"/>
              </a:rPr>
              <a:t>Comments in Python typically start with the </a:t>
            </a:r>
            <a:r>
              <a:rPr lang="en-US" dirty="0"/>
              <a:t>#</a:t>
            </a:r>
            <a:r>
              <a:rPr lang="en-US" b="0" i="0" dirty="0">
                <a:solidFill>
                  <a:srgbClr val="374151"/>
                </a:solidFill>
                <a:effectLst/>
                <a:latin typeface="Söhne"/>
              </a:rPr>
              <a:t> symbol. A space is often placed after the </a:t>
            </a:r>
            <a:r>
              <a:rPr lang="en-US" dirty="0"/>
              <a:t>#</a:t>
            </a:r>
            <a:r>
              <a:rPr lang="en-US" b="0" i="0" dirty="0">
                <a:solidFill>
                  <a:srgbClr val="374151"/>
                </a:solidFill>
                <a:effectLst/>
                <a:latin typeface="Söhne"/>
              </a:rPr>
              <a:t> for better readability.</a:t>
            </a:r>
          </a:p>
          <a:p>
            <a:pPr marL="171450" lvl="0" indent="-171450" algn="l" rtl="0">
              <a:spcBef>
                <a:spcPts val="0"/>
              </a:spcBef>
              <a:spcAft>
                <a:spcPts val="0"/>
              </a:spcAft>
            </a:pPr>
            <a:r>
              <a:rPr lang="en-US" b="1" i="0" dirty="0">
                <a:effectLst/>
                <a:latin typeface="Söhne"/>
              </a:rPr>
              <a:t>Inline Comments</a:t>
            </a:r>
            <a:r>
              <a:rPr lang="en-US" b="0" i="0" dirty="0">
                <a:solidFill>
                  <a:srgbClr val="374151"/>
                </a:solidFill>
                <a:effectLst/>
                <a:latin typeface="Söhne"/>
              </a:rPr>
              <a:t>: Inline comments are short comments placed on the same line as the code they explain. While they can be helpful, it's important not to overuse them. Keep inline comments concise and relevant.</a:t>
            </a:r>
          </a:p>
          <a:p>
            <a:pPr marL="171450" lvl="0" indent="-171450" algn="l" rtl="0">
              <a:spcBef>
                <a:spcPts val="0"/>
              </a:spcBef>
              <a:spcAft>
                <a:spcPts val="0"/>
              </a:spcAft>
            </a:pPr>
            <a:r>
              <a:rPr lang="en-US" b="0" i="0" dirty="0">
                <a:solidFill>
                  <a:srgbClr val="374151"/>
                </a:solidFill>
                <a:effectLst/>
                <a:latin typeface="Söhne"/>
              </a:rPr>
              <a:t>For functions, classes, and modules, Python has a special type of comment called a "docstring." Docstrings are used to provide documentation for these elements and can be accessed using tools like </a:t>
            </a:r>
            <a:r>
              <a:rPr lang="en-US" dirty="0"/>
              <a:t>help()</a:t>
            </a:r>
            <a:r>
              <a:rPr lang="en-US" b="0" i="0" dirty="0">
                <a:solidFill>
                  <a:srgbClr val="374151"/>
                </a:solidFill>
                <a:effectLst/>
                <a:latin typeface="Söhne"/>
              </a:rPr>
              <a:t> or documentation generators. They are enclosed in triple quotes and placed at the beginning of a function, class, or module. We’ll get into this more next week.</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788667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374151"/>
                </a:solidFill>
                <a:effectLst/>
                <a:latin typeface="Söhne"/>
              </a:rPr>
              <a:t>When it comes to naming conventions </a:t>
            </a:r>
          </a:p>
          <a:p>
            <a:pPr marL="171450" lvl="0" indent="-171450" algn="l" rtl="0">
              <a:spcBef>
                <a:spcPts val="0"/>
              </a:spcBef>
              <a:spcAft>
                <a:spcPts val="0"/>
              </a:spcAft>
            </a:pPr>
            <a:r>
              <a:rPr lang="en-US" b="0" i="0" dirty="0">
                <a:solidFill>
                  <a:srgbClr val="374151"/>
                </a:solidFill>
                <a:effectLst/>
                <a:latin typeface="Söhne"/>
              </a:rPr>
              <a:t>Variables and function names should be descriptive and indicate the purpose of the variable. Use lowercase letters and separate words with underscores (</a:t>
            </a:r>
            <a:r>
              <a:rPr lang="en-US" b="0" i="0" dirty="0" err="1">
                <a:solidFill>
                  <a:srgbClr val="374151"/>
                </a:solidFill>
                <a:effectLst/>
                <a:latin typeface="Söhne"/>
              </a:rPr>
              <a:t>snake_case</a:t>
            </a:r>
            <a:r>
              <a:rPr lang="en-US" b="0" i="0" dirty="0">
                <a:solidFill>
                  <a:srgbClr val="374151"/>
                </a:solidFill>
                <a:effectLst/>
                <a:latin typeface="Söhne"/>
              </a:rPr>
              <a:t>).</a:t>
            </a:r>
          </a:p>
          <a:p>
            <a:pPr marL="171450" lvl="0" indent="-171450" algn="l" rtl="0">
              <a:spcBef>
                <a:spcPts val="0"/>
              </a:spcBef>
              <a:spcAft>
                <a:spcPts val="0"/>
              </a:spcAft>
            </a:pPr>
            <a:r>
              <a:rPr lang="en-US" b="0" i="0" dirty="0">
                <a:solidFill>
                  <a:srgbClr val="374151"/>
                </a:solidFill>
                <a:effectLst/>
                <a:latin typeface="Söhne"/>
              </a:rPr>
              <a:t>Class names should follow the </a:t>
            </a:r>
            <a:r>
              <a:rPr lang="en-US" b="0" i="0" dirty="0" err="1">
                <a:solidFill>
                  <a:srgbClr val="374151"/>
                </a:solidFill>
                <a:effectLst/>
                <a:latin typeface="Söhne"/>
              </a:rPr>
              <a:t>CapWords</a:t>
            </a:r>
            <a:r>
              <a:rPr lang="en-US" b="0" i="0" dirty="0">
                <a:solidFill>
                  <a:srgbClr val="374151"/>
                </a:solidFill>
                <a:effectLst/>
                <a:latin typeface="Söhne"/>
              </a:rPr>
              <a:t> convention, also known as CamelCase, where the first letter of each word is capitalized without underscores</a:t>
            </a:r>
          </a:p>
          <a:p>
            <a:pPr marL="171450" lvl="0" indent="-171450" algn="l" rtl="0">
              <a:spcBef>
                <a:spcPts val="0"/>
              </a:spcBef>
              <a:spcAft>
                <a:spcPts val="0"/>
              </a:spcAft>
            </a:pPr>
            <a:r>
              <a:rPr lang="en-US" b="0" i="0" dirty="0">
                <a:solidFill>
                  <a:srgbClr val="374151"/>
                </a:solidFill>
                <a:effectLst/>
                <a:latin typeface="Söhne"/>
              </a:rPr>
              <a:t>Constants, which are variables with values that should not change, are typically written in ALL_CAPS with words separated by underscores. This is called the screaming snake case</a:t>
            </a:r>
          </a:p>
          <a:p>
            <a:pPr marL="171450" lvl="0" indent="-171450" algn="l" rtl="0">
              <a:spcBef>
                <a:spcPts val="0"/>
              </a:spcBef>
              <a:spcAft>
                <a:spcPts val="0"/>
              </a:spcAft>
            </a:pPr>
            <a:r>
              <a:rPr lang="en-US" b="0" i="0" dirty="0">
                <a:solidFill>
                  <a:srgbClr val="374151"/>
                </a:solidFill>
                <a:effectLst/>
                <a:latin typeface="Söhne"/>
              </a:rPr>
              <a:t>Module names should be short and lowercase, without underscores. If a name consists of multiple words, use a short and descriptive name. </a:t>
            </a:r>
          </a:p>
          <a:p>
            <a:pPr marL="171450" lvl="0" indent="-171450" algn="l" rtl="0">
              <a:spcBef>
                <a:spcPts val="0"/>
              </a:spcBef>
              <a:spcAft>
                <a:spcPts val="0"/>
              </a:spcAft>
            </a:pPr>
            <a:r>
              <a:rPr lang="en-US" b="0" i="0" dirty="0">
                <a:solidFill>
                  <a:srgbClr val="374151"/>
                </a:solidFill>
                <a:effectLst/>
                <a:latin typeface="Söhne"/>
              </a:rPr>
              <a:t>Choose names that clearly convey the purpose of the variable, function, or class. Avoid cryptic abbreviations, and prioritize clarity over brevity</a:t>
            </a:r>
          </a:p>
          <a:p>
            <a:pPr marL="171450" lvl="0" indent="-171450" algn="l" rtl="0">
              <a:spcBef>
                <a:spcPts val="0"/>
              </a:spcBef>
              <a:spcAft>
                <a:spcPts val="0"/>
              </a:spcAft>
            </a:pPr>
            <a:r>
              <a:rPr lang="en-US" b="0" i="0" dirty="0">
                <a:solidFill>
                  <a:srgbClr val="374151"/>
                </a:solidFill>
                <a:effectLst/>
                <a:latin typeface="Söhne"/>
              </a:rPr>
              <a:t>And again maintain consistency in naming throughout your codebase. This’ll help ensure that your code is uniform and easier to understand.</a:t>
            </a:r>
            <a:br>
              <a:rPr lang="en-US" dirty="0"/>
            </a:br>
            <a:endParaRPr lang="en-US" b="0" i="0" dirty="0">
              <a:solidFill>
                <a:srgbClr val="374151"/>
              </a:solidFill>
              <a:effectLst/>
              <a:latin typeface="Söhne"/>
            </a:endParaRP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4162875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Other recommendations include:</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Comparisons to singletons like None should always be done with </a:t>
            </a:r>
            <a:r>
              <a:rPr lang="en-US" sz="1100" b="1" i="0" dirty="0">
                <a:solidFill>
                  <a:schemeClr val="accent5"/>
                </a:solidFill>
                <a:effectLst/>
                <a:latin typeface="Roboto" panose="02000000000000000000" pitchFamily="2" charset="0"/>
                <a:ea typeface="Roboto" panose="02000000000000000000" pitchFamily="2" charset="0"/>
              </a:rPr>
              <a:t>is</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 or </a:t>
            </a:r>
            <a:r>
              <a:rPr lang="en-US" sz="1100" b="1" i="0" dirty="0">
                <a:solidFill>
                  <a:schemeClr val="accent5"/>
                </a:solidFill>
                <a:effectLst/>
                <a:latin typeface="Roboto" panose="02000000000000000000" pitchFamily="2" charset="0"/>
                <a:ea typeface="Roboto" panose="02000000000000000000" pitchFamily="2" charset="0"/>
              </a:rPr>
              <a:t>is not</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 never the equality operators.</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The </a:t>
            </a:r>
            <a:r>
              <a:rPr lang="en-US" dirty="0"/>
              <a:t>is</a:t>
            </a:r>
            <a:r>
              <a:rPr lang="en-US" b="0" i="0" dirty="0">
                <a:solidFill>
                  <a:srgbClr val="374151"/>
                </a:solidFill>
                <a:effectLst/>
                <a:latin typeface="Söhne"/>
              </a:rPr>
              <a:t> and </a:t>
            </a:r>
            <a:r>
              <a:rPr lang="en-US" dirty="0"/>
              <a:t>is not</a:t>
            </a:r>
            <a:r>
              <a:rPr lang="en-US" b="0" i="0" dirty="0">
                <a:solidFill>
                  <a:srgbClr val="374151"/>
                </a:solidFill>
                <a:effectLst/>
                <a:latin typeface="Söhne"/>
              </a:rPr>
              <a:t> operators check for identity, so they determine if two variables reference the same object in memory. On the other hand, the equality operators (</a:t>
            </a:r>
            <a:r>
              <a:rPr lang="en-US" dirty="0"/>
              <a:t>==</a:t>
            </a:r>
            <a:r>
              <a:rPr lang="en-US" b="0" i="0" dirty="0">
                <a:solidFill>
                  <a:srgbClr val="374151"/>
                </a:solidFill>
                <a:effectLst/>
                <a:latin typeface="Söhne"/>
              </a:rPr>
              <a:t> and </a:t>
            </a:r>
            <a:r>
              <a:rPr lang="en-US" dirty="0"/>
              <a:t>!=</a:t>
            </a:r>
            <a:r>
              <a:rPr lang="en-US" b="0" i="0" dirty="0">
                <a:solidFill>
                  <a:srgbClr val="374151"/>
                </a:solidFill>
                <a:effectLst/>
                <a:latin typeface="Söhne"/>
              </a:rPr>
              <a:t>) check for equality, meaning they compare the values of the variables, not their memory addresses.</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In Python, certain objects, like </a:t>
            </a:r>
            <a:r>
              <a:rPr lang="en-US" dirty="0"/>
              <a:t>None</a:t>
            </a:r>
            <a:r>
              <a:rPr lang="en-US" b="0" i="0" dirty="0">
                <a:solidFill>
                  <a:srgbClr val="374151"/>
                </a:solidFill>
                <a:effectLst/>
                <a:latin typeface="Söhne"/>
              </a:rPr>
              <a:t>, are singletons. This means that there is only one instance of these objects in memory. Whenever you use </a:t>
            </a:r>
            <a:r>
              <a:rPr lang="en-US" dirty="0"/>
              <a:t>None</a:t>
            </a:r>
            <a:r>
              <a:rPr lang="en-US" b="0" i="0" dirty="0">
                <a:solidFill>
                  <a:srgbClr val="374151"/>
                </a:solidFill>
                <a:effectLst/>
                <a:latin typeface="Söhne"/>
              </a:rPr>
              <a:t>, you are referring to the same object.</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To maintain consistency and clarity in your code, it's a recommended practice to use </a:t>
            </a:r>
            <a:r>
              <a:rPr lang="en-US" dirty="0"/>
              <a:t>is</a:t>
            </a:r>
            <a:r>
              <a:rPr lang="en-US" b="0" i="0" dirty="0">
                <a:solidFill>
                  <a:srgbClr val="374151"/>
                </a:solidFill>
                <a:effectLst/>
                <a:latin typeface="Söhne"/>
              </a:rPr>
              <a:t> or </a:t>
            </a:r>
            <a:r>
              <a:rPr lang="en-US" dirty="0"/>
              <a:t>is not</a:t>
            </a:r>
            <a:r>
              <a:rPr lang="en-US" b="0" i="0" dirty="0">
                <a:solidFill>
                  <a:srgbClr val="374151"/>
                </a:solidFill>
                <a:effectLst/>
                <a:latin typeface="Söhne"/>
              </a:rPr>
              <a:t> when checking for the presence or absence of singleton objects like </a:t>
            </a:r>
            <a:r>
              <a:rPr lang="en-US" dirty="0"/>
              <a:t>None</a:t>
            </a:r>
            <a:r>
              <a:rPr lang="en-US" b="0" i="0" dirty="0">
                <a:solidFill>
                  <a:srgbClr val="374151"/>
                </a:solidFill>
                <a:effectLst/>
                <a:latin typeface="Söhne"/>
              </a:rPr>
              <a:t>. It makes your intent explicit and prevents unexpected behavior.</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Use </a:t>
            </a:r>
            <a:r>
              <a:rPr lang="en-US" sz="1100" b="1" i="0" dirty="0">
                <a:solidFill>
                  <a:schemeClr val="accent5"/>
                </a:solidFill>
                <a:effectLst/>
                <a:latin typeface="Roboto" panose="02000000000000000000" pitchFamily="2" charset="0"/>
                <a:ea typeface="Roboto" panose="02000000000000000000" pitchFamily="2" charset="0"/>
              </a:rPr>
              <a:t>is not </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operator rather than not ... is for </a:t>
            </a:r>
            <a:r>
              <a:rPr lang="en-US" sz="1100" b="0" i="0" dirty="0" err="1">
                <a:solidFill>
                  <a:schemeClr val="accent4">
                    <a:lumMod val="20000"/>
                    <a:lumOff val="80000"/>
                  </a:schemeClr>
                </a:solidFill>
                <a:effectLst/>
                <a:latin typeface="Roboto" panose="02000000000000000000" pitchFamily="2" charset="0"/>
                <a:ea typeface="Roboto" panose="02000000000000000000" pitchFamily="2" charset="0"/>
              </a:rPr>
              <a:t>e.g</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 </a:t>
            </a:r>
            <a:r>
              <a:rPr lang="en-US" sz="1100" i="0" dirty="0">
                <a:solidFill>
                  <a:schemeClr val="accent4">
                    <a:lumMod val="20000"/>
                    <a:lumOff val="80000"/>
                  </a:schemeClr>
                </a:solidFill>
                <a:effectLst/>
                <a:latin typeface="Roboto" panose="02000000000000000000" pitchFamily="2" charset="0"/>
                <a:ea typeface="Roboto" panose="02000000000000000000" pitchFamily="2" charset="0"/>
              </a:rPr>
              <a:t>if foo </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is not None rather than if not foo is None:</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The </a:t>
            </a:r>
            <a:r>
              <a:rPr lang="en-US" dirty="0"/>
              <a:t>is not</a:t>
            </a:r>
            <a:r>
              <a:rPr lang="en-US" b="0" i="0" dirty="0">
                <a:solidFill>
                  <a:srgbClr val="374151"/>
                </a:solidFill>
                <a:effectLst/>
                <a:latin typeface="Söhne"/>
              </a:rPr>
              <a:t> operator directly conveys your intent and is considered more readable and straightforward</a:t>
            </a:r>
            <a:endParaRPr lang="en-US" b="0" i="0" dirty="0">
              <a:solidFill>
                <a:schemeClr val="accent4">
                  <a:lumMod val="20000"/>
                  <a:lumOff val="80000"/>
                </a:schemeClr>
              </a:solidFill>
              <a:effectLst/>
              <a:latin typeface="Roboto" panose="02000000000000000000" pitchFamily="2" charset="0"/>
              <a:ea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We didn’t really cover exceptions today but for those who know what it is</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When catching exceptions, you should mention </a:t>
            </a:r>
            <a:r>
              <a:rPr lang="en-US" sz="1100" b="1" i="0" dirty="0">
                <a:solidFill>
                  <a:schemeClr val="accent5"/>
                </a:solidFill>
                <a:effectLst/>
                <a:latin typeface="Roboto" panose="02000000000000000000" pitchFamily="2" charset="0"/>
                <a:ea typeface="Roboto" panose="02000000000000000000" pitchFamily="2" charset="0"/>
              </a:rPr>
              <a:t>specific exceptions </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whenever possible instead of using a bare except.</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Using a bare </a:t>
            </a:r>
            <a:r>
              <a:rPr lang="en-US" dirty="0"/>
              <a:t>except</a:t>
            </a:r>
            <a:r>
              <a:rPr lang="en-US" b="0" i="0" dirty="0">
                <a:solidFill>
                  <a:srgbClr val="374151"/>
                </a:solidFill>
                <a:effectLst/>
                <a:latin typeface="Söhne"/>
              </a:rPr>
              <a:t> can catch unexpected exceptions, including those you might not have anticipated. This can lead to unexpected issues in your code.</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Comparing object types using </a:t>
            </a:r>
            <a:r>
              <a:rPr lang="en-US" dirty="0" err="1"/>
              <a:t>isinstance</a:t>
            </a:r>
            <a:r>
              <a:rPr lang="en-US" dirty="0"/>
              <a:t>()</a:t>
            </a:r>
            <a:r>
              <a:rPr lang="en-US" b="0" i="0" dirty="0">
                <a:solidFill>
                  <a:srgbClr val="374151"/>
                </a:solidFill>
                <a:effectLst/>
                <a:latin typeface="Söhne"/>
              </a:rPr>
              <a:t> is recommended over comparing types directly </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Python supports polymorphism, which means that objects of different classes can be related through inheritance. Using </a:t>
            </a:r>
            <a:r>
              <a:rPr lang="en-US" dirty="0" err="1"/>
              <a:t>isinstance</a:t>
            </a:r>
            <a:r>
              <a:rPr lang="en-US" dirty="0"/>
              <a:t>()</a:t>
            </a:r>
            <a:r>
              <a:rPr lang="en-US" b="0" i="0" dirty="0">
                <a:solidFill>
                  <a:srgbClr val="374151"/>
                </a:solidFill>
                <a:effectLst/>
                <a:latin typeface="Söhne"/>
              </a:rPr>
              <a:t> takes inheritance into account and allows you to check if an object is an instance of a specific class or any of its subclasses. Direct type comparison may not consider inheritance relationships.</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rgbClr val="374151"/>
                </a:solidFill>
                <a:effectLst/>
                <a:latin typeface="Söhne"/>
                <a:ea typeface="Roboto" panose="02000000000000000000" pitchFamily="2" charset="0"/>
              </a:rPr>
              <a:t>We’ll cover inheritance next week when we go over object oriented design patterns</a:t>
            </a:r>
            <a:endParaRPr lang="en-US" sz="1100" b="0" i="0" dirty="0">
              <a:solidFill>
                <a:schemeClr val="accent4">
                  <a:lumMod val="20000"/>
                  <a:lumOff val="80000"/>
                </a:schemeClr>
              </a:solidFill>
              <a:effectLst/>
              <a:latin typeface="Roboto" panose="02000000000000000000" pitchFamily="2" charset="0"/>
              <a:ea typeface="Roboto" panose="02000000000000000000" pitchFamily="2" charset="0"/>
            </a:endParaRPr>
          </a:p>
          <a:p>
            <a:pPr marL="171450" lvl="0" indent="-171450" algn="l" rtl="0">
              <a:spcBef>
                <a:spcPts val="0"/>
              </a:spcBef>
              <a:spcAft>
                <a:spcPts val="0"/>
              </a:spcAft>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43468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Considering all the PEP8 guidelines we just went over</a:t>
            </a:r>
          </a:p>
          <a:p>
            <a:pPr marL="0" lvl="0" indent="0" algn="l" rtl="0">
              <a:spcBef>
                <a:spcPts val="0"/>
              </a:spcBef>
              <a:spcAft>
                <a:spcPts val="0"/>
              </a:spcAft>
              <a:buNone/>
            </a:pPr>
            <a:r>
              <a:rPr lang="en-US" dirty="0"/>
              <a:t>IS the function we wrote in the beginning of class PEP8 compliant?</a:t>
            </a:r>
          </a:p>
          <a:p>
            <a:pPr marL="171450" lvl="0" indent="-171450" algn="l" rtl="0">
              <a:spcBef>
                <a:spcPts val="0"/>
              </a:spcBef>
              <a:spcAft>
                <a:spcPts val="0"/>
              </a:spcAft>
            </a:pPr>
            <a:r>
              <a:rPr lang="en-US" dirty="0"/>
              <a:t>It looks like it uses 4 spaces per indentation level </a:t>
            </a:r>
          </a:p>
          <a:p>
            <a:pPr marL="171450" lvl="0" indent="-171450" algn="l" rtl="0">
              <a:spcBef>
                <a:spcPts val="0"/>
              </a:spcBef>
              <a:spcAft>
                <a:spcPts val="0"/>
              </a:spcAft>
            </a:pPr>
            <a:r>
              <a:rPr lang="en-US" dirty="0"/>
              <a:t>Variables all have lowercase letters and underscores to separate words</a:t>
            </a:r>
          </a:p>
          <a:p>
            <a:pPr marL="171450" lvl="0" indent="-171450" algn="l" rtl="0">
              <a:spcBef>
                <a:spcPts val="0"/>
              </a:spcBef>
              <a:spcAft>
                <a:spcPts val="0"/>
              </a:spcAft>
            </a:pPr>
            <a:r>
              <a:rPr lang="en-US" dirty="0"/>
              <a:t>Each line of a comment starts with a # and a single space</a:t>
            </a:r>
          </a:p>
          <a:p>
            <a:pPr marL="171450" lvl="0" indent="-171450" algn="l" rtl="0">
              <a:spcBef>
                <a:spcPts val="0"/>
              </a:spcBef>
              <a:spcAft>
                <a:spcPts val="0"/>
              </a:spcAft>
            </a:pPr>
            <a:r>
              <a:rPr lang="en-US" dirty="0"/>
              <a:t>All lines are under 80 characters</a:t>
            </a:r>
          </a:p>
          <a:p>
            <a:pPr marL="171450" lvl="0" indent="-171450" algn="l" rtl="0">
              <a:spcBef>
                <a:spcPts val="0"/>
              </a:spcBef>
              <a:spcAft>
                <a:spcPts val="0"/>
              </a:spcAft>
            </a:pPr>
            <a:r>
              <a:rPr lang="en-US" dirty="0"/>
              <a:t>There are no excessive whitespaces immediately inside parenthesis, brackets or braces</a:t>
            </a:r>
          </a:p>
          <a:p>
            <a:pPr marL="171450" lvl="0" indent="-171450" algn="l" rtl="0">
              <a:spcBef>
                <a:spcPts val="0"/>
              </a:spcBef>
              <a:spcAft>
                <a:spcPts val="0"/>
              </a:spcAft>
            </a:pPr>
            <a:r>
              <a:rPr lang="en-US" dirty="0"/>
              <a:t>Binary operators are surrounded with a single space</a:t>
            </a:r>
          </a:p>
          <a:p>
            <a:pPr marL="171450" lvl="0" indent="-171450" algn="l" rtl="0">
              <a:spcBef>
                <a:spcPts val="0"/>
              </a:spcBef>
              <a:spcAft>
                <a:spcPts val="0"/>
              </a:spcAft>
            </a:pPr>
            <a:r>
              <a:rPr lang="en-US" dirty="0"/>
              <a:t>BUT the function name is camelCase not snake case</a:t>
            </a:r>
          </a:p>
          <a:p>
            <a:pPr marL="171450" lvl="0" indent="-171450" algn="l" rtl="0">
              <a:spcBef>
                <a:spcPts val="0"/>
              </a:spcBef>
              <a:spcAft>
                <a:spcPts val="0"/>
              </a:spcAft>
            </a:pPr>
            <a:r>
              <a:rPr lang="en-US" dirty="0"/>
              <a:t>So this function is not PEP8 compliant, but this isn’t necessarily a bad thing if we’re following a different style guide in which functions names are </a:t>
            </a:r>
            <a:r>
              <a:rPr lang="en-US" dirty="0" err="1"/>
              <a:t>camelcase</a:t>
            </a:r>
            <a:r>
              <a:rPr lang="en-US" dirty="0"/>
              <a:t> </a:t>
            </a:r>
          </a:p>
          <a:p>
            <a:pPr marL="171450" lvl="0" indent="-171450" algn="l" rtl="0">
              <a:spcBef>
                <a:spcPts val="0"/>
              </a:spcBef>
              <a:spcAft>
                <a:spcPts val="0"/>
              </a:spcAft>
            </a:pPr>
            <a:r>
              <a:rPr lang="en-US" dirty="0"/>
              <a:t>Remember that when it comes to coding style, consistency is the most important thing too consider </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3488957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It can be a little overwhelming to remember and follow all these style guidelines and rules,</a:t>
            </a:r>
          </a:p>
          <a:p>
            <a:pPr marL="171450" lvl="0" indent="-171450" algn="l" rtl="0">
              <a:spcBef>
                <a:spcPts val="0"/>
              </a:spcBef>
              <a:spcAft>
                <a:spcPts val="0"/>
              </a:spcAft>
            </a:pPr>
            <a:r>
              <a:rPr lang="en-US" dirty="0"/>
              <a:t>But we now have some very helpful tools that make it much easier to follow style guides</a:t>
            </a:r>
          </a:p>
          <a:p>
            <a:pPr marL="171450" lvl="0" indent="-171450" algn="l" rtl="0">
              <a:spcBef>
                <a:spcPts val="0"/>
              </a:spcBef>
              <a:spcAft>
                <a:spcPts val="0"/>
              </a:spcAft>
            </a:pPr>
            <a:r>
              <a:rPr lang="en-US" dirty="0"/>
              <a:t>Linters are like code proofreaders, </a:t>
            </a:r>
          </a:p>
          <a:p>
            <a:pPr marL="628650" lvl="1" indent="-171450" algn="l" rtl="0">
              <a:spcBef>
                <a:spcPts val="0"/>
              </a:spcBef>
              <a:spcAft>
                <a:spcPts val="0"/>
              </a:spcAft>
            </a:pPr>
            <a:r>
              <a:rPr lang="en-US" b="0" i="0" dirty="0">
                <a:solidFill>
                  <a:srgbClr val="374151"/>
                </a:solidFill>
                <a:effectLst/>
                <a:latin typeface="Söhne"/>
              </a:rPr>
              <a:t>Just like you'd use a grammar checker to find and fix mistakes in your writing, a linter looks at your code and finds potential errors or style problems.</a:t>
            </a:r>
          </a:p>
          <a:p>
            <a:pPr marL="628650" lvl="1" indent="-171450" algn="l" rtl="0">
              <a:spcBef>
                <a:spcPts val="0"/>
              </a:spcBef>
              <a:spcAft>
                <a:spcPts val="0"/>
              </a:spcAft>
            </a:pPr>
            <a:r>
              <a:rPr lang="en-US" b="0" i="0" dirty="0">
                <a:solidFill>
                  <a:srgbClr val="374151"/>
                </a:solidFill>
                <a:effectLst/>
                <a:latin typeface="Söhne"/>
              </a:rPr>
              <a:t> It can catch things like missing semicolons, undefined variables, or unused code. </a:t>
            </a:r>
          </a:p>
          <a:p>
            <a:pPr marL="628650" lvl="1" indent="-171450" algn="l" rtl="0">
              <a:spcBef>
                <a:spcPts val="0"/>
              </a:spcBef>
              <a:spcAft>
                <a:spcPts val="0"/>
              </a:spcAft>
            </a:pPr>
            <a:r>
              <a:rPr lang="en-US" b="0" i="0" dirty="0">
                <a:solidFill>
                  <a:srgbClr val="374151"/>
                </a:solidFill>
                <a:effectLst/>
                <a:latin typeface="Söhne"/>
              </a:rPr>
              <a:t>Linters help you write code that's less error-prone and follows coding standards.</a:t>
            </a:r>
          </a:p>
          <a:p>
            <a:pPr marL="628650" lvl="1" indent="-171450" algn="l" rtl="0">
              <a:spcBef>
                <a:spcPts val="0"/>
              </a:spcBef>
              <a:spcAft>
                <a:spcPts val="0"/>
              </a:spcAft>
            </a:pPr>
            <a:r>
              <a:rPr lang="en-US" b="0" i="0" dirty="0">
                <a:solidFill>
                  <a:srgbClr val="374151"/>
                </a:solidFill>
                <a:effectLst/>
                <a:latin typeface="Söhne"/>
              </a:rPr>
              <a:t>"</a:t>
            </a:r>
            <a:r>
              <a:rPr lang="en-US" b="0" i="0" dirty="0" err="1">
                <a:solidFill>
                  <a:srgbClr val="374151"/>
                </a:solidFill>
                <a:effectLst/>
                <a:latin typeface="Söhne"/>
              </a:rPr>
              <a:t>pylint</a:t>
            </a:r>
            <a:r>
              <a:rPr lang="en-US" b="0" i="0" dirty="0">
                <a:solidFill>
                  <a:srgbClr val="374151"/>
                </a:solidFill>
                <a:effectLst/>
                <a:latin typeface="Söhne"/>
              </a:rPr>
              <a:t>" and ”</a:t>
            </a:r>
            <a:r>
              <a:rPr lang="en-US" b="0" i="0" dirty="0" err="1">
                <a:solidFill>
                  <a:srgbClr val="374151"/>
                </a:solidFill>
                <a:effectLst/>
                <a:latin typeface="Söhne"/>
              </a:rPr>
              <a:t>Pycodestyle</a:t>
            </a:r>
            <a:r>
              <a:rPr lang="en-US" b="0" i="0" dirty="0">
                <a:solidFill>
                  <a:srgbClr val="374151"/>
                </a:solidFill>
                <a:effectLst/>
                <a:latin typeface="Söhne"/>
              </a:rPr>
              <a:t>" are examples of Python linters that can check PEP 8 compliance.</a:t>
            </a:r>
          </a:p>
          <a:p>
            <a:pPr marL="171450" lvl="0" indent="-171450" algn="l" rtl="0">
              <a:spcBef>
                <a:spcPts val="0"/>
              </a:spcBef>
              <a:spcAft>
                <a:spcPts val="0"/>
              </a:spcAft>
            </a:pPr>
            <a:r>
              <a:rPr lang="en-US" b="0" i="0" dirty="0">
                <a:solidFill>
                  <a:srgbClr val="374151"/>
                </a:solidFill>
                <a:effectLst/>
                <a:latin typeface="Söhne"/>
              </a:rPr>
              <a:t>Style formatters are tools that help you make your code look nice and organized. </a:t>
            </a:r>
          </a:p>
          <a:p>
            <a:pPr marL="628650" lvl="1" indent="-171450" algn="l" rtl="0">
              <a:spcBef>
                <a:spcPts val="0"/>
              </a:spcBef>
              <a:spcAft>
                <a:spcPts val="0"/>
              </a:spcAft>
            </a:pPr>
            <a:r>
              <a:rPr lang="en-US" b="0" i="0" dirty="0">
                <a:solidFill>
                  <a:srgbClr val="374151"/>
                </a:solidFill>
                <a:effectLst/>
                <a:latin typeface="Söhne"/>
              </a:rPr>
              <a:t>Just as you use a formatting tool for your documents to set fonts, spacing, and headings, a style formatter helps you set the right style for your code.</a:t>
            </a:r>
          </a:p>
          <a:p>
            <a:pPr marL="628650" lvl="1" indent="-171450" algn="l" rtl="0">
              <a:spcBef>
                <a:spcPts val="0"/>
              </a:spcBef>
              <a:spcAft>
                <a:spcPts val="0"/>
              </a:spcAft>
            </a:pPr>
            <a:r>
              <a:rPr lang="en-US" b="0" i="0" dirty="0">
                <a:solidFill>
                  <a:srgbClr val="374151"/>
                </a:solidFill>
                <a:effectLst/>
                <a:latin typeface="Söhne"/>
              </a:rPr>
              <a:t>Style formatters like "autopep8" or "Black"  automatically format your Python code to adhere to the PEP 8 style guidelines.</a:t>
            </a:r>
          </a:p>
          <a:p>
            <a:pPr marL="171450" lvl="0" indent="-171450" algn="l" rtl="0">
              <a:spcBef>
                <a:spcPts val="0"/>
              </a:spcBef>
              <a:spcAft>
                <a:spcPts val="0"/>
              </a:spcAft>
            </a:pPr>
            <a:r>
              <a:rPr lang="en-US" b="0" i="0" dirty="0">
                <a:solidFill>
                  <a:srgbClr val="374151"/>
                </a:solidFill>
                <a:effectLst/>
                <a:latin typeface="Söhne"/>
              </a:rPr>
              <a:t>Using linters and style formatters make it very easy to be consistent with or compliant to specific coding conventions and standards</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58789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We’ll look at formatters next week when we cover how to use integrated development environments or IDEs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But for now we’ll go into using </a:t>
            </a:r>
            <a:r>
              <a:rPr lang="en-US" dirty="0" err="1"/>
              <a:t>pycodestyle</a:t>
            </a:r>
            <a:r>
              <a:rPr lang="en-US" dirty="0"/>
              <a:t>, which </a:t>
            </a:r>
            <a:r>
              <a:rPr lang="en-US" sz="1100" b="1" i="0" dirty="0">
                <a:solidFill>
                  <a:schemeClr val="accent5"/>
                </a:solidFill>
                <a:effectLst/>
                <a:latin typeface="Roboto" panose="02000000000000000000" pitchFamily="2" charset="0"/>
                <a:ea typeface="Roboto" panose="02000000000000000000" pitchFamily="2" charset="0"/>
              </a:rPr>
              <a:t>is the official linter tool to check the python code against the style conventions of PEP8</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i="0" dirty="0">
                <a:solidFill>
                  <a:schemeClr val="accent5"/>
                </a:solidFill>
                <a:effectLst/>
                <a:latin typeface="Roboto" panose="02000000000000000000" pitchFamily="2" charset="0"/>
                <a:ea typeface="Roboto" panose="02000000000000000000" pitchFamily="2" charset="0"/>
              </a:rPr>
              <a:t>Here’s a test file that contains some import statements in the incorrect order, a class definition with too many whitespaces, and some functions with more extra white spaces and other issues</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1812321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Now if we install </a:t>
            </a:r>
            <a:r>
              <a:rPr lang="en-US" dirty="0" err="1"/>
              <a:t>pycodestyle</a:t>
            </a:r>
            <a:r>
              <a:rPr lang="en-US" dirty="0"/>
              <a:t> and run it against our </a:t>
            </a:r>
            <a:r>
              <a:rPr lang="en-US" dirty="0" err="1"/>
              <a:t>test_scipt</a:t>
            </a:r>
            <a:endParaRPr lang="en-US" dirty="0"/>
          </a:p>
          <a:p>
            <a:pPr marL="171450" lvl="0" indent="-171450" algn="l" rtl="0">
              <a:spcBef>
                <a:spcPts val="0"/>
              </a:spcBef>
              <a:spcAft>
                <a:spcPts val="0"/>
              </a:spcAft>
            </a:pPr>
            <a:r>
              <a:rPr lang="en-US" dirty="0"/>
              <a:t>We see that it spits out all the style problems associated with </a:t>
            </a:r>
            <a:r>
              <a:rPr lang="en-US" dirty="0" err="1"/>
              <a:t>test_script</a:t>
            </a:r>
            <a:endParaRPr dirty="0"/>
          </a:p>
        </p:txBody>
      </p:sp>
    </p:spTree>
    <p:extLst>
      <p:ext uri="{BB962C8B-B14F-4D97-AF65-F5344CB8AC3E}">
        <p14:creationId xmlns:p14="http://schemas.microsoft.com/office/powerpoint/2010/main" val="2643373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can also use the –statistics option to get a summary of the style errors </a:t>
            </a:r>
          </a:p>
          <a:p>
            <a:pPr marL="171450" lvl="0" indent="-171450" algn="l" rtl="0">
              <a:spcBef>
                <a:spcPts val="0"/>
              </a:spcBef>
              <a:spcAft>
                <a:spcPts val="0"/>
              </a:spcAft>
            </a:pPr>
            <a:r>
              <a:rPr lang="en-US" dirty="0"/>
              <a:t>There are a lot oof whitespace issues with </a:t>
            </a:r>
            <a:r>
              <a:rPr lang="en-US" dirty="0" err="1"/>
              <a:t>test_script</a:t>
            </a:r>
            <a:endParaRPr dirty="0"/>
          </a:p>
        </p:txBody>
      </p:sp>
    </p:spTree>
    <p:extLst>
      <p:ext uri="{BB962C8B-B14F-4D97-AF65-F5344CB8AC3E}">
        <p14:creationId xmlns:p14="http://schemas.microsoft.com/office/powerpoint/2010/main" val="2706793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And We can use the –show-source –show-pep8 options to show the errors and the description of how to solve them</a:t>
            </a:r>
          </a:p>
          <a:p>
            <a:pPr marL="171450" lvl="0" indent="-171450" algn="l" rtl="0">
              <a:spcBef>
                <a:spcPts val="0"/>
              </a:spcBef>
              <a:spcAft>
                <a:spcPts val="0"/>
              </a:spcAft>
            </a:pPr>
            <a:r>
              <a:rPr lang="en-US" dirty="0"/>
              <a:t>So here </a:t>
            </a:r>
            <a:r>
              <a:rPr lang="en-US" dirty="0" err="1"/>
              <a:t>pycodestyle</a:t>
            </a:r>
            <a:r>
              <a:rPr lang="en-US" dirty="0"/>
              <a:t> is telling us to fix the multiple imports on one line error by placing imports on separate lines</a:t>
            </a:r>
            <a:endParaRPr dirty="0"/>
          </a:p>
        </p:txBody>
      </p:sp>
    </p:spTree>
    <p:extLst>
      <p:ext uri="{BB962C8B-B14F-4D97-AF65-F5344CB8AC3E}">
        <p14:creationId xmlns:p14="http://schemas.microsoft.com/office/powerpoint/2010/main" val="231032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That’s the end of lecture</a:t>
            </a:r>
          </a:p>
          <a:p>
            <a:pPr marL="171450" lvl="0" indent="-171450" algn="l" rtl="0">
              <a:spcBef>
                <a:spcPts val="0"/>
              </a:spcBef>
              <a:spcAft>
                <a:spcPts val="0"/>
              </a:spcAft>
            </a:pPr>
            <a:r>
              <a:rPr lang="en-US" dirty="0"/>
              <a:t>We’re going to attempt an in-class activity or maybe homework depending on how much time we have left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We’re going to create a simple command-line </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Rock-Paper-Scissor game. In this game, the user gets the first chance to pick the option between Rock, paper, and scissors. After the computer select from the remaining two choices(randomly), the winner is decided as per the normal rules of the game.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The hint is that the computer will select choices using a random generator function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Your final code needs to be functional and must pass the </a:t>
            </a:r>
            <a:r>
              <a:rPr lang="en-US" sz="1100" b="0" i="0" dirty="0" err="1">
                <a:solidFill>
                  <a:schemeClr val="accent4">
                    <a:lumMod val="20000"/>
                    <a:lumOff val="80000"/>
                  </a:schemeClr>
                </a:solidFill>
                <a:effectLst/>
                <a:latin typeface="Roboto" panose="02000000000000000000" pitchFamily="2" charset="0"/>
                <a:ea typeface="Roboto" panose="02000000000000000000" pitchFamily="2" charset="0"/>
              </a:rPr>
              <a:t>pycodestyle</a:t>
            </a:r>
            <a:r>
              <a:rPr lang="en-US" sz="1100" b="0" i="0" dirty="0">
                <a:solidFill>
                  <a:schemeClr val="accent4">
                    <a:lumMod val="20000"/>
                    <a:lumOff val="80000"/>
                  </a:schemeClr>
                </a:solidFill>
                <a:effectLst/>
                <a:latin typeface="Roboto" panose="02000000000000000000" pitchFamily="2" charset="0"/>
                <a:ea typeface="Roboto" panose="02000000000000000000" pitchFamily="2" charset="0"/>
              </a:rPr>
              <a:t> checker</a:t>
            </a:r>
            <a:endParaRPr dirty="0"/>
          </a:p>
        </p:txBody>
      </p:sp>
    </p:spTree>
    <p:extLst>
      <p:ext uri="{BB962C8B-B14F-4D97-AF65-F5344CB8AC3E}">
        <p14:creationId xmlns:p14="http://schemas.microsoft.com/office/powerpoint/2010/main" val="281427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effectLst/>
                <a:latin typeface="Söhne"/>
              </a:rPr>
              <a:t>Classes are like the blueprints for creating more complex objects. They define what an object can do and what data it can hold. </a:t>
            </a:r>
          </a:p>
          <a:p>
            <a:pPr algn="l"/>
            <a:r>
              <a:rPr lang="en-US" b="0" i="0" dirty="0">
                <a:effectLst/>
                <a:latin typeface="Söhne"/>
              </a:rPr>
              <a:t>For example, you can create a ”Car" class to describe cars, with attributes like name and color, and methods like ”drive”</a:t>
            </a:r>
          </a:p>
          <a:p>
            <a:pPr algn="l"/>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Object Instances of this class may share the same variables (color, name, etc.), but they do </a:t>
            </a:r>
            <a:r>
              <a:rPr lang="en-US" sz="1100" b="1" dirty="0">
                <a:solidFill>
                  <a:schemeClr val="accent5"/>
                </a:solidFill>
                <a:latin typeface="Roboto" panose="02000000000000000000" pitchFamily="2" charset="0"/>
                <a:ea typeface="Roboto" panose="02000000000000000000" pitchFamily="2" charset="0"/>
                <a:cs typeface="Open Sans" panose="020B0606030504020204" pitchFamily="34" charset="0"/>
              </a:rPr>
              <a:t>NOT</a:t>
            </a:r>
            <a:r>
              <a:rPr lang="en-US" sz="11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share the same values for each variable</a:t>
            </a:r>
          </a:p>
          <a:p>
            <a:pPr algn="l"/>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Like there is an instance of class car here named polo with the color purple and another instance of a class car named mini with the color red </a:t>
            </a:r>
            <a:endParaRPr lang="en-US" dirty="0"/>
          </a:p>
        </p:txBody>
      </p:sp>
    </p:spTree>
    <p:extLst>
      <p:ext uri="{BB962C8B-B14F-4D97-AF65-F5344CB8AC3E}">
        <p14:creationId xmlns:p14="http://schemas.microsoft.com/office/powerpoint/2010/main" val="2150211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4385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2210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6689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021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You can name variables with letters, numbers, and underscores, but they must start with a letter. For example, </a:t>
            </a:r>
            <a:r>
              <a:rPr lang="en-US" dirty="0" err="1"/>
              <a:t>myString</a:t>
            </a: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The assignment operator (</a:t>
            </a:r>
            <a:r>
              <a:rPr lang="en-US" sz="1100" b="1" dirty="0">
                <a:solidFill>
                  <a:schemeClr val="tx1"/>
                </a:solidFill>
                <a:latin typeface="Roboto" panose="02000000000000000000" pitchFamily="2" charset="0"/>
                <a:ea typeface="Roboto" panose="02000000000000000000" pitchFamily="2" charset="0"/>
                <a:cs typeface="Open Sans" panose="020B0606030504020204" pitchFamily="34" charset="0"/>
              </a:rPr>
              <a:t>“=“</a:t>
            </a:r>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 sets the variable name equal to the memory location where your value is found.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The name of your variable (</a:t>
            </a:r>
            <a:r>
              <a:rPr lang="en-US" sz="1100" b="1" dirty="0" err="1">
                <a:solidFill>
                  <a:srgbClr val="8D64AA"/>
                </a:solidFill>
                <a:latin typeface="Roboto" panose="02000000000000000000" pitchFamily="2" charset="0"/>
                <a:ea typeface="Roboto" panose="02000000000000000000" pitchFamily="2" charset="0"/>
                <a:cs typeface="Open Sans" panose="020B0606030504020204" pitchFamily="34" charset="0"/>
              </a:rPr>
              <a:t>myInt</a:t>
            </a:r>
            <a:r>
              <a:rPr lang="en-US" sz="11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etc.) is placed on the left of the “=“ operator and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The value of your variable (</a:t>
            </a:r>
            <a:r>
              <a:rPr lang="en-US" sz="1100" b="1" dirty="0">
                <a:solidFill>
                  <a:srgbClr val="6091BA"/>
                </a:solidFill>
                <a:latin typeface="Roboto" panose="02000000000000000000" pitchFamily="2" charset="0"/>
                <a:ea typeface="Roboto" panose="02000000000000000000" pitchFamily="2" charset="0"/>
                <a:cs typeface="Open Sans" panose="020B0606030504020204" pitchFamily="34" charset="0"/>
              </a:rPr>
              <a:t>“Hello, World”</a:t>
            </a:r>
            <a:r>
              <a:rPr lang="en-US" sz="1100" dirty="0">
                <a:solidFill>
                  <a:schemeClr val="tx1"/>
                </a:solidFill>
                <a:latin typeface="Roboto" panose="02000000000000000000" pitchFamily="2" charset="0"/>
                <a:ea typeface="Roboto" panose="02000000000000000000" pitchFamily="2" charset="0"/>
                <a:cs typeface="Open Sans" panose="020B0606030504020204" pitchFamily="34" charset="0"/>
              </a:rPr>
              <a:t>) is placed on the right of the “=“ operator</a:t>
            </a:r>
          </a:p>
          <a:p>
            <a:endParaRPr lang="en-US" dirty="0"/>
          </a:p>
        </p:txBody>
      </p:sp>
    </p:spTree>
    <p:extLst>
      <p:ext uri="{BB962C8B-B14F-4D97-AF65-F5344CB8AC3E}">
        <p14:creationId xmlns:p14="http://schemas.microsoft.com/office/powerpoint/2010/main" val="365705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Python functions are </a:t>
            </a:r>
            <a:r>
              <a:rPr lang="en-US" b="0" i="0" dirty="0" err="1">
                <a:solidFill>
                  <a:srgbClr val="374151"/>
                </a:solidFill>
                <a:effectLst/>
                <a:latin typeface="Söhne"/>
              </a:rPr>
              <a:t>usful</a:t>
            </a:r>
            <a:r>
              <a:rPr lang="en-US" b="0" i="0" dirty="0">
                <a:solidFill>
                  <a:srgbClr val="374151"/>
                </a:solidFill>
                <a:effectLst/>
                <a:latin typeface="Söhne"/>
              </a:rPr>
              <a:t> tools that perform specific tasks in your code. </a:t>
            </a:r>
          </a:p>
          <a:p>
            <a:r>
              <a:rPr lang="en-US" b="0" i="0" dirty="0">
                <a:solidFill>
                  <a:srgbClr val="374151"/>
                </a:solidFill>
                <a:effectLst/>
                <a:latin typeface="Söhne"/>
              </a:rPr>
              <a:t>To create a function, you use the </a:t>
            </a:r>
            <a:r>
              <a:rPr lang="en-US" dirty="0"/>
              <a:t>def</a:t>
            </a:r>
            <a:r>
              <a:rPr lang="en-US" b="0" i="0" dirty="0">
                <a:solidFill>
                  <a:srgbClr val="374151"/>
                </a:solidFill>
                <a:effectLst/>
                <a:latin typeface="Söhne"/>
              </a:rPr>
              <a:t> keyword, followed by the function's name and parentheses. </a:t>
            </a:r>
          </a:p>
          <a:p>
            <a:r>
              <a:rPr lang="en-US" b="0" i="0" dirty="0">
                <a:solidFill>
                  <a:srgbClr val="374151"/>
                </a:solidFill>
                <a:effectLst/>
                <a:latin typeface="Söhne"/>
              </a:rPr>
              <a:t>Inside the parentheses, you can include any parameters the function needs. </a:t>
            </a:r>
          </a:p>
          <a:p>
            <a:r>
              <a:rPr lang="en-US" b="0" i="0" dirty="0">
                <a:solidFill>
                  <a:srgbClr val="374151"/>
                </a:solidFill>
                <a:effectLst/>
                <a:latin typeface="Söhne"/>
              </a:rPr>
              <a:t>You also use a colon (:) to mark the beginning of the function's code block. </a:t>
            </a:r>
          </a:p>
          <a:p>
            <a:r>
              <a:rPr lang="en-US" b="0" i="0" dirty="0">
                <a:solidFill>
                  <a:srgbClr val="374151"/>
                </a:solidFill>
                <a:effectLst/>
                <a:latin typeface="Söhne"/>
              </a:rPr>
              <a:t>The function's code should be indented. </a:t>
            </a:r>
          </a:p>
          <a:p>
            <a:r>
              <a:rPr lang="en-US" b="0" i="0" dirty="0">
                <a:solidFill>
                  <a:srgbClr val="374151"/>
                </a:solidFill>
                <a:effectLst/>
                <a:latin typeface="Söhne"/>
              </a:rPr>
              <a:t>Here we have a function called </a:t>
            </a:r>
            <a:r>
              <a:rPr lang="en-US" b="0" i="0" dirty="0" err="1">
                <a:solidFill>
                  <a:srgbClr val="374151"/>
                </a:solidFill>
                <a:effectLst/>
                <a:latin typeface="Söhne"/>
              </a:rPr>
              <a:t>add_numbers</a:t>
            </a:r>
            <a:r>
              <a:rPr lang="en-US" b="0" i="0" dirty="0">
                <a:solidFill>
                  <a:srgbClr val="374151"/>
                </a:solidFill>
                <a:effectLst/>
                <a:latin typeface="Söhne"/>
              </a:rPr>
              <a:t> which takes in two numbers and returns the sum of the two</a:t>
            </a:r>
          </a:p>
        </p:txBody>
      </p:sp>
    </p:spTree>
    <p:extLst>
      <p:ext uri="{BB962C8B-B14F-4D97-AF65-F5344CB8AC3E}">
        <p14:creationId xmlns:p14="http://schemas.microsoft.com/office/powerpoint/2010/main" val="3506969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When you want to use the function, you simply call it by typing its name followed by parentheses, with any required values inside.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74151"/>
                </a:solidFill>
                <a:effectLst/>
                <a:latin typeface="Söhne"/>
              </a:rPr>
              <a:t>So this function would assign the return value of the function  which is 3 to the variable </a:t>
            </a:r>
            <a:r>
              <a:rPr lang="en-US" b="0" i="0" dirty="0" err="1">
                <a:solidFill>
                  <a:srgbClr val="374151"/>
                </a:solidFill>
                <a:effectLst/>
                <a:latin typeface="Söhne"/>
              </a:rPr>
              <a:t>myValue</a:t>
            </a:r>
            <a:endParaRPr lang="en-US" dirty="0"/>
          </a:p>
          <a:p>
            <a:endParaRPr lang="en-US" dirty="0"/>
          </a:p>
        </p:txBody>
      </p:sp>
    </p:spTree>
    <p:extLst>
      <p:ext uri="{BB962C8B-B14F-4D97-AF65-F5344CB8AC3E}">
        <p14:creationId xmlns:p14="http://schemas.microsoft.com/office/powerpoint/2010/main" val="3564062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Python has several fundamental data types to represent different kinds of information. </a:t>
            </a:r>
          </a:p>
          <a:p>
            <a:pPr lvl="1"/>
            <a:r>
              <a:rPr lang="en-US" b="0" i="0" dirty="0">
                <a:solidFill>
                  <a:srgbClr val="374151"/>
                </a:solidFill>
                <a:effectLst/>
                <a:latin typeface="Söhne"/>
              </a:rPr>
              <a:t>Integers (int) are for whole numbers, like 5 or -10. </a:t>
            </a:r>
          </a:p>
          <a:p>
            <a:pPr lvl="1"/>
            <a:r>
              <a:rPr lang="en-US" b="0" i="0" dirty="0">
                <a:solidFill>
                  <a:srgbClr val="374151"/>
                </a:solidFill>
                <a:effectLst/>
                <a:latin typeface="Söhne"/>
              </a:rPr>
              <a:t>Floating-point numbers (float) handle decimals, such as 3.14. </a:t>
            </a:r>
          </a:p>
          <a:p>
            <a:pPr lvl="1"/>
            <a:r>
              <a:rPr lang="en-US" b="0" i="0" dirty="0">
                <a:solidFill>
                  <a:srgbClr val="374151"/>
                </a:solidFill>
                <a:effectLst/>
                <a:latin typeface="Söhne"/>
              </a:rPr>
              <a:t>Text is managed with strings (str), enclosed in single or double quotes, like "Hello, Python!" </a:t>
            </a:r>
          </a:p>
          <a:p>
            <a:pPr lvl="1"/>
            <a:r>
              <a:rPr lang="en-US" b="0" i="0" dirty="0">
                <a:solidFill>
                  <a:srgbClr val="374151"/>
                </a:solidFill>
                <a:effectLst/>
                <a:latin typeface="Söhne"/>
              </a:rPr>
              <a:t>Lists are collections of data, organized with square brackets, such as [1, 2, 3]. </a:t>
            </a:r>
          </a:p>
          <a:p>
            <a:pPr lvl="1"/>
            <a:r>
              <a:rPr lang="en-US" b="0" i="0" dirty="0">
                <a:solidFill>
                  <a:srgbClr val="374151"/>
                </a:solidFill>
                <a:effectLst/>
                <a:latin typeface="Söhne"/>
              </a:rPr>
              <a:t>Dictionaries (</a:t>
            </a:r>
            <a:r>
              <a:rPr lang="en-US" b="0" i="0" dirty="0" err="1">
                <a:solidFill>
                  <a:srgbClr val="374151"/>
                </a:solidFill>
                <a:effectLst/>
                <a:latin typeface="Söhne"/>
              </a:rPr>
              <a:t>dict</a:t>
            </a:r>
            <a:r>
              <a:rPr lang="en-US" b="0" i="0" dirty="0">
                <a:solidFill>
                  <a:srgbClr val="374151"/>
                </a:solidFill>
                <a:effectLst/>
                <a:latin typeface="Söhne"/>
              </a:rPr>
              <a:t>) are used for key-value pairs, where each value has a unique identifier, like {"name": "Alice", "age": 30}.</a:t>
            </a:r>
          </a:p>
          <a:p>
            <a:pPr lvl="1"/>
            <a:r>
              <a:rPr lang="en-US" b="0" i="0" dirty="0">
                <a:solidFill>
                  <a:srgbClr val="374151"/>
                </a:solidFill>
                <a:effectLst/>
                <a:latin typeface="Söhne"/>
              </a:rPr>
              <a:t>Booleans (bool) handle true or false values</a:t>
            </a:r>
          </a:p>
          <a:p>
            <a:pPr lvl="1"/>
            <a:endParaRPr lang="en-US" b="0" i="0" dirty="0">
              <a:solidFill>
                <a:srgbClr val="374151"/>
              </a:solidFill>
              <a:effectLst/>
              <a:latin typeface="Söhne"/>
            </a:endParaRPr>
          </a:p>
          <a:p>
            <a:pPr lvl="0"/>
            <a:r>
              <a:rPr lang="en-US" b="0" i="0" dirty="0">
                <a:solidFill>
                  <a:srgbClr val="374151"/>
                </a:solidFill>
                <a:effectLst/>
                <a:latin typeface="Söhne"/>
              </a:rPr>
              <a:t>In Python, operators are like tools for performing various operations on data. </a:t>
            </a:r>
          </a:p>
          <a:p>
            <a:pPr lvl="0"/>
            <a:r>
              <a:rPr lang="en-US" b="1" i="0" dirty="0">
                <a:effectLst/>
                <a:latin typeface="Söhne"/>
              </a:rPr>
              <a:t>Arithmetic operators</a:t>
            </a:r>
            <a:r>
              <a:rPr lang="en-US" b="0" i="0" dirty="0">
                <a:solidFill>
                  <a:srgbClr val="374151"/>
                </a:solidFill>
                <a:effectLst/>
                <a:latin typeface="Söhne"/>
              </a:rPr>
              <a:t> (+, -, *, /, %) are used for basic math, like addition, subtraction, multiplication, division, and finding remainders. </a:t>
            </a:r>
          </a:p>
          <a:p>
            <a:pPr lvl="0"/>
            <a:r>
              <a:rPr lang="en-US" b="1" i="0" dirty="0">
                <a:effectLst/>
                <a:latin typeface="Söhne"/>
              </a:rPr>
              <a:t>Comparison operators</a:t>
            </a:r>
            <a:r>
              <a:rPr lang="en-US" b="0" i="0" dirty="0">
                <a:solidFill>
                  <a:srgbClr val="374151"/>
                </a:solidFill>
                <a:effectLst/>
                <a:latin typeface="Söhne"/>
              </a:rPr>
              <a:t> (&gt;, &lt;, ==, !=, &lt;=, &gt;=) are for comparing values, helping you make decisions in your code.</a:t>
            </a:r>
          </a:p>
          <a:p>
            <a:pPr lvl="0"/>
            <a:r>
              <a:rPr lang="en-US" b="1" i="0" dirty="0">
                <a:effectLst/>
                <a:latin typeface="Söhne"/>
              </a:rPr>
              <a:t>Logical operators</a:t>
            </a:r>
            <a:r>
              <a:rPr lang="en-US" b="0" i="0" dirty="0">
                <a:solidFill>
                  <a:srgbClr val="374151"/>
                </a:solidFill>
                <a:effectLst/>
                <a:latin typeface="Söhne"/>
              </a:rPr>
              <a:t> (and, or, not) allow you to combine and manipulate Boolean values (True or False) to create complex conditions. </a:t>
            </a:r>
          </a:p>
          <a:p>
            <a:pPr lvl="0"/>
            <a:r>
              <a:rPr lang="en-US" b="1" i="0" dirty="0">
                <a:effectLst/>
                <a:latin typeface="Söhne"/>
              </a:rPr>
              <a:t>Assignment operators</a:t>
            </a:r>
            <a:r>
              <a:rPr lang="en-US" b="0" i="0" dirty="0">
                <a:solidFill>
                  <a:srgbClr val="374151"/>
                </a:solidFill>
                <a:effectLst/>
                <a:latin typeface="Söhne"/>
              </a:rPr>
              <a:t> (=, +=, -=, *=, /=) are used to store values in variables or update them. </a:t>
            </a:r>
          </a:p>
          <a:p>
            <a:pPr lvl="0"/>
            <a:r>
              <a:rPr lang="en-US" b="1" i="0" dirty="0">
                <a:effectLst/>
                <a:latin typeface="Söhne"/>
              </a:rPr>
              <a:t>Bitwise operators</a:t>
            </a:r>
            <a:r>
              <a:rPr lang="en-US" b="0" i="0" dirty="0">
                <a:solidFill>
                  <a:srgbClr val="374151"/>
                </a:solidFill>
                <a:effectLst/>
                <a:latin typeface="Söhne"/>
              </a:rPr>
              <a:t> (&amp;, |, ^, ~, &lt;&lt;, &gt;&gt;) deal with binary representations of numbers and perform bitwise operations. </a:t>
            </a:r>
          </a:p>
          <a:p>
            <a:endParaRPr lang="en-US" dirty="0"/>
          </a:p>
        </p:txBody>
      </p:sp>
    </p:spTree>
    <p:extLst>
      <p:ext uri="{BB962C8B-B14F-4D97-AF65-F5344CB8AC3E}">
        <p14:creationId xmlns:p14="http://schemas.microsoft.com/office/powerpoint/2010/main" val="644176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Python input/output (I/O) statements are how a program communicates with the user.</a:t>
            </a:r>
          </a:p>
          <a:p>
            <a:r>
              <a:rPr lang="en-US" b="0" i="0" dirty="0">
                <a:solidFill>
                  <a:srgbClr val="374151"/>
                </a:solidFill>
                <a:effectLst/>
                <a:latin typeface="Söhne"/>
              </a:rPr>
              <a:t>The </a:t>
            </a:r>
            <a:r>
              <a:rPr lang="en-US" dirty="0"/>
              <a:t>input()</a:t>
            </a:r>
            <a:r>
              <a:rPr lang="en-US" b="0" i="0" dirty="0">
                <a:solidFill>
                  <a:srgbClr val="374151"/>
                </a:solidFill>
                <a:effectLst/>
                <a:latin typeface="Söhne"/>
              </a:rPr>
              <a:t> function lets you collect information from the user by displaying a prompt and waiting for them to type something, which is then stored in a variable.</a:t>
            </a:r>
          </a:p>
          <a:p>
            <a:r>
              <a:rPr lang="en-US" b="0" i="0" dirty="0">
                <a:solidFill>
                  <a:srgbClr val="374151"/>
                </a:solidFill>
                <a:effectLst/>
                <a:latin typeface="Söhne"/>
              </a:rPr>
              <a:t>For instance, here </a:t>
            </a:r>
            <a:r>
              <a:rPr lang="en-US" b="0" i="0" dirty="0" err="1">
                <a:solidFill>
                  <a:srgbClr val="374151"/>
                </a:solidFill>
                <a:effectLst/>
                <a:latin typeface="Söhne"/>
              </a:rPr>
              <a:t>xString</a:t>
            </a:r>
            <a:r>
              <a:rPr lang="en-US" dirty="0"/>
              <a:t> = input("Enter a number: ")</a:t>
            </a:r>
            <a:r>
              <a:rPr lang="en-US" b="0" i="0" dirty="0">
                <a:solidFill>
                  <a:srgbClr val="374151"/>
                </a:solidFill>
                <a:effectLst/>
                <a:latin typeface="Söhne"/>
              </a:rPr>
              <a:t> stores the number the user enters. </a:t>
            </a:r>
          </a:p>
          <a:p>
            <a:r>
              <a:rPr lang="en-US" b="0" i="0" dirty="0">
                <a:solidFill>
                  <a:srgbClr val="374151"/>
                </a:solidFill>
                <a:effectLst/>
                <a:latin typeface="Söhne"/>
              </a:rPr>
              <a:t>the </a:t>
            </a:r>
            <a:r>
              <a:rPr lang="en-US" dirty="0"/>
              <a:t>print()</a:t>
            </a:r>
            <a:r>
              <a:rPr lang="en-US" b="0" i="0" dirty="0">
                <a:solidFill>
                  <a:srgbClr val="374151"/>
                </a:solidFill>
                <a:effectLst/>
                <a:latin typeface="Söhne"/>
              </a:rPr>
              <a:t> function allows you to display messages or the values of variables on the screen. </a:t>
            </a:r>
          </a:p>
          <a:p>
            <a:r>
              <a:rPr lang="en-US" b="0" i="0" dirty="0">
                <a:solidFill>
                  <a:srgbClr val="374151"/>
                </a:solidFill>
                <a:effectLst/>
                <a:latin typeface="Söhne"/>
              </a:rPr>
              <a:t>For example, here </a:t>
            </a:r>
            <a:r>
              <a:rPr lang="en-US" dirty="0"/>
              <a:t>print(y)</a:t>
            </a:r>
            <a:r>
              <a:rPr lang="en-US" b="0" i="0" dirty="0">
                <a:solidFill>
                  <a:srgbClr val="374151"/>
                </a:solidFill>
                <a:effectLst/>
                <a:latin typeface="Söhne"/>
              </a:rPr>
              <a:t> will show you the value of 2 + the user's input. If the user input 4, the program would print 6</a:t>
            </a:r>
          </a:p>
        </p:txBody>
      </p:sp>
    </p:spTree>
    <p:extLst>
      <p:ext uri="{BB962C8B-B14F-4D97-AF65-F5344CB8AC3E}">
        <p14:creationId xmlns:p14="http://schemas.microsoft.com/office/powerpoint/2010/main" val="357133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85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a:buChar char="○"/>
              <a:defRPr sz="1200"/>
            </a:lvl2pPr>
            <a:lvl3pPr marL="1371600" lvl="2" indent="-304800">
              <a:spcBef>
                <a:spcPts val="1600"/>
              </a:spcBef>
              <a:spcAft>
                <a:spcPts val="0"/>
              </a:spcAft>
              <a:buSzPts val="1200"/>
              <a:buFont typeface="Roboto Condensed"/>
              <a:buChar char="■"/>
              <a:defRPr sz="1200"/>
            </a:lvl3pPr>
            <a:lvl4pPr marL="1828800" lvl="3" indent="-304800">
              <a:spcBef>
                <a:spcPts val="1600"/>
              </a:spcBef>
              <a:spcAft>
                <a:spcPts val="0"/>
              </a:spcAft>
              <a:buSzPts val="1200"/>
              <a:buFont typeface="Roboto Condensed"/>
              <a:buChar char="●"/>
              <a:defRPr sz="1200"/>
            </a:lvl4pPr>
            <a:lvl5pPr marL="2286000" lvl="4" indent="-304800">
              <a:spcBef>
                <a:spcPts val="1600"/>
              </a:spcBef>
              <a:spcAft>
                <a:spcPts val="0"/>
              </a:spcAft>
              <a:buSzPts val="1200"/>
              <a:buFont typeface="Roboto Condensed"/>
              <a:buChar char="○"/>
              <a:defRPr sz="1200"/>
            </a:lvl5pPr>
            <a:lvl6pPr marL="2743200" lvl="5" indent="-304800">
              <a:spcBef>
                <a:spcPts val="1600"/>
              </a:spcBef>
              <a:spcAft>
                <a:spcPts val="0"/>
              </a:spcAft>
              <a:buSzPts val="1200"/>
              <a:buFont typeface="Roboto Condensed"/>
              <a:buChar char="■"/>
              <a:defRPr sz="1200"/>
            </a:lvl6pPr>
            <a:lvl7pPr marL="3200400" lvl="6" indent="-304800">
              <a:spcBef>
                <a:spcPts val="1600"/>
              </a:spcBef>
              <a:spcAft>
                <a:spcPts val="0"/>
              </a:spcAft>
              <a:buSzPts val="1200"/>
              <a:buFont typeface="Roboto Condensed"/>
              <a:buChar char="●"/>
              <a:defRPr sz="1200"/>
            </a:lvl7pPr>
            <a:lvl8pPr marL="3657600" lvl="7" indent="-304800">
              <a:spcBef>
                <a:spcPts val="1600"/>
              </a:spcBef>
              <a:spcAft>
                <a:spcPts val="0"/>
              </a:spcAft>
              <a:buSzPts val="1200"/>
              <a:buFont typeface="Roboto Condensed"/>
              <a:buChar char="○"/>
              <a:defRPr sz="1200"/>
            </a:lvl8pPr>
            <a:lvl9pPr marL="4114800" lvl="8" indent="-304800">
              <a:spcBef>
                <a:spcPts val="1600"/>
              </a:spcBef>
              <a:spcAft>
                <a:spcPts val="1600"/>
              </a:spcAft>
              <a:buSzPts val="1200"/>
              <a:buFont typeface="Roboto Condensed"/>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1"/>
          <p:cNvGrpSpPr/>
          <p:nvPr/>
        </p:nvGrpSpPr>
        <p:grpSpPr>
          <a:xfrm rot="10800000" flipH="1">
            <a:off x="-77" y="-9"/>
            <a:ext cx="2423582" cy="1357541"/>
            <a:chOff x="-77" y="3784091"/>
            <a:chExt cx="2423582" cy="1357541"/>
          </a:xfrm>
        </p:grpSpPr>
        <p:sp>
          <p:nvSpPr>
            <p:cNvPr id="101" name="Google Shape;101;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24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3"/>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2"/>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9" name="Google Shape;429;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0" name="Google Shape;430;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 id="2147483659" r:id="rId6"/>
    <p:sldLayoutId id="2147483662" r:id="rId7"/>
    <p:sldLayoutId id="2147483666" r:id="rId8"/>
    <p:sldLayoutId id="2147483668" r:id="rId9"/>
    <p:sldLayoutId id="2147483669" r:id="rId10"/>
    <p:sldLayoutId id="2147483670"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microsoft.com/office/2007/relationships/hdphoto" Target="../media/hdphoto7.wdp"/></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dictionary/"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microsoft.com/office/2007/relationships/hdphoto" Target="../media/hdphoto8.wdp"/><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microsoft.com/office/2007/relationships/hdphoto" Target="../media/hdphoto9.wdp"/></Relationships>
</file>

<file path=ppt/slides/_rels/slide1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microsoft.com/office/2007/relationships/hdphoto" Target="../media/hdphoto10.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PyCQA/pycodestyle"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pypi.org/project/autopep8/" TargetMode="External"/><Relationship Id="rId5" Type="http://schemas.openxmlformats.org/officeDocument/2006/relationships/hyperlink" Target="https://black.readthedocs.io/en/stable/" TargetMode="External"/><Relationship Id="rId4" Type="http://schemas.openxmlformats.org/officeDocument/2006/relationships/hyperlink" Target="https://www.pylint.or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PyCQA/pycodestyl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microsoft.com/office/2007/relationships/hdphoto" Target="../media/hdphoto11.wdp"/><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PyCQA/pycodestyle"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microsoft.com/office/2007/relationships/hdphoto" Target="../media/hdphoto12.wdp"/><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PyCQA/pycodestyle"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microsoft.com/office/2007/relationships/hdphoto" Target="../media/hdphoto13.wdp"/><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PyCQA/pycodestyle"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microsoft.com/office/2007/relationships/hdphoto" Target="../media/hdphoto14.wdp"/><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python-randint-function/"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github.com/PyCQA/pycodestyl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EVRC Python Course Training 3: Coding Style &amp; Design Hacks</a:t>
            </a:r>
            <a:endParaRPr sz="4000" dirty="0"/>
          </a:p>
        </p:txBody>
      </p:sp>
      <p:sp>
        <p:nvSpPr>
          <p:cNvPr id="478" name="Google Shape;478;p27"/>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Vaishnavi Karanam, Aaron Rabinowitz</a:t>
            </a:r>
            <a:endParaRPr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855E2D-A97A-3048-B5EE-2975CF52FF59}"/>
              </a:ext>
            </a:extLst>
          </p:cNvPr>
          <p:cNvSpPr>
            <a:spLocks noGrp="1"/>
          </p:cNvSpPr>
          <p:nvPr>
            <p:ph type="body" idx="1"/>
          </p:nvPr>
        </p:nvSpPr>
        <p:spPr>
          <a:xfrm>
            <a:off x="311700" y="1152475"/>
            <a:ext cx="5740184" cy="3416400"/>
          </a:xfrm>
        </p:spPr>
        <p:txBody>
          <a:bodyPr/>
          <a:lstStyle/>
          <a:p>
            <a:r>
              <a:rPr lang="en-US" sz="16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If-else statements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allow programmers to adapt the function of their code based on a given condition. </a:t>
            </a:r>
          </a:p>
          <a:p>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If a given condition (i.e</a:t>
            </a:r>
            <a:r>
              <a:rPr lang="en-US" sz="1600" dirty="0">
                <a:solidFill>
                  <a:srgbClr val="6091BA"/>
                </a:solidFill>
                <a:latin typeface="Open Sans" panose="020B0606030504020204" pitchFamily="34" charset="0"/>
                <a:ea typeface="Open Sans" panose="020B0606030504020204" pitchFamily="34" charset="0"/>
                <a:cs typeface="Open Sans" panose="020B0606030504020204" pitchFamily="34" charset="0"/>
              </a:rPr>
              <a:t>. </a:t>
            </a:r>
            <a:r>
              <a:rPr lang="en-US" sz="1600" b="1" dirty="0">
                <a:solidFill>
                  <a:srgbClr val="6091BA"/>
                </a:solidFill>
                <a:latin typeface="Open Sans" panose="020B0606030504020204" pitchFamily="34" charset="0"/>
                <a:ea typeface="Open Sans" panose="020B0606030504020204" pitchFamily="34" charset="0"/>
                <a:cs typeface="Open Sans" panose="020B0606030504020204" pitchFamily="34" charset="0"/>
              </a:rPr>
              <a:t>x % 2 == 0</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true, then the statements following the if statement (</a:t>
            </a:r>
            <a:r>
              <a:rPr lang="en-US" sz="1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if</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will be executed. If the condition is false, the statements following the else statement (</a:t>
            </a:r>
            <a:r>
              <a:rPr lang="en-US" sz="1600" b="1" dirty="0">
                <a:solidFill>
                  <a:srgbClr val="8D64AA"/>
                </a:solidFill>
                <a:latin typeface="Open Sans" panose="020B0606030504020204" pitchFamily="34" charset="0"/>
                <a:ea typeface="Open Sans" panose="020B0606030504020204" pitchFamily="34" charset="0"/>
                <a:cs typeface="Open Sans" panose="020B0606030504020204" pitchFamily="34" charset="0"/>
              </a:rPr>
              <a:t>else</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will be executed. </a:t>
            </a:r>
          </a:p>
          <a:p>
            <a:pPr lvl="1">
              <a:spcBef>
                <a:spcPts val="0"/>
              </a:spcBef>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condition is tested using the Boolean operators </a:t>
            </a:r>
            <a:r>
              <a:rPr lang="en-US" sz="1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(is equal to), </a:t>
            </a:r>
            <a:r>
              <a:rPr lang="en-US" sz="1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(is not equal to), </a:t>
            </a:r>
            <a:r>
              <a:rPr lang="en-US" sz="1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and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(used to test multiple conditions), and </a:t>
            </a:r>
            <a:r>
              <a:rPr lang="en-US" sz="1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or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(used to test if </a:t>
            </a:r>
            <a:r>
              <a:rPr lang="en-US" sz="16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LEAST ONE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 is true). </a:t>
            </a:r>
          </a:p>
          <a:p>
            <a:pPr lvl="1">
              <a:spcBef>
                <a:spcPts val="0"/>
              </a:spcBef>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Additionally, </a:t>
            </a:r>
            <a:r>
              <a:rPr lang="en-US" sz="16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else-if statements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sz="1600" b="1" dirty="0" err="1">
                <a:solidFill>
                  <a:srgbClr val="A0CC3A"/>
                </a:solidFill>
                <a:latin typeface="Open Sans" panose="020B0606030504020204" pitchFamily="34" charset="0"/>
                <a:ea typeface="Open Sans" panose="020B0606030504020204" pitchFamily="34" charset="0"/>
                <a:cs typeface="Open Sans" panose="020B0606030504020204" pitchFamily="34" charset="0"/>
              </a:rPr>
              <a:t>elif</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can be used to provide unique coding statements for multiple conditions. </a:t>
            </a:r>
          </a:p>
          <a:p>
            <a:endParaRPr lang="en-US" dirty="0"/>
          </a:p>
        </p:txBody>
      </p:sp>
      <p:pic>
        <p:nvPicPr>
          <p:cNvPr id="8196" name="Picture 4" descr="page8image54900032">
            <a:extLst>
              <a:ext uri="{FF2B5EF4-FFF2-40B4-BE49-F238E27FC236}">
                <a16:creationId xmlns:a16="http://schemas.microsoft.com/office/drawing/2014/main" id="{31CAE7BF-C0EC-7240-9EAB-E6D9AA276C6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6051884" y="1576137"/>
            <a:ext cx="3022953" cy="2414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193EE9-F929-1D44-9299-78756C2D6495}"/>
              </a:ext>
            </a:extLst>
          </p:cNvPr>
          <p:cNvSpPr/>
          <p:nvPr/>
        </p:nvSpPr>
        <p:spPr>
          <a:xfrm>
            <a:off x="6121047" y="1879252"/>
            <a:ext cx="3022953" cy="1815882"/>
          </a:xfrm>
          <a:prstGeom prst="rect">
            <a:avLst/>
          </a:prstGeom>
        </p:spPr>
        <p:txBody>
          <a:bodyPr wrap="square">
            <a:spAutoFit/>
          </a:bodyPr>
          <a:lstStyle/>
          <a:p>
            <a:pPr lvl="0" eaLnBrk="0" fontAlgn="base" hangingPunct="0">
              <a:spcBef>
                <a:spcPct val="0"/>
              </a:spcBef>
              <a:spcAft>
                <a:spcPct val="0"/>
              </a:spcAft>
              <a:buClrTx/>
            </a:pPr>
            <a:r>
              <a:rPr lang="en-US" altLang="en-US" dirty="0" err="1">
                <a:solidFill>
                  <a:schemeClr val="bg2">
                    <a:lumMod val="50000"/>
                    <a:lumOff val="50000"/>
                  </a:schemeClr>
                </a:solidFill>
                <a:latin typeface="Calibri" panose="020F0502020204030204" pitchFamily="34" charset="0"/>
              </a:rPr>
              <a:t>xString</a:t>
            </a:r>
            <a:r>
              <a:rPr lang="en-US" altLang="en-US" dirty="0">
                <a:solidFill>
                  <a:schemeClr val="bg2">
                    <a:lumMod val="50000"/>
                    <a:lumOff val="50000"/>
                  </a:schemeClr>
                </a:solidFill>
                <a:latin typeface="Calibri" panose="020F0502020204030204" pitchFamily="34" charset="0"/>
              </a:rPr>
              <a:t> = input(“Enter a number: “) </a:t>
            </a:r>
          </a:p>
          <a:p>
            <a:pPr lvl="0" eaLnBrk="0" fontAlgn="base" hangingPunct="0">
              <a:spcBef>
                <a:spcPct val="0"/>
              </a:spcBef>
              <a:spcAft>
                <a:spcPct val="0"/>
              </a:spcAft>
              <a:buClrTx/>
            </a:pPr>
            <a:r>
              <a:rPr lang="en-US" altLang="en-US" dirty="0">
                <a:solidFill>
                  <a:schemeClr val="bg2">
                    <a:lumMod val="50000"/>
                    <a:lumOff val="50000"/>
                  </a:schemeClr>
                </a:solidFill>
                <a:latin typeface="Calibri" panose="020F0502020204030204" pitchFamily="34" charset="0"/>
              </a:rPr>
              <a:t>x = int(</a:t>
            </a:r>
            <a:r>
              <a:rPr lang="en-US" altLang="en-US" dirty="0" err="1">
                <a:solidFill>
                  <a:schemeClr val="bg2">
                    <a:lumMod val="50000"/>
                    <a:lumOff val="50000"/>
                  </a:schemeClr>
                </a:solidFill>
                <a:latin typeface="Calibri" panose="020F0502020204030204" pitchFamily="34" charset="0"/>
              </a:rPr>
              <a:t>xString</a:t>
            </a:r>
            <a:r>
              <a:rPr lang="en-US" altLang="en-US" dirty="0">
                <a:solidFill>
                  <a:schemeClr val="bg2">
                    <a:lumMod val="50000"/>
                    <a:lumOff val="50000"/>
                  </a:schemeClr>
                </a:solidFill>
                <a:latin typeface="Calibri" panose="020F0502020204030204" pitchFamily="34" charset="0"/>
              </a:rPr>
              <a:t>) </a:t>
            </a:r>
            <a:endParaRPr lang="en-US" altLang="en-US" sz="400" dirty="0">
              <a:solidFill>
                <a:schemeClr val="bg2">
                  <a:lumMod val="50000"/>
                  <a:lumOff val="50000"/>
                </a:schemeClr>
              </a:solidFill>
            </a:endParaRPr>
          </a:p>
          <a:p>
            <a:pPr lvl="0" eaLnBrk="0" fontAlgn="base" hangingPunct="0">
              <a:spcBef>
                <a:spcPct val="0"/>
              </a:spcBef>
              <a:spcAft>
                <a:spcPct val="0"/>
              </a:spcAft>
              <a:buClrTx/>
            </a:pPr>
            <a:r>
              <a:rPr lang="en-US" altLang="en-US" dirty="0">
                <a:solidFill>
                  <a:srgbClr val="F8A81B"/>
                </a:solidFill>
                <a:latin typeface="Calibri" panose="020F0502020204030204" pitchFamily="34" charset="0"/>
              </a:rPr>
              <a:t>if</a:t>
            </a:r>
            <a:r>
              <a:rPr lang="en-US" altLang="en-US" dirty="0">
                <a:solidFill>
                  <a:srgbClr val="FF0000"/>
                </a:solidFill>
                <a:latin typeface="Calibri" panose="020F0502020204030204" pitchFamily="34" charset="0"/>
              </a:rPr>
              <a:t> </a:t>
            </a:r>
            <a:r>
              <a:rPr lang="en-US" altLang="en-US" dirty="0">
                <a:solidFill>
                  <a:srgbClr val="6091BA"/>
                </a:solidFill>
                <a:latin typeface="Calibri" panose="020F0502020204030204" pitchFamily="34" charset="0"/>
              </a:rPr>
              <a:t>x % 2 == 0</a:t>
            </a:r>
            <a:r>
              <a:rPr lang="en-US" altLang="en-US" dirty="0">
                <a:solidFill>
                  <a:srgbClr val="FF0000"/>
                </a:solidFill>
                <a:latin typeface="Calibri" panose="020F0502020204030204" pitchFamily="34" charset="0"/>
              </a:rPr>
              <a:t>:</a:t>
            </a:r>
            <a:br>
              <a:rPr lang="en-US" altLang="en-US" dirty="0">
                <a:solidFill>
                  <a:srgbClr val="FF0000"/>
                </a:solidFill>
                <a:latin typeface="Calibri" panose="020F0502020204030204" pitchFamily="34" charset="0"/>
              </a:rPr>
            </a:br>
            <a:r>
              <a:rPr lang="en-US" altLang="en-US" dirty="0">
                <a:solidFill>
                  <a:srgbClr val="FF0000"/>
                </a:solidFill>
                <a:latin typeface="Calibri" panose="020F0502020204030204" pitchFamily="34" charset="0"/>
              </a:rPr>
              <a:t>    </a:t>
            </a:r>
            <a:r>
              <a:rPr lang="en-US" altLang="en-US" dirty="0">
                <a:solidFill>
                  <a:schemeClr val="bg2">
                    <a:lumMod val="50000"/>
                    <a:lumOff val="50000"/>
                  </a:schemeClr>
                </a:solidFill>
                <a:latin typeface="Calibri" panose="020F0502020204030204" pitchFamily="34" charset="0"/>
              </a:rPr>
              <a:t>print(“This is an even number”) </a:t>
            </a:r>
            <a:endParaRPr lang="en-US" altLang="en-US" sz="400" dirty="0">
              <a:solidFill>
                <a:schemeClr val="bg2">
                  <a:lumMod val="50000"/>
                  <a:lumOff val="50000"/>
                </a:schemeClr>
              </a:solidFill>
            </a:endParaRPr>
          </a:p>
          <a:p>
            <a:pPr lvl="0" eaLnBrk="0" fontAlgn="base" hangingPunct="0">
              <a:spcBef>
                <a:spcPct val="0"/>
              </a:spcBef>
              <a:spcAft>
                <a:spcPct val="0"/>
              </a:spcAft>
              <a:buClrTx/>
            </a:pPr>
            <a:r>
              <a:rPr lang="en-US" altLang="en-US" dirty="0" err="1">
                <a:solidFill>
                  <a:srgbClr val="A0CC3A"/>
                </a:solidFill>
                <a:latin typeface="Calibri" panose="020F0502020204030204" pitchFamily="34" charset="0"/>
              </a:rPr>
              <a:t>elif</a:t>
            </a:r>
            <a:r>
              <a:rPr lang="en-US" altLang="en-US" dirty="0">
                <a:solidFill>
                  <a:srgbClr val="6DAA44"/>
                </a:solidFill>
                <a:latin typeface="Calibri" panose="020F0502020204030204" pitchFamily="34" charset="0"/>
              </a:rPr>
              <a:t> </a:t>
            </a:r>
            <a:r>
              <a:rPr lang="en-US" altLang="en-US" dirty="0">
                <a:solidFill>
                  <a:srgbClr val="6091BA"/>
                </a:solidFill>
                <a:latin typeface="Calibri" panose="020F0502020204030204" pitchFamily="34" charset="0"/>
              </a:rPr>
              <a:t>x == 0</a:t>
            </a:r>
            <a:r>
              <a:rPr lang="en-US" altLang="en-US" dirty="0">
                <a:solidFill>
                  <a:srgbClr val="6DAA44"/>
                </a:solidFill>
                <a:latin typeface="Calibri" panose="020F0502020204030204" pitchFamily="34" charset="0"/>
              </a:rPr>
              <a:t>:</a:t>
            </a:r>
            <a:br>
              <a:rPr lang="en-US" altLang="en-US" dirty="0">
                <a:solidFill>
                  <a:srgbClr val="6DAA44"/>
                </a:solidFill>
                <a:latin typeface="Calibri" panose="020F0502020204030204" pitchFamily="34" charset="0"/>
              </a:rPr>
            </a:br>
            <a:r>
              <a:rPr lang="en-US" altLang="en-US" dirty="0">
                <a:solidFill>
                  <a:srgbClr val="6DAA44"/>
                </a:solidFill>
                <a:latin typeface="Calibri" panose="020F0502020204030204" pitchFamily="34" charset="0"/>
              </a:rPr>
              <a:t>    </a:t>
            </a:r>
            <a:r>
              <a:rPr lang="en-US" altLang="en-US" dirty="0">
                <a:solidFill>
                  <a:schemeClr val="bg2">
                    <a:lumMod val="50000"/>
                    <a:lumOff val="50000"/>
                  </a:schemeClr>
                </a:solidFill>
                <a:latin typeface="Calibri" panose="020F0502020204030204" pitchFamily="34" charset="0"/>
              </a:rPr>
              <a:t>print(“This number equals 0”) </a:t>
            </a:r>
            <a:endParaRPr lang="en-US" altLang="en-US" sz="400" dirty="0">
              <a:solidFill>
                <a:schemeClr val="bg2">
                  <a:lumMod val="50000"/>
                  <a:lumOff val="50000"/>
                </a:schemeClr>
              </a:solidFill>
              <a:latin typeface="Calibri" panose="020F0502020204030204" pitchFamily="34" charset="0"/>
            </a:endParaRPr>
          </a:p>
          <a:p>
            <a:pPr lvl="0" eaLnBrk="0" fontAlgn="base" hangingPunct="0">
              <a:spcBef>
                <a:spcPct val="0"/>
              </a:spcBef>
              <a:spcAft>
                <a:spcPct val="0"/>
              </a:spcAft>
              <a:buClrTx/>
            </a:pPr>
            <a:r>
              <a:rPr lang="en-US" altLang="en-US" dirty="0">
                <a:solidFill>
                  <a:srgbClr val="8D64AA"/>
                </a:solidFill>
                <a:latin typeface="Calibri" panose="020F0502020204030204" pitchFamily="34" charset="0"/>
              </a:rPr>
              <a:t>else</a:t>
            </a:r>
            <a:r>
              <a:rPr lang="en-US" altLang="en-US" dirty="0">
                <a:solidFill>
                  <a:schemeClr val="tx1"/>
                </a:solidFill>
                <a:latin typeface="Calibri" panose="020F0502020204030204" pitchFamily="34" charset="0"/>
              </a:rPr>
              <a:t>:</a:t>
            </a:r>
          </a:p>
          <a:p>
            <a:pPr lvl="0" eaLnBrk="0" fontAlgn="base" hangingPunct="0">
              <a:spcBef>
                <a:spcPct val="0"/>
              </a:spcBef>
              <a:spcAft>
                <a:spcPct val="0"/>
              </a:spcAft>
              <a:buClrTx/>
            </a:pPr>
            <a:r>
              <a:rPr lang="en-US" altLang="en-US" dirty="0">
                <a:solidFill>
                  <a:schemeClr val="tx1"/>
                </a:solidFill>
                <a:latin typeface="Calibri" panose="020F0502020204030204" pitchFamily="34" charset="0"/>
              </a:rPr>
              <a:t>    </a:t>
            </a:r>
            <a:r>
              <a:rPr lang="en-US" altLang="en-US" dirty="0">
                <a:solidFill>
                  <a:schemeClr val="bg2">
                    <a:lumMod val="50000"/>
                    <a:lumOff val="50000"/>
                  </a:schemeClr>
                </a:solidFill>
                <a:latin typeface="Calibri" panose="020F0502020204030204" pitchFamily="34" charset="0"/>
              </a:rPr>
              <a:t>print(“This is an odd number”)</a:t>
            </a:r>
          </a:p>
        </p:txBody>
      </p:sp>
      <p:sp>
        <p:nvSpPr>
          <p:cNvPr id="7" name="Google Shape;673;p29">
            <a:extLst>
              <a:ext uri="{FF2B5EF4-FFF2-40B4-BE49-F238E27FC236}">
                <a16:creationId xmlns:a16="http://schemas.microsoft.com/office/drawing/2014/main" id="{263DF4CE-12B1-F546-A61E-491E413893B4}"/>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IF/ELSE STATEMENTS</a:t>
            </a:r>
          </a:p>
        </p:txBody>
      </p:sp>
    </p:spTree>
    <p:extLst>
      <p:ext uri="{BB962C8B-B14F-4D97-AF65-F5344CB8AC3E}">
        <p14:creationId xmlns:p14="http://schemas.microsoft.com/office/powerpoint/2010/main" val="254448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0828D5-3480-914E-8398-85A5F53BA67B}"/>
              </a:ext>
            </a:extLst>
          </p:cNvPr>
          <p:cNvSpPr>
            <a:spLocks noGrp="1"/>
          </p:cNvSpPr>
          <p:nvPr>
            <p:ph type="body" idx="1"/>
          </p:nvPr>
        </p:nvSpPr>
        <p:spPr>
          <a:xfrm>
            <a:off x="311699" y="900049"/>
            <a:ext cx="5254710" cy="3416400"/>
          </a:xfrm>
        </p:spPr>
        <p:txBody>
          <a:bodyPr/>
          <a:lstStyle/>
          <a:p>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For loops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perform the same task (iterate) for the number of times specified by an </a:t>
            </a:r>
            <a:r>
              <a:rPr lang="en-US" sz="1400" b="1" dirty="0" err="1">
                <a:solidFill>
                  <a:schemeClr val="accent5"/>
                </a:solidFill>
                <a:latin typeface="Open Sans" panose="020B0606030504020204" pitchFamily="34" charset="0"/>
                <a:ea typeface="Open Sans" panose="020B0606030504020204" pitchFamily="34" charset="0"/>
                <a:cs typeface="Open Sans" panose="020B0606030504020204" pitchFamily="34" charset="0"/>
              </a:rPr>
              <a:t>iterable</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(something that can be evaluated repeatedly such as a list, string, or range). </a:t>
            </a:r>
          </a:p>
          <a:p>
            <a:r>
              <a:rPr lang="en-US" sz="1400" b="1" dirty="0">
                <a:solidFill>
                  <a:srgbClr val="F8A81B"/>
                </a:solidFill>
                <a:latin typeface="Open Sans" panose="020B0606030504020204" pitchFamily="34" charset="0"/>
                <a:ea typeface="Open Sans" panose="020B0606030504020204" pitchFamily="34" charset="0"/>
                <a:cs typeface="Open Sans" panose="020B0606030504020204" pitchFamily="34" charset="0"/>
              </a:rPr>
              <a:t>for</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defines the for loop </a:t>
            </a:r>
          </a:p>
          <a:p>
            <a:r>
              <a:rPr lang="en-US" sz="1400" b="1" dirty="0">
                <a:solidFill>
                  <a:srgbClr val="6091BA"/>
                </a:solidFill>
                <a:latin typeface="Open Sans" panose="020B0606030504020204" pitchFamily="34" charset="0"/>
                <a:ea typeface="Open Sans" panose="020B0606030504020204" pitchFamily="34" charset="0"/>
                <a:cs typeface="Open Sans" panose="020B0606030504020204" pitchFamily="34" charset="0"/>
              </a:rPr>
              <a:t>x</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is the variable defining the number of times the statements within the loop </a:t>
            </a:r>
            <a:r>
              <a:rPr lang="en-US" sz="14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print(</a:t>
            </a:r>
            <a:r>
              <a:rPr lang="en-US" sz="1400" b="1" dirty="0" err="1">
                <a:solidFill>
                  <a:schemeClr val="accent5"/>
                </a:solidFill>
                <a:latin typeface="Open Sans" panose="020B0606030504020204" pitchFamily="34" charset="0"/>
                <a:ea typeface="Open Sans" panose="020B0606030504020204" pitchFamily="34" charset="0"/>
                <a:cs typeface="Open Sans" panose="020B0606030504020204" pitchFamily="34" charset="0"/>
              </a:rPr>
              <a:t>myInt</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a:r>
            <a:r>
              <a:rPr lang="en-US" sz="14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are executed. </a:t>
            </a: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1400" b="1" dirty="0">
                <a:solidFill>
                  <a:srgbClr val="A0CC3A"/>
                </a:solidFill>
                <a:latin typeface="Open Sans" panose="020B0606030504020204" pitchFamily="34" charset="0"/>
                <a:ea typeface="Open Sans" panose="020B0606030504020204" pitchFamily="34" charset="0"/>
                <a:cs typeface="Open Sans" panose="020B0606030504020204" pitchFamily="34" charset="0"/>
              </a:rPr>
              <a:t>range(start, stop, step)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function is often used to define x. </a:t>
            </a:r>
          </a:p>
          <a:p>
            <a:pPr lvl="1"/>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starting value is defined by </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start</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final value is defined by </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stop – 1</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the magnitude at which x changes between loops is defined by </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step</a:t>
            </a:r>
            <a:r>
              <a:rPr lang="en-US" sz="14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1400" b="1" dirty="0">
                <a:solidFill>
                  <a:srgbClr val="8D64AA"/>
                </a:solidFill>
                <a:latin typeface="Open Sans" panose="020B0606030504020204" pitchFamily="34" charset="0"/>
                <a:ea typeface="Open Sans" panose="020B0606030504020204" pitchFamily="34" charset="0"/>
                <a:cs typeface="Open Sans" panose="020B0606030504020204" pitchFamily="34" charset="0"/>
              </a:rPr>
              <a:t>in</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is a Boolean operator that returns true if the given value (x) is found within a given list, string, range etc. </a:t>
            </a:r>
          </a:p>
          <a:p>
            <a:pPr marL="114300" indent="0">
              <a:buNone/>
            </a:pPr>
            <a:endParaRPr lang="en-US" dirty="0"/>
          </a:p>
        </p:txBody>
      </p:sp>
      <p:pic>
        <p:nvPicPr>
          <p:cNvPr id="5121" name="Picture 1" descr="page9image54538048">
            <a:extLst>
              <a:ext uri="{FF2B5EF4-FFF2-40B4-BE49-F238E27FC236}">
                <a16:creationId xmlns:a16="http://schemas.microsoft.com/office/drawing/2014/main" id="{AF910E46-C2F4-5045-B879-F4ED75C0962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5566411" y="1691639"/>
            <a:ext cx="3265890" cy="22993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131DBA79-D30C-594C-AA12-3A5029B17B06}"/>
              </a:ext>
            </a:extLst>
          </p:cNvPr>
          <p:cNvSpPr>
            <a:spLocks noChangeArrowheads="1"/>
          </p:cNvSpPr>
          <p:nvPr/>
        </p:nvSpPr>
        <p:spPr bwMode="auto">
          <a:xfrm>
            <a:off x="5566410" y="2320457"/>
            <a:ext cx="4579913" cy="14619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bg2">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myString</a:t>
            </a:r>
            <a:r>
              <a:rPr kumimoji="0" lang="en-US" altLang="en-US" b="0" i="0" u="none" strike="noStrike" cap="none" normalizeH="0" baseline="0" dirty="0">
                <a:ln>
                  <a:noFill/>
                </a:ln>
                <a:solidFill>
                  <a:schemeClr val="bg2">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 input(“Enter a number: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bg2">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myInt</a:t>
            </a:r>
            <a:r>
              <a:rPr kumimoji="0" lang="en-US" altLang="en-US" b="0" i="0" u="none" strike="noStrike" cap="none" normalizeH="0" baseline="0" dirty="0">
                <a:ln>
                  <a:noFill/>
                </a:ln>
                <a:solidFill>
                  <a:schemeClr val="bg2">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 int(</a:t>
            </a:r>
            <a:r>
              <a:rPr kumimoji="0" lang="en-US" altLang="en-US" b="0" i="0" u="none" strike="noStrike" cap="none" normalizeH="0" baseline="0" dirty="0" err="1">
                <a:ln>
                  <a:noFill/>
                </a:ln>
                <a:solidFill>
                  <a:schemeClr val="bg2">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myString</a:t>
            </a:r>
            <a:r>
              <a:rPr kumimoji="0" lang="en-US" altLang="en-US" b="0" i="0" u="none" strike="noStrike" cap="none" normalizeH="0" baseline="0" dirty="0">
                <a:ln>
                  <a:noFill/>
                </a:ln>
                <a:solidFill>
                  <a:schemeClr val="bg2">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eaLnBrk="0" fontAlgn="base" hangingPunct="0">
              <a:spcBef>
                <a:spcPct val="0"/>
              </a:spcBef>
              <a:spcAft>
                <a:spcPct val="0"/>
              </a:spcAft>
              <a:buClrTx/>
            </a:pPr>
            <a:r>
              <a:rPr lang="en-US" altLang="en-US" dirty="0">
                <a:solidFill>
                  <a:srgbClr val="F8A81B"/>
                </a:solidFill>
                <a:latin typeface="Open Sans" panose="020B0606030504020204" pitchFamily="34" charset="0"/>
                <a:ea typeface="Open Sans" panose="020B0606030504020204" pitchFamily="34" charset="0"/>
                <a:cs typeface="Open Sans" panose="020B0606030504020204" pitchFamily="34" charset="0"/>
              </a:rPr>
              <a:t>for</a:t>
            </a:r>
            <a:r>
              <a:rPr lang="en-US" altLang="en-US" dirty="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rgbClr val="6091BA"/>
                </a:solidFill>
                <a:latin typeface="Open Sans" panose="020B0606030504020204" pitchFamily="34" charset="0"/>
                <a:ea typeface="Open Sans" panose="020B0606030504020204" pitchFamily="34" charset="0"/>
                <a:cs typeface="Open Sans" panose="020B0606030504020204" pitchFamily="34" charset="0"/>
              </a:rPr>
              <a:t>x</a:t>
            </a:r>
            <a:r>
              <a:rPr lang="en-US" altLang="en-US" dirty="0">
                <a:solidFill>
                  <a:srgbClr val="4270C1"/>
                </a:solidFill>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rgbClr val="8D64AA"/>
                </a:solidFill>
                <a:latin typeface="Open Sans" panose="020B0606030504020204" pitchFamily="34" charset="0"/>
                <a:ea typeface="Open Sans" panose="020B0606030504020204" pitchFamily="34" charset="0"/>
                <a:cs typeface="Open Sans" panose="020B0606030504020204" pitchFamily="34" charset="0"/>
              </a:rPr>
              <a:t>in</a:t>
            </a:r>
            <a:r>
              <a:rPr lang="en-US" altLang="en-US" dirty="0">
                <a:solidFill>
                  <a:srgbClr val="FFBF00"/>
                </a:solidFill>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rgbClr val="A0CC3A"/>
                </a:solidFill>
                <a:latin typeface="Open Sans" panose="020B0606030504020204" pitchFamily="34" charset="0"/>
                <a:ea typeface="Open Sans" panose="020B0606030504020204" pitchFamily="34" charset="0"/>
                <a:cs typeface="Open Sans" panose="020B0606030504020204" pitchFamily="34" charset="0"/>
              </a:rPr>
              <a:t>range(0, 5, 1): </a:t>
            </a:r>
            <a:r>
              <a:rPr lang="en-US" altLang="en-US" dirty="0">
                <a:solidFill>
                  <a:schemeClr val="bg2">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print(</a:t>
            </a:r>
            <a:r>
              <a:rPr lang="en-US" altLang="en-US" dirty="0" err="1">
                <a:solidFill>
                  <a:schemeClr val="bg2">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myInt</a:t>
            </a:r>
            <a:r>
              <a:rPr lang="en-US" altLang="en-US" dirty="0">
                <a:solidFill>
                  <a:schemeClr val="bg2">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altLang="en-US" sz="300" dirty="0">
              <a:solidFill>
                <a:schemeClr val="bg2">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5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673;p29">
            <a:extLst>
              <a:ext uri="{FF2B5EF4-FFF2-40B4-BE49-F238E27FC236}">
                <a16:creationId xmlns:a16="http://schemas.microsoft.com/office/drawing/2014/main" id="{546D212D-FCFD-0846-BE8F-7C07B2089E71}"/>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FOR LOOPS</a:t>
            </a:r>
          </a:p>
        </p:txBody>
      </p:sp>
    </p:spTree>
    <p:extLst>
      <p:ext uri="{BB962C8B-B14F-4D97-AF65-F5344CB8AC3E}">
        <p14:creationId xmlns:p14="http://schemas.microsoft.com/office/powerpoint/2010/main" val="412862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age10image54649088">
            <a:extLst>
              <a:ext uri="{FF2B5EF4-FFF2-40B4-BE49-F238E27FC236}">
                <a16:creationId xmlns:a16="http://schemas.microsoft.com/office/drawing/2014/main" id="{74E84D9E-7A66-994A-886A-38290CB5FC2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5432253" y="1480787"/>
            <a:ext cx="3150665" cy="2181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34F9AA48-964A-2E45-BF2B-8753FA506748}"/>
              </a:ext>
            </a:extLst>
          </p:cNvPr>
          <p:cNvSpPr>
            <a:spLocks noGrp="1"/>
          </p:cNvSpPr>
          <p:nvPr>
            <p:ph type="body" idx="1"/>
          </p:nvPr>
        </p:nvSpPr>
        <p:spPr>
          <a:xfrm>
            <a:off x="311700" y="1152475"/>
            <a:ext cx="4806565" cy="3416400"/>
          </a:xfrm>
        </p:spPr>
        <p:txBody>
          <a:bodyPr/>
          <a:lstStyle/>
          <a:p>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While loops</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are statements that iterate so long as a given Boolean condition is met. </a:t>
            </a:r>
          </a:p>
          <a:p>
            <a:pPr lvl="1">
              <a:spcBef>
                <a:spcPts val="0"/>
              </a:spcBef>
            </a:pPr>
            <a:r>
              <a:rPr lang="en-US" sz="1400" b="1" dirty="0">
                <a:solidFill>
                  <a:srgbClr val="F8A81B"/>
                </a:solidFill>
                <a:latin typeface="Open Sans" panose="020B0606030504020204" pitchFamily="34" charset="0"/>
                <a:ea typeface="Open Sans" panose="020B0606030504020204" pitchFamily="34" charset="0"/>
                <a:cs typeface="Open Sans" panose="020B0606030504020204" pitchFamily="34" charset="0"/>
              </a:rPr>
              <a:t>x</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variable determining whether or not the condition is met) is defined and manipulated </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OUTSIDE</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of the header of the while loop (</a:t>
            </a:r>
            <a:r>
              <a:rPr lang="en-US" sz="1400" b="1" dirty="0">
                <a:solidFill>
                  <a:srgbClr val="6091BA"/>
                </a:solidFill>
                <a:latin typeface="Open Sans" panose="020B0606030504020204" pitchFamily="34" charset="0"/>
                <a:ea typeface="Open Sans" panose="020B0606030504020204" pitchFamily="34" charset="0"/>
                <a:cs typeface="Open Sans" panose="020B0606030504020204" pitchFamily="34" charset="0"/>
              </a:rPr>
              <a:t>while</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lvl="1">
              <a:spcBef>
                <a:spcPts val="0"/>
              </a:spcBef>
            </a:pP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condition (</a:t>
            </a:r>
            <a:r>
              <a:rPr lang="en-US" sz="1400" b="1" dirty="0">
                <a:solidFill>
                  <a:srgbClr val="A0CC3A"/>
                </a:solidFill>
                <a:latin typeface="Open Sans" panose="020B0606030504020204" pitchFamily="34" charset="0"/>
                <a:ea typeface="Open Sans" panose="020B0606030504020204" pitchFamily="34" charset="0"/>
                <a:cs typeface="Open Sans" panose="020B0606030504020204" pitchFamily="34" charset="0"/>
              </a:rPr>
              <a:t>x &lt; 5</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a statement containing a Boolean variable. </a:t>
            </a:r>
          </a:p>
          <a:p>
            <a:pPr lvl="1">
              <a:spcBef>
                <a:spcPts val="0"/>
              </a:spcBef>
            </a:pP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break</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is a statement used to exit the current for/while loop. </a:t>
            </a:r>
          </a:p>
          <a:p>
            <a:pPr lvl="1">
              <a:spcBef>
                <a:spcPts val="0"/>
              </a:spcBef>
            </a:pP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continue</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is a statement used to reject all statements in the current for/while loop iteration and return to the beginning of the loop. </a:t>
            </a:r>
          </a:p>
          <a:p>
            <a:endParaRPr lang="en-US" dirty="0"/>
          </a:p>
        </p:txBody>
      </p:sp>
      <p:sp>
        <p:nvSpPr>
          <p:cNvPr id="4" name="Rectangle 3">
            <a:extLst>
              <a:ext uri="{FF2B5EF4-FFF2-40B4-BE49-F238E27FC236}">
                <a16:creationId xmlns:a16="http://schemas.microsoft.com/office/drawing/2014/main" id="{E4247965-3E5F-3846-82DC-7FCE1E7DD796}"/>
              </a:ext>
            </a:extLst>
          </p:cNvPr>
          <p:cNvSpPr/>
          <p:nvPr/>
        </p:nvSpPr>
        <p:spPr>
          <a:xfrm>
            <a:off x="5432253" y="1879252"/>
            <a:ext cx="2933204" cy="1384995"/>
          </a:xfrm>
          <a:prstGeom prst="rect">
            <a:avLst/>
          </a:prstGeom>
        </p:spPr>
        <p:txBody>
          <a:bodyPr wrap="square">
            <a:spAutoFit/>
          </a:bodyPr>
          <a:lstStyle/>
          <a:p>
            <a:r>
              <a:rPr lang="en-US" dirty="0" err="1">
                <a:latin typeface="Calibri" panose="020F0502020204030204" pitchFamily="34" charset="0"/>
              </a:rPr>
              <a:t>myString</a:t>
            </a:r>
            <a:r>
              <a:rPr lang="en-US" dirty="0">
                <a:latin typeface="Calibri" panose="020F0502020204030204" pitchFamily="34" charset="0"/>
              </a:rPr>
              <a:t> = input(“Enter a number: “) </a:t>
            </a:r>
          </a:p>
          <a:p>
            <a:r>
              <a:rPr lang="en-US" dirty="0" err="1">
                <a:latin typeface="Calibri" panose="020F0502020204030204" pitchFamily="34" charset="0"/>
              </a:rPr>
              <a:t>myInt</a:t>
            </a:r>
            <a:r>
              <a:rPr lang="en-US" dirty="0">
                <a:latin typeface="Calibri" panose="020F0502020204030204" pitchFamily="34" charset="0"/>
              </a:rPr>
              <a:t> = int(</a:t>
            </a:r>
            <a:r>
              <a:rPr lang="en-US" dirty="0" err="1">
                <a:latin typeface="Calibri" panose="020F0502020204030204" pitchFamily="34" charset="0"/>
              </a:rPr>
              <a:t>myString</a:t>
            </a:r>
            <a:r>
              <a:rPr lang="en-US" dirty="0">
                <a:latin typeface="Calibri" panose="020F0502020204030204" pitchFamily="34" charset="0"/>
              </a:rPr>
              <a:t>) </a:t>
            </a:r>
            <a:endParaRPr lang="en-US" dirty="0"/>
          </a:p>
          <a:p>
            <a:r>
              <a:rPr lang="en-US" dirty="0">
                <a:solidFill>
                  <a:srgbClr val="F8A81B"/>
                </a:solidFill>
                <a:latin typeface="Calibri" panose="020F0502020204030204" pitchFamily="34" charset="0"/>
              </a:rPr>
              <a:t>x</a:t>
            </a:r>
            <a:r>
              <a:rPr lang="en-US" dirty="0">
                <a:solidFill>
                  <a:srgbClr val="FF0000"/>
                </a:solidFill>
                <a:latin typeface="Calibri" panose="020F0502020204030204" pitchFamily="34" charset="0"/>
              </a:rPr>
              <a:t> </a:t>
            </a:r>
            <a:r>
              <a:rPr lang="en-US" dirty="0">
                <a:latin typeface="Calibri" panose="020F0502020204030204" pitchFamily="34" charset="0"/>
              </a:rPr>
              <a:t>= 0</a:t>
            </a:r>
            <a:br>
              <a:rPr lang="en-US" dirty="0">
                <a:latin typeface="Calibri" panose="020F0502020204030204" pitchFamily="34" charset="0"/>
              </a:rPr>
            </a:br>
            <a:r>
              <a:rPr lang="en-US" dirty="0">
                <a:solidFill>
                  <a:srgbClr val="6091BA"/>
                </a:solidFill>
                <a:latin typeface="Calibri" panose="020F0502020204030204" pitchFamily="34" charset="0"/>
              </a:rPr>
              <a:t>while</a:t>
            </a:r>
            <a:r>
              <a:rPr lang="en-US" dirty="0">
                <a:solidFill>
                  <a:srgbClr val="4270C1"/>
                </a:solidFill>
                <a:latin typeface="Calibri" panose="020F0502020204030204" pitchFamily="34" charset="0"/>
              </a:rPr>
              <a:t> </a:t>
            </a:r>
            <a:r>
              <a:rPr lang="en-US" dirty="0">
                <a:solidFill>
                  <a:srgbClr val="A0CC3A"/>
                </a:solidFill>
                <a:latin typeface="Calibri" panose="020F0502020204030204" pitchFamily="34" charset="0"/>
              </a:rPr>
              <a:t>x &lt; 5</a:t>
            </a:r>
            <a:r>
              <a:rPr lang="en-US" dirty="0">
                <a:solidFill>
                  <a:srgbClr val="4270C1"/>
                </a:solidFill>
                <a:latin typeface="Calibri" panose="020F0502020204030204" pitchFamily="34" charset="0"/>
              </a:rPr>
              <a:t>: </a:t>
            </a:r>
            <a:endParaRPr lang="en-US" dirty="0"/>
          </a:p>
          <a:p>
            <a:r>
              <a:rPr lang="en-US" dirty="0">
                <a:latin typeface="Calibri" panose="020F0502020204030204" pitchFamily="34" charset="0"/>
              </a:rPr>
              <a:t>    print(</a:t>
            </a:r>
            <a:r>
              <a:rPr lang="en-US" dirty="0" err="1">
                <a:latin typeface="Calibri" panose="020F0502020204030204" pitchFamily="34" charset="0"/>
              </a:rPr>
              <a:t>myInt</a:t>
            </a:r>
            <a:r>
              <a:rPr lang="en-US" dirty="0">
                <a:latin typeface="Calibri" panose="020F0502020204030204" pitchFamily="34" charset="0"/>
              </a:rPr>
              <a:t>) </a:t>
            </a:r>
          </a:p>
          <a:p>
            <a:r>
              <a:rPr lang="en-US" dirty="0">
                <a:latin typeface="Calibri" panose="020F0502020204030204" pitchFamily="34" charset="0"/>
              </a:rPr>
              <a:t>    x= x +1 </a:t>
            </a:r>
            <a:endParaRPr lang="en-US" dirty="0">
              <a:effectLst/>
            </a:endParaRPr>
          </a:p>
        </p:txBody>
      </p:sp>
      <p:sp>
        <p:nvSpPr>
          <p:cNvPr id="9" name="Google Shape;673;p29">
            <a:extLst>
              <a:ext uri="{FF2B5EF4-FFF2-40B4-BE49-F238E27FC236}">
                <a16:creationId xmlns:a16="http://schemas.microsoft.com/office/drawing/2014/main" id="{871E7EFF-6FA7-644F-9BC4-3B502084CEEB}"/>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WHILE LOOPS</a:t>
            </a:r>
          </a:p>
        </p:txBody>
      </p:sp>
    </p:spTree>
    <p:extLst>
      <p:ext uri="{BB962C8B-B14F-4D97-AF65-F5344CB8AC3E}">
        <p14:creationId xmlns:p14="http://schemas.microsoft.com/office/powerpoint/2010/main" val="106614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6F4242-319D-A54A-9DBF-BBD98209D2AA}"/>
              </a:ext>
            </a:extLst>
          </p:cNvPr>
          <p:cNvSpPr>
            <a:spLocks noGrp="1"/>
          </p:cNvSpPr>
          <p:nvPr>
            <p:ph type="body" idx="1"/>
          </p:nvPr>
        </p:nvSpPr>
        <p:spPr/>
        <p:txBody>
          <a:bodyPr/>
          <a:lstStyle/>
          <a:p>
            <a:pPr algn="l" fontAlgn="base"/>
            <a:r>
              <a:rPr lang="en-US" sz="1400" b="0" i="0" dirty="0">
                <a:solidFill>
                  <a:schemeClr val="accent4">
                    <a:lumMod val="20000"/>
                    <a:lumOff val="80000"/>
                  </a:schemeClr>
                </a:solidFill>
                <a:effectLst/>
                <a:latin typeface="Roboto" panose="02000000000000000000" pitchFamily="2" charset="0"/>
                <a:ea typeface="Roboto" panose="02000000000000000000" pitchFamily="2" charset="0"/>
              </a:rPr>
              <a:t>Given an unsorted list of some elements(which may or may not be integers), write a function that finds the frequency of each distinct element in the list using a </a:t>
            </a:r>
            <a:r>
              <a:rPr lang="en-US" sz="1400" b="0" i="0" u="sng" dirty="0">
                <a:solidFill>
                  <a:schemeClr val="accent4">
                    <a:lumMod val="20000"/>
                    <a:lumOff val="80000"/>
                  </a:schemeClr>
                </a:solidFill>
                <a:effectLst/>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Python dictionary</a:t>
            </a:r>
            <a:r>
              <a:rPr lang="en-US" sz="1400" b="0" i="0" dirty="0">
                <a:solidFill>
                  <a:schemeClr val="accent4">
                    <a:lumMod val="20000"/>
                    <a:lumOff val="80000"/>
                  </a:schemeClr>
                </a:solidFill>
                <a:effectLst/>
                <a:latin typeface="Roboto" panose="02000000000000000000" pitchFamily="2" charset="0"/>
                <a:ea typeface="Roboto" panose="02000000000000000000" pitchFamily="2" charset="0"/>
              </a:rPr>
              <a:t>.</a:t>
            </a:r>
          </a:p>
          <a:p>
            <a:pPr marL="152400" indent="0">
              <a:buNone/>
            </a:pPr>
            <a:br>
              <a:rPr lang="en-US" sz="1600" dirty="0">
                <a:solidFill>
                  <a:schemeClr val="accent4">
                    <a:lumMod val="20000"/>
                    <a:lumOff val="80000"/>
                  </a:schemeClr>
                </a:solidFill>
                <a:latin typeface="Roboto" panose="02000000000000000000" pitchFamily="2" charset="0"/>
                <a:ea typeface="Roboto" panose="02000000000000000000" pitchFamily="2" charset="0"/>
              </a:rPr>
            </a:br>
            <a:endParaRPr lang="en-US" sz="1600" dirty="0">
              <a:solidFill>
                <a:schemeClr val="accent4">
                  <a:lumMod val="20000"/>
                  <a:lumOff val="80000"/>
                </a:schemeClr>
              </a:solidFill>
              <a:latin typeface="Roboto" panose="02000000000000000000" pitchFamily="2" charset="0"/>
              <a:ea typeface="Roboto" panose="02000000000000000000" pitchFamily="2" charset="0"/>
            </a:endParaRPr>
          </a:p>
        </p:txBody>
      </p:sp>
      <p:pic>
        <p:nvPicPr>
          <p:cNvPr id="5" name="Picture 4" descr="A screenshot of a computer&#10;&#10;Description automatically generated">
            <a:extLst>
              <a:ext uri="{FF2B5EF4-FFF2-40B4-BE49-F238E27FC236}">
                <a16:creationId xmlns:a16="http://schemas.microsoft.com/office/drawing/2014/main" id="{94C66563-3BBA-7740-8672-91334CEB80E6}"/>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a:off x="2211086" y="1801847"/>
            <a:ext cx="4721828" cy="2701046"/>
          </a:xfrm>
          <a:prstGeom prst="rect">
            <a:avLst/>
          </a:prstGeom>
        </p:spPr>
      </p:pic>
      <p:sp>
        <p:nvSpPr>
          <p:cNvPr id="6" name="Google Shape;673;p29">
            <a:extLst>
              <a:ext uri="{FF2B5EF4-FFF2-40B4-BE49-F238E27FC236}">
                <a16:creationId xmlns:a16="http://schemas.microsoft.com/office/drawing/2014/main" id="{3D9654C6-3DD8-3048-817B-C8F447373847}"/>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LETS GET CODING</a:t>
            </a:r>
          </a:p>
        </p:txBody>
      </p:sp>
    </p:spTree>
    <p:extLst>
      <p:ext uri="{BB962C8B-B14F-4D97-AF65-F5344CB8AC3E}">
        <p14:creationId xmlns:p14="http://schemas.microsoft.com/office/powerpoint/2010/main" val="255843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73;p29">
            <a:extLst>
              <a:ext uri="{FF2B5EF4-FFF2-40B4-BE49-F238E27FC236}">
                <a16:creationId xmlns:a16="http://schemas.microsoft.com/office/drawing/2014/main" id="{3D9654C6-3DD8-3048-817B-C8F447373847}"/>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LETS GET CODING</a:t>
            </a:r>
          </a:p>
        </p:txBody>
      </p:sp>
      <p:pic>
        <p:nvPicPr>
          <p:cNvPr id="4" name="Picture 3" descr="A screenshot of a computer code&#10;&#10;Description automatically generated">
            <a:extLst>
              <a:ext uri="{FF2B5EF4-FFF2-40B4-BE49-F238E27FC236}">
                <a16:creationId xmlns:a16="http://schemas.microsoft.com/office/drawing/2014/main" id="{EEE1D977-D00B-ED48-BA9A-0A40BDD74048}"/>
              </a:ext>
            </a:extLst>
          </p:cNvPr>
          <p:cNvPicPr>
            <a:picLocks noChangeAspect="1"/>
          </p:cNvPicPr>
          <p:nvPr/>
        </p:nvPicPr>
        <p:blipFill>
          <a:blip r:embed="rId3"/>
          <a:stretch>
            <a:fillRect/>
          </a:stretch>
        </p:blipFill>
        <p:spPr>
          <a:xfrm>
            <a:off x="1413458" y="1000677"/>
            <a:ext cx="6317084" cy="3447512"/>
          </a:xfrm>
          <a:prstGeom prst="rect">
            <a:avLst/>
          </a:prstGeom>
        </p:spPr>
      </p:pic>
      <p:pic>
        <p:nvPicPr>
          <p:cNvPr id="10" name="Picture 9" descr="A number and number symbols&#10;&#10;Description automatically generated with low confidence">
            <a:extLst>
              <a:ext uri="{FF2B5EF4-FFF2-40B4-BE49-F238E27FC236}">
                <a16:creationId xmlns:a16="http://schemas.microsoft.com/office/drawing/2014/main" id="{BB5CB7B4-B70F-514F-9FA4-28ED7F0AABBE}"/>
              </a:ext>
            </a:extLst>
          </p:cNvPr>
          <p:cNvPicPr>
            <a:picLocks noChangeAspect="1"/>
          </p:cNvPicPr>
          <p:nvPr/>
        </p:nvPicPr>
        <p:blipFill>
          <a:blip r:embed="rId4"/>
          <a:stretch>
            <a:fillRect/>
          </a:stretch>
        </p:blipFill>
        <p:spPr>
          <a:xfrm>
            <a:off x="6308142" y="1000677"/>
            <a:ext cx="1422400" cy="2171700"/>
          </a:xfrm>
          <a:prstGeom prst="rect">
            <a:avLst/>
          </a:prstGeom>
        </p:spPr>
      </p:pic>
      <p:sp>
        <p:nvSpPr>
          <p:cNvPr id="11" name="Rectangle 10">
            <a:extLst>
              <a:ext uri="{FF2B5EF4-FFF2-40B4-BE49-F238E27FC236}">
                <a16:creationId xmlns:a16="http://schemas.microsoft.com/office/drawing/2014/main" id="{96B786DC-AAC9-C247-A79E-F4335E6B8AA6}"/>
              </a:ext>
            </a:extLst>
          </p:cNvPr>
          <p:cNvSpPr/>
          <p:nvPr/>
        </p:nvSpPr>
        <p:spPr>
          <a:xfrm>
            <a:off x="1413458" y="1183875"/>
            <a:ext cx="3158542" cy="20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DC8B61-62E3-0F43-A99F-7B86D00211E0}"/>
              </a:ext>
            </a:extLst>
          </p:cNvPr>
          <p:cNvSpPr/>
          <p:nvPr/>
        </p:nvSpPr>
        <p:spPr>
          <a:xfrm>
            <a:off x="1589008" y="1525861"/>
            <a:ext cx="3158542" cy="326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378FF28-7007-C94A-889E-20513A04030D}"/>
              </a:ext>
            </a:extLst>
          </p:cNvPr>
          <p:cNvSpPr/>
          <p:nvPr/>
        </p:nvSpPr>
        <p:spPr>
          <a:xfrm>
            <a:off x="1764558" y="1851949"/>
            <a:ext cx="3158542" cy="136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AD84367-B4BC-324C-986A-E66E36E92C3B}"/>
              </a:ext>
            </a:extLst>
          </p:cNvPr>
          <p:cNvSpPr/>
          <p:nvPr/>
        </p:nvSpPr>
        <p:spPr>
          <a:xfrm>
            <a:off x="1940108" y="1988848"/>
            <a:ext cx="3158542" cy="318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42CA7C5-509B-2E4B-9212-097F6497990E}"/>
              </a:ext>
            </a:extLst>
          </p:cNvPr>
          <p:cNvSpPr/>
          <p:nvPr/>
        </p:nvSpPr>
        <p:spPr>
          <a:xfrm>
            <a:off x="2080934" y="2349181"/>
            <a:ext cx="3158542" cy="382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73D5329-DF62-6344-8514-661E42EABAA8}"/>
              </a:ext>
            </a:extLst>
          </p:cNvPr>
          <p:cNvSpPr/>
          <p:nvPr/>
        </p:nvSpPr>
        <p:spPr>
          <a:xfrm>
            <a:off x="1764557" y="2804280"/>
            <a:ext cx="3663969" cy="487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537827-1BF3-0948-A9AC-1CC5AA66DC63}"/>
              </a:ext>
            </a:extLst>
          </p:cNvPr>
          <p:cNvSpPr txBox="1"/>
          <p:nvPr/>
        </p:nvSpPr>
        <p:spPr>
          <a:xfrm>
            <a:off x="6568635" y="978641"/>
            <a:ext cx="1161907" cy="307777"/>
          </a:xfrm>
          <a:prstGeom prst="rect">
            <a:avLst/>
          </a:prstGeom>
          <a:noFill/>
        </p:spPr>
        <p:txBody>
          <a:bodyPr wrap="square" rtlCol="0">
            <a:spAutoFit/>
          </a:bodyPr>
          <a:lstStyle/>
          <a:p>
            <a:r>
              <a:rPr lang="en-US" b="1" dirty="0">
                <a:solidFill>
                  <a:schemeClr val="accent5"/>
                </a:solidFill>
              </a:rPr>
              <a:t>OUTPUT</a:t>
            </a:r>
          </a:p>
        </p:txBody>
      </p:sp>
    </p:spTree>
    <p:extLst>
      <p:ext uri="{BB962C8B-B14F-4D97-AF65-F5344CB8AC3E}">
        <p14:creationId xmlns:p14="http://schemas.microsoft.com/office/powerpoint/2010/main" val="111422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LEARNING OBJECTIVES</a:t>
            </a:r>
            <a:endParaRPr dirty="0"/>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Elements of Style</a:t>
            </a:r>
            <a:endParaRPr dirty="0"/>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77" name="Google Shape;677;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PEP8 </a:t>
            </a:r>
            <a:endParaRPr dirty="0"/>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
            </a:r>
            <a:r>
              <a:rPr lang="en-US" dirty="0"/>
              <a:t>e</a:t>
            </a:r>
            <a:r>
              <a:rPr lang="en" dirty="0"/>
              <a:t>sign Patterns</a:t>
            </a:r>
            <a:endParaRPr dirty="0"/>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3" name="Google Shape;683;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Debugging</a:t>
            </a:r>
            <a:endParaRPr dirty="0"/>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5" name="Google Shape;685;p29"/>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Print statements, breakpoints, etc.</a:t>
            </a:r>
            <a:endParaRPr dirty="0"/>
          </a:p>
        </p:txBody>
      </p:sp>
      <p:sp>
        <p:nvSpPr>
          <p:cNvPr id="686" name="Google Shape;686;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a:t>
            </a:r>
            <a:r>
              <a:rPr lang="en-US" dirty="0" err="1"/>
              <a:t>ntro</a:t>
            </a:r>
            <a:r>
              <a:rPr lang="en-US" dirty="0"/>
              <a:t> to IDEs</a:t>
            </a:r>
            <a:endParaRPr dirty="0"/>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8" name="Google Shape;688;p29"/>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effectively use IDEs</a:t>
            </a:r>
            <a:endParaRPr dirty="0"/>
          </a:p>
        </p:txBody>
      </p:sp>
      <p:sp>
        <p:nvSpPr>
          <p:cNvPr id="689" name="Google Shape;689;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Virtual Environments</a:t>
            </a:r>
            <a:endParaRPr dirty="0"/>
          </a:p>
        </p:txBody>
      </p:sp>
      <p:sp>
        <p:nvSpPr>
          <p:cNvPr id="690" name="Google Shape;690;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91" name="Google Shape;691;p29"/>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Theory of Anaconda virtual environments</a:t>
            </a:r>
            <a:endParaRPr dirty="0"/>
          </a:p>
        </p:txBody>
      </p:sp>
      <p:sp>
        <p:nvSpPr>
          <p:cNvPr id="41" name="Google Shape;685;p29">
            <a:extLst>
              <a:ext uri="{FF2B5EF4-FFF2-40B4-BE49-F238E27FC236}">
                <a16:creationId xmlns:a16="http://schemas.microsoft.com/office/drawing/2014/main" id="{77D31C0D-4F1B-AF4A-A6F6-529DA1F74E6D}"/>
              </a:ext>
            </a:extLst>
          </p:cNvPr>
          <p:cNvSpPr txBox="1">
            <a:spLocks/>
          </p:cNvSpPr>
          <p:nvPr/>
        </p:nvSpPr>
        <p:spPr>
          <a:xfrm>
            <a:off x="719900" y="2148801"/>
            <a:ext cx="2316900"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The theory behind coding standards and style </a:t>
            </a:r>
          </a:p>
        </p:txBody>
      </p:sp>
      <p:sp>
        <p:nvSpPr>
          <p:cNvPr id="42" name="Google Shape;685;p29">
            <a:extLst>
              <a:ext uri="{FF2B5EF4-FFF2-40B4-BE49-F238E27FC236}">
                <a16:creationId xmlns:a16="http://schemas.microsoft.com/office/drawing/2014/main" id="{B0041769-5F73-884B-8502-3B381B51B747}"/>
              </a:ext>
            </a:extLst>
          </p:cNvPr>
          <p:cNvSpPr txBox="1">
            <a:spLocks/>
          </p:cNvSpPr>
          <p:nvPr/>
        </p:nvSpPr>
        <p:spPr>
          <a:xfrm>
            <a:off x="3409288" y="2126036"/>
            <a:ext cx="2316900"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Python’s official style guide</a:t>
            </a:r>
          </a:p>
        </p:txBody>
      </p:sp>
      <p:sp>
        <p:nvSpPr>
          <p:cNvPr id="43" name="Google Shape;685;p29">
            <a:extLst>
              <a:ext uri="{FF2B5EF4-FFF2-40B4-BE49-F238E27FC236}">
                <a16:creationId xmlns:a16="http://schemas.microsoft.com/office/drawing/2014/main" id="{11C93166-26C4-BC40-97EA-A7D5D09489C1}"/>
              </a:ext>
            </a:extLst>
          </p:cNvPr>
          <p:cNvSpPr txBox="1">
            <a:spLocks/>
          </p:cNvSpPr>
          <p:nvPr/>
        </p:nvSpPr>
        <p:spPr>
          <a:xfrm>
            <a:off x="6098676" y="2149626"/>
            <a:ext cx="2316900" cy="62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Object-oriented Design Patterns</a:t>
            </a:r>
          </a:p>
        </p:txBody>
      </p:sp>
      <p:sp>
        <p:nvSpPr>
          <p:cNvPr id="4" name="Rectangle 3">
            <a:extLst>
              <a:ext uri="{FF2B5EF4-FFF2-40B4-BE49-F238E27FC236}">
                <a16:creationId xmlns:a16="http://schemas.microsoft.com/office/drawing/2014/main" id="{CE1F4ED2-F817-DF47-8DAC-0A1E993FF0A9}"/>
              </a:ext>
            </a:extLst>
          </p:cNvPr>
          <p:cNvSpPr/>
          <p:nvPr/>
        </p:nvSpPr>
        <p:spPr>
          <a:xfrm>
            <a:off x="737912" y="1175291"/>
            <a:ext cx="4996649" cy="1602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258E7C-A5C9-FB43-B0CB-E8A51F3410F7}"/>
              </a:ext>
            </a:extLst>
          </p:cNvPr>
          <p:cNvSpPr txBox="1"/>
          <p:nvPr/>
        </p:nvSpPr>
        <p:spPr>
          <a:xfrm>
            <a:off x="2708575" y="1257519"/>
            <a:ext cx="1314450" cy="400110"/>
          </a:xfrm>
          <a:prstGeom prst="rect">
            <a:avLst/>
          </a:prstGeom>
          <a:noFill/>
        </p:spPr>
        <p:txBody>
          <a:bodyPr wrap="square" rtlCol="0">
            <a:spAutoFit/>
          </a:bodyPr>
          <a:lstStyle/>
          <a:p>
            <a:r>
              <a:rPr lang="en-US" sz="2000" b="1" dirty="0">
                <a:solidFill>
                  <a:schemeClr val="accent2">
                    <a:lumMod val="60000"/>
                    <a:lumOff val="40000"/>
                  </a:schemeClr>
                </a:solidFill>
                <a:latin typeface="Roboto" panose="02000000000000000000" pitchFamily="2" charset="0"/>
                <a:ea typeface="Roboto" panose="02000000000000000000" pitchFamily="2" charset="0"/>
              </a:rPr>
              <a:t>WEEK 3</a:t>
            </a:r>
          </a:p>
        </p:txBody>
      </p:sp>
      <p:cxnSp>
        <p:nvCxnSpPr>
          <p:cNvPr id="7" name="Straight Connector 6">
            <a:extLst>
              <a:ext uri="{FF2B5EF4-FFF2-40B4-BE49-F238E27FC236}">
                <a16:creationId xmlns:a16="http://schemas.microsoft.com/office/drawing/2014/main" id="{F50036B9-E71B-C248-84F1-9E8EA0010D37}"/>
              </a:ext>
            </a:extLst>
          </p:cNvPr>
          <p:cNvCxnSpPr>
            <a:cxnSpLocks/>
          </p:cNvCxnSpPr>
          <p:nvPr/>
        </p:nvCxnSpPr>
        <p:spPr>
          <a:xfrm>
            <a:off x="741952" y="4479953"/>
            <a:ext cx="781911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6199FC-60CB-C848-A0D0-33B151B3E35B}"/>
              </a:ext>
            </a:extLst>
          </p:cNvPr>
          <p:cNvCxnSpPr>
            <a:cxnSpLocks/>
          </p:cNvCxnSpPr>
          <p:nvPr/>
        </p:nvCxnSpPr>
        <p:spPr>
          <a:xfrm>
            <a:off x="737912" y="2880282"/>
            <a:ext cx="547878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8693C7-1943-D047-A021-767E9E8C5B86}"/>
              </a:ext>
            </a:extLst>
          </p:cNvPr>
          <p:cNvCxnSpPr>
            <a:cxnSpLocks/>
          </p:cNvCxnSpPr>
          <p:nvPr/>
        </p:nvCxnSpPr>
        <p:spPr>
          <a:xfrm>
            <a:off x="737912" y="2880282"/>
            <a:ext cx="0" cy="159967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C545FAC-2113-AC47-AA35-AEAFEC7D85FD}"/>
              </a:ext>
            </a:extLst>
          </p:cNvPr>
          <p:cNvCxnSpPr>
            <a:cxnSpLocks/>
          </p:cNvCxnSpPr>
          <p:nvPr/>
        </p:nvCxnSpPr>
        <p:spPr>
          <a:xfrm>
            <a:off x="6216692" y="1175291"/>
            <a:ext cx="0" cy="170499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FBFF20-EF2C-2A40-BBDA-E6395BCEB432}"/>
              </a:ext>
            </a:extLst>
          </p:cNvPr>
          <p:cNvCxnSpPr>
            <a:cxnSpLocks/>
          </p:cNvCxnSpPr>
          <p:nvPr/>
        </p:nvCxnSpPr>
        <p:spPr>
          <a:xfrm>
            <a:off x="6216692" y="1175291"/>
            <a:ext cx="234437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EE3AD6-D8AF-7147-B8D4-3EC129238C35}"/>
              </a:ext>
            </a:extLst>
          </p:cNvPr>
          <p:cNvCxnSpPr>
            <a:cxnSpLocks/>
          </p:cNvCxnSpPr>
          <p:nvPr/>
        </p:nvCxnSpPr>
        <p:spPr>
          <a:xfrm>
            <a:off x="8561070" y="1175291"/>
            <a:ext cx="0" cy="330466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3B77186-1344-3449-8655-5B7828664B18}"/>
              </a:ext>
            </a:extLst>
          </p:cNvPr>
          <p:cNvSpPr txBox="1"/>
          <p:nvPr/>
        </p:nvSpPr>
        <p:spPr>
          <a:xfrm>
            <a:off x="4023025" y="4522718"/>
            <a:ext cx="1314450" cy="400110"/>
          </a:xfrm>
          <a:prstGeom prst="rect">
            <a:avLst/>
          </a:prstGeom>
          <a:noFill/>
        </p:spPr>
        <p:txBody>
          <a:bodyPr wrap="square" rtlCol="0">
            <a:spAutoFit/>
          </a:bodyPr>
          <a:lstStyle/>
          <a:p>
            <a:r>
              <a:rPr lang="en-US" sz="2000" b="1" dirty="0">
                <a:solidFill>
                  <a:schemeClr val="accent2">
                    <a:lumMod val="60000"/>
                    <a:lumOff val="40000"/>
                  </a:schemeClr>
                </a:solidFill>
                <a:latin typeface="Roboto" panose="02000000000000000000" pitchFamily="2" charset="0"/>
                <a:ea typeface="Roboto" panose="02000000000000000000" pitchFamily="2" charset="0"/>
              </a:rPr>
              <a:t>WEEK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190" name="Google Shape;1190;p48"/>
          <p:cNvSpPr txBox="1">
            <a:spLocks noGrp="1"/>
          </p:cNvSpPr>
          <p:nvPr>
            <p:ph type="title" idx="2"/>
          </p:nvPr>
        </p:nvSpPr>
        <p:spPr>
          <a:xfrm>
            <a:off x="3216900" y="2908157"/>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ELEMENTS OF PROGRAMMING STYLE</a:t>
            </a:r>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412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95"/>
        <p:cNvGrpSpPr/>
        <p:nvPr/>
      </p:nvGrpSpPr>
      <p:grpSpPr>
        <a:xfrm>
          <a:off x="0" y="0"/>
          <a:ext cx="0" cy="0"/>
          <a:chOff x="0" y="0"/>
          <a:chExt cx="0" cy="0"/>
        </a:xfrm>
      </p:grpSpPr>
      <p:sp>
        <p:nvSpPr>
          <p:cNvPr id="696" name="Google Shape;696;p30"/>
          <p:cNvSpPr txBox="1">
            <a:spLocks noGrp="1"/>
          </p:cNvSpPr>
          <p:nvPr>
            <p:ph type="title"/>
          </p:nvPr>
        </p:nvSpPr>
        <p:spPr>
          <a:xfrm>
            <a:off x="1902600" y="2643999"/>
            <a:ext cx="5338800" cy="1352400"/>
          </a:xfrm>
          <a:prstGeom prst="rect">
            <a:avLst/>
          </a:prstGeom>
        </p:spPr>
        <p:txBody>
          <a:bodyPr spcFirstLastPara="1" wrap="square" lIns="91425" tIns="91425" rIns="91425" bIns="91425" anchor="b" anchorCtr="0">
            <a:noAutofit/>
          </a:bodyPr>
          <a:lstStyle/>
          <a:p>
            <a:r>
              <a:rPr lang="en" sz="1800" dirty="0"/>
              <a:t>“</a:t>
            </a:r>
            <a:r>
              <a:rPr lang="en-US" altLang="en-US" sz="1800" dirty="0">
                <a:ea typeface="ＭＳ Ｐゴシック" charset="-128"/>
              </a:rPr>
              <a:t>“</a:t>
            </a:r>
            <a:r>
              <a:rPr lang="en-US" sz="1400" dirty="0"/>
              <a:t>Beautiful is better than ugly. Explicit is better than implicit. Simple is better than complex. Complex is better than complicated. Flat is better than nested. Sparse is better than dense. Readability counts. Special cases aren't special enough to break the rules. Although practicality beats purity. Errors should never pass silently. Unless explicitly silenced. In the face of ambiguity, refuse the temptation to guess. There should be one-- and preferably only one --obvious way to do it. Although that way may not be obvious at first unless you're Dutch. Now is better than never. Although never is often better than *right* now. If the implementation is hard to explain, it's a bad idea. If the implementation is easy to explain, it may be a good idea. Namespaces are one honking great idea -- let's do more of those!</a:t>
            </a:r>
            <a:br>
              <a:rPr lang="en-US" altLang="en-US" sz="1800" dirty="0">
                <a:ea typeface="ＭＳ Ｐゴシック" charset="-128"/>
              </a:rPr>
            </a:br>
            <a:endParaRPr sz="1800" dirty="0"/>
          </a:p>
        </p:txBody>
      </p:sp>
      <p:sp>
        <p:nvSpPr>
          <p:cNvPr id="697" name="Google Shape;697;p30"/>
          <p:cNvSpPr txBox="1">
            <a:spLocks noGrp="1"/>
          </p:cNvSpPr>
          <p:nvPr>
            <p:ph type="title" idx="2"/>
          </p:nvPr>
        </p:nvSpPr>
        <p:spPr>
          <a:xfrm>
            <a:off x="2238267" y="3691149"/>
            <a:ext cx="5338800" cy="610500"/>
          </a:xfrm>
          <a:prstGeom prst="rect">
            <a:avLst/>
          </a:prstGeom>
        </p:spPr>
        <p:txBody>
          <a:bodyPr spcFirstLastPara="1" wrap="square" lIns="91425" tIns="91425" rIns="91425" bIns="91425" anchor="t" anchorCtr="0">
            <a:noAutofit/>
          </a:bodyPr>
          <a:lstStyle/>
          <a:p>
            <a:r>
              <a:rPr lang="en" dirty="0"/>
              <a:t> — The Zen of Python (</a:t>
            </a:r>
            <a:r>
              <a:rPr lang="en-US" altLang="en-US" dirty="0">
                <a:ea typeface="ＭＳ Ｐゴシック" charset="-128"/>
              </a:rPr>
              <a:t>Tim Peters)	</a:t>
            </a:r>
            <a:br>
              <a:rPr lang="en-US" altLang="en-US" dirty="0">
                <a:ea typeface="ＭＳ Ｐゴシック" charset="-128"/>
              </a:rPr>
            </a:b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5"/>
          <p:cNvSpPr>
            <a:spLocks noGrp="1"/>
          </p:cNvSpPr>
          <p:nvPr>
            <p:ph idx="1"/>
          </p:nvPr>
        </p:nvSpPr>
        <p:spPr bwMode="auto">
          <a:xfrm>
            <a:off x="3583172" y="1047064"/>
            <a:ext cx="4306186" cy="342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r>
              <a:rPr lang="en-US" altLang="en-US" sz="2100" dirty="0">
                <a:ea typeface="ＭＳ Ｐゴシック" charset="-128"/>
              </a:rPr>
              <a:t>1974</a:t>
            </a:r>
          </a:p>
          <a:p>
            <a:r>
              <a:rPr lang="en-US" altLang="en-US" sz="2100" dirty="0">
                <a:ea typeface="ＭＳ Ｐゴシック" charset="-128"/>
              </a:rPr>
              <a:t>Doesn’t describe how to write programs</a:t>
            </a:r>
          </a:p>
          <a:p>
            <a:r>
              <a:rPr lang="en-US" altLang="en-US" sz="2100" dirty="0">
                <a:ea typeface="ＭＳ Ｐゴシック" charset="-128"/>
              </a:rPr>
              <a:t>Describes how to write efficient programs that can be read by computers </a:t>
            </a:r>
            <a:r>
              <a:rPr lang="en-US" altLang="en-US" sz="2100" u="sng" dirty="0">
                <a:ea typeface="ＭＳ Ｐゴシック" charset="-128"/>
              </a:rPr>
              <a:t>and people</a:t>
            </a:r>
          </a:p>
          <a:p>
            <a:r>
              <a:rPr lang="en-US" altLang="en-US" sz="2100" dirty="0">
                <a:ea typeface="ＭＳ Ｐゴシック" charset="-128"/>
              </a:rPr>
              <a:t>Why is it important that people can read your code?</a:t>
            </a:r>
          </a:p>
        </p:txBody>
      </p:sp>
      <p:pic>
        <p:nvPicPr>
          <p:cNvPr id="19461" name="Picture 2"/>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56931" y="1047064"/>
            <a:ext cx="2326980" cy="3327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Google Shape;673;p29">
            <a:extLst>
              <a:ext uri="{FF2B5EF4-FFF2-40B4-BE49-F238E27FC236}">
                <a16:creationId xmlns:a16="http://schemas.microsoft.com/office/drawing/2014/main" id="{8FA61768-B9A5-5148-865C-B27D0158446F}"/>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ELEMENTS OF PROGRAMMING STYLE</a:t>
            </a:r>
          </a:p>
        </p:txBody>
      </p:sp>
    </p:spTree>
    <p:extLst>
      <p:ext uri="{BB962C8B-B14F-4D97-AF65-F5344CB8AC3E}">
        <p14:creationId xmlns:p14="http://schemas.microsoft.com/office/powerpoint/2010/main" val="2650365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4"/>
        <p:cNvGrpSpPr/>
        <p:nvPr/>
      </p:nvGrpSpPr>
      <p:grpSpPr>
        <a:xfrm>
          <a:off x="0" y="0"/>
          <a:ext cx="0" cy="0"/>
          <a:chOff x="0" y="0"/>
          <a:chExt cx="0" cy="0"/>
        </a:xfrm>
      </p:grpSpPr>
      <p:sp>
        <p:nvSpPr>
          <p:cNvPr id="886" name="Google Shape;886;p38"/>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CODING CONVENTIONS</a:t>
            </a:r>
            <a:endParaRPr dirty="0"/>
          </a:p>
        </p:txBody>
      </p:sp>
      <p:sp>
        <p:nvSpPr>
          <p:cNvPr id="887" name="Google Shape;887;p38"/>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Coding conventions are coding styles that reflect how something is typically done </a:t>
            </a:r>
            <a:endParaRPr dirty="0"/>
          </a:p>
          <a:p>
            <a:pPr marL="0" lvl="0" indent="0" algn="ctr" rtl="0">
              <a:spcBef>
                <a:spcPts val="0"/>
              </a:spcBef>
              <a:spcAft>
                <a:spcPts val="0"/>
              </a:spcAft>
              <a:buNone/>
            </a:pPr>
            <a:endParaRPr dirty="0"/>
          </a:p>
        </p:txBody>
      </p:sp>
      <p:sp>
        <p:nvSpPr>
          <p:cNvPr id="888" name="Google Shape;888;p38"/>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CODING GUIDLINES</a:t>
            </a:r>
            <a:endParaRPr dirty="0"/>
          </a:p>
        </p:txBody>
      </p:sp>
      <p:sp>
        <p:nvSpPr>
          <p:cNvPr id="889" name="Google Shape;889;p38"/>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Coding guidelines are coding styles that are recommended by a company or community</a:t>
            </a:r>
            <a:endParaRPr dirty="0"/>
          </a:p>
          <a:p>
            <a:pPr marL="0" lvl="0" indent="0" algn="ctr" rtl="0">
              <a:spcBef>
                <a:spcPts val="0"/>
              </a:spcBef>
              <a:spcAft>
                <a:spcPts val="0"/>
              </a:spcAft>
              <a:buNone/>
            </a:pPr>
            <a:endParaRPr dirty="0"/>
          </a:p>
        </p:txBody>
      </p:sp>
      <p:sp>
        <p:nvSpPr>
          <p:cNvPr id="890" name="Google Shape;890;p38"/>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CODING STANDARDS</a:t>
            </a:r>
            <a:endParaRPr dirty="0"/>
          </a:p>
        </p:txBody>
      </p:sp>
      <p:sp>
        <p:nvSpPr>
          <p:cNvPr id="891" name="Google Shape;891;p38"/>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Coding standards are coding style rules that are enforced by a company for a project</a:t>
            </a:r>
            <a:endParaRPr dirty="0"/>
          </a:p>
        </p:txBody>
      </p:sp>
      <p:sp>
        <p:nvSpPr>
          <p:cNvPr id="20" name="Google Shape;673;p29">
            <a:extLst>
              <a:ext uri="{FF2B5EF4-FFF2-40B4-BE49-F238E27FC236}">
                <a16:creationId xmlns:a16="http://schemas.microsoft.com/office/drawing/2014/main" id="{6D017618-BECC-B840-9A03-9414CAA5D283}"/>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ELEMENTS OF PROGRAMMING STYLE</a:t>
            </a:r>
          </a:p>
        </p:txBody>
      </p:sp>
      <p:pic>
        <p:nvPicPr>
          <p:cNvPr id="3" name="Graphic 2" descr="Gavel outline">
            <a:extLst>
              <a:ext uri="{FF2B5EF4-FFF2-40B4-BE49-F238E27FC236}">
                <a16:creationId xmlns:a16="http://schemas.microsoft.com/office/drawing/2014/main" id="{490EE701-3E76-B446-986B-8F1A70F409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0171" y="1520525"/>
            <a:ext cx="914400" cy="914400"/>
          </a:xfrm>
          <a:prstGeom prst="rect">
            <a:avLst/>
          </a:prstGeom>
        </p:spPr>
      </p:pic>
      <p:pic>
        <p:nvPicPr>
          <p:cNvPr id="5" name="Graphic 4" descr="Storytelling outline">
            <a:extLst>
              <a:ext uri="{FF2B5EF4-FFF2-40B4-BE49-F238E27FC236}">
                <a16:creationId xmlns:a16="http://schemas.microsoft.com/office/drawing/2014/main" id="{16716C7F-C500-0948-9525-E10FF7C038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1184" y="1583151"/>
            <a:ext cx="810515" cy="810515"/>
          </a:xfrm>
          <a:prstGeom prst="rect">
            <a:avLst/>
          </a:prstGeom>
        </p:spPr>
      </p:pic>
      <p:pic>
        <p:nvPicPr>
          <p:cNvPr id="7" name="Graphic 6" descr="Basic Shapes outline">
            <a:extLst>
              <a:ext uri="{FF2B5EF4-FFF2-40B4-BE49-F238E27FC236}">
                <a16:creationId xmlns:a16="http://schemas.microsoft.com/office/drawing/2014/main" id="{DC8C57AE-FE6F-3444-A46E-0B28864333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82378" y="1583151"/>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00</a:t>
            </a:r>
            <a:endParaRPr dirty="0"/>
          </a:p>
        </p:txBody>
      </p:sp>
      <p:sp>
        <p:nvSpPr>
          <p:cNvPr id="1190" name="Google Shape;1190;p48"/>
          <p:cNvSpPr txBox="1">
            <a:spLocks noGrp="1"/>
          </p:cNvSpPr>
          <p:nvPr>
            <p:ph type="title" idx="2"/>
          </p:nvPr>
        </p:nvSpPr>
        <p:spPr>
          <a:xfrm>
            <a:off x="3216900" y="2908157"/>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PRACTICAL RECAP</a:t>
            </a:r>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7" name="Google Shape;667;p28"/>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Clr>
                <a:schemeClr val="dk1"/>
              </a:buClr>
              <a:buSzPts val="1200"/>
              <a:buFont typeface="Raleway"/>
              <a:buChar char="●"/>
            </a:pPr>
            <a:r>
              <a:rPr lang="en-US" sz="1800" b="1" dirty="0">
                <a:solidFill>
                  <a:schemeClr val="accent5"/>
                </a:solidFill>
              </a:rPr>
              <a:t>G</a:t>
            </a:r>
            <a:r>
              <a:rPr lang="en-US" sz="1800" b="1" dirty="0">
                <a:solidFill>
                  <a:schemeClr val="accent5"/>
                </a:solidFill>
                <a:latin typeface="Roboto"/>
                <a:ea typeface="Roboto"/>
                <a:cs typeface="Roboto"/>
                <a:sym typeface="Roboto"/>
              </a:rPr>
              <a:t>uidelines &amp; rules</a:t>
            </a:r>
            <a:r>
              <a:rPr lang="en-US" sz="1800" dirty="0">
                <a:latin typeface="Roboto"/>
                <a:ea typeface="Roboto"/>
                <a:cs typeface="Roboto"/>
                <a:sym typeface="Roboto"/>
              </a:rPr>
              <a:t> for code style and documentation</a:t>
            </a:r>
            <a:endParaRPr sz="1800" dirty="0">
              <a:latin typeface="Roboto"/>
              <a:ea typeface="Roboto"/>
              <a:cs typeface="Roboto"/>
              <a:sym typeface="Roboto"/>
            </a:endParaRPr>
          </a:p>
          <a:p>
            <a:pPr marL="457200" lvl="0" indent="-304800" algn="l" rtl="0">
              <a:spcBef>
                <a:spcPts val="0"/>
              </a:spcBef>
              <a:spcAft>
                <a:spcPts val="0"/>
              </a:spcAft>
              <a:buClr>
                <a:schemeClr val="dk1"/>
              </a:buClr>
              <a:buSzPts val="1200"/>
              <a:buFont typeface="Raleway"/>
              <a:buChar char="●"/>
            </a:pPr>
            <a:r>
              <a:rPr lang="en" sz="1800" dirty="0">
                <a:latin typeface="Roboto"/>
                <a:ea typeface="Roboto"/>
                <a:cs typeface="Roboto"/>
                <a:sym typeface="Roboto"/>
              </a:rPr>
              <a:t>They </a:t>
            </a:r>
            <a:r>
              <a:rPr lang="en" sz="1800" dirty="0"/>
              <a:t>could be </a:t>
            </a:r>
            <a:r>
              <a:rPr lang="en" sz="1800" b="1" dirty="0">
                <a:solidFill>
                  <a:schemeClr val="accent5"/>
                </a:solidFill>
              </a:rPr>
              <a:t>formal</a:t>
            </a:r>
            <a:r>
              <a:rPr lang="en" sz="1800" dirty="0"/>
              <a:t> (IEEE) standards, </a:t>
            </a:r>
            <a:r>
              <a:rPr lang="en" sz="1800" b="1" dirty="0">
                <a:solidFill>
                  <a:schemeClr val="accent5"/>
                </a:solidFill>
              </a:rPr>
              <a:t>company/group</a:t>
            </a:r>
            <a:r>
              <a:rPr lang="en" sz="1800" dirty="0"/>
              <a:t> specific guidelines or </a:t>
            </a:r>
            <a:r>
              <a:rPr lang="en" sz="1800" b="1" dirty="0">
                <a:solidFill>
                  <a:schemeClr val="accent5"/>
                </a:solidFill>
              </a:rPr>
              <a:t>informal </a:t>
            </a:r>
            <a:r>
              <a:rPr lang="en" sz="1800" dirty="0">
                <a:solidFill>
                  <a:schemeClr val="accent4">
                    <a:lumMod val="20000"/>
                    <a:lumOff val="80000"/>
                  </a:schemeClr>
                </a:solidFill>
              </a:rPr>
              <a:t>personal c</a:t>
            </a:r>
            <a:r>
              <a:rPr lang="en" sz="1800" dirty="0"/>
              <a:t>onventions </a:t>
            </a:r>
          </a:p>
          <a:p>
            <a:pPr marL="457200" lvl="0" indent="-304800" algn="l" rtl="0">
              <a:spcBef>
                <a:spcPts val="0"/>
              </a:spcBef>
              <a:spcAft>
                <a:spcPts val="0"/>
              </a:spcAft>
              <a:buClr>
                <a:schemeClr val="dk1"/>
              </a:buClr>
              <a:buSzPts val="1200"/>
              <a:buFont typeface="Raleway"/>
              <a:buChar char="●"/>
            </a:pPr>
            <a:r>
              <a:rPr lang="en" sz="1800" dirty="0"/>
              <a:t>The main objective is that everyone in your organization (or just you) can </a:t>
            </a:r>
            <a:r>
              <a:rPr lang="en" sz="1800" b="1" dirty="0">
                <a:solidFill>
                  <a:schemeClr val="accent5"/>
                </a:solidFill>
              </a:rPr>
              <a:t>effectively understand</a:t>
            </a:r>
            <a:r>
              <a:rPr lang="en" sz="1800" dirty="0"/>
              <a:t> and </a:t>
            </a:r>
            <a:r>
              <a:rPr lang="en" sz="1800" b="1" dirty="0">
                <a:solidFill>
                  <a:schemeClr val="accent5"/>
                </a:solidFill>
              </a:rPr>
              <a:t>work</a:t>
            </a:r>
            <a:r>
              <a:rPr lang="en" sz="1800" dirty="0"/>
              <a:t> on the code over time</a:t>
            </a:r>
          </a:p>
          <a:p>
            <a:pPr marL="457200" lvl="0" indent="-304800" algn="l" rtl="0">
              <a:spcBef>
                <a:spcPts val="0"/>
              </a:spcBef>
              <a:spcAft>
                <a:spcPts val="0"/>
              </a:spcAft>
              <a:buClr>
                <a:schemeClr val="dk1"/>
              </a:buClr>
              <a:buSzPts val="1200"/>
              <a:buFont typeface="Raleway"/>
              <a:buChar char="●"/>
            </a:pPr>
            <a:r>
              <a:rPr lang="en" sz="1800" dirty="0"/>
              <a:t>They include:</a:t>
            </a:r>
          </a:p>
          <a:p>
            <a:pPr lvl="1">
              <a:spcBef>
                <a:spcPts val="0"/>
              </a:spcBef>
              <a:buFont typeface="Raleway"/>
              <a:buChar char="●"/>
            </a:pPr>
            <a:r>
              <a:rPr lang="en" sz="1800" dirty="0"/>
              <a:t>Program design</a:t>
            </a:r>
          </a:p>
          <a:p>
            <a:pPr lvl="1">
              <a:spcBef>
                <a:spcPts val="0"/>
              </a:spcBef>
              <a:buFont typeface="Raleway"/>
              <a:buChar char="●"/>
            </a:pPr>
            <a:r>
              <a:rPr lang="en" sz="1800" dirty="0"/>
              <a:t>Naming conventions</a:t>
            </a:r>
          </a:p>
          <a:p>
            <a:pPr lvl="1">
              <a:spcBef>
                <a:spcPts val="0"/>
              </a:spcBef>
              <a:buFont typeface="Raleway"/>
              <a:buChar char="●"/>
            </a:pPr>
            <a:r>
              <a:rPr lang="en" sz="1800" dirty="0"/>
              <a:t>Formatting Conventions</a:t>
            </a:r>
          </a:p>
          <a:p>
            <a:pPr lvl="1">
              <a:spcBef>
                <a:spcPts val="0"/>
              </a:spcBef>
              <a:buFont typeface="Raleway"/>
              <a:buChar char="●"/>
            </a:pPr>
            <a:r>
              <a:rPr lang="en" sz="1800" dirty="0"/>
              <a:t>Documentation</a:t>
            </a:r>
          </a:p>
          <a:p>
            <a:pPr lvl="1">
              <a:spcBef>
                <a:spcPts val="0"/>
              </a:spcBef>
              <a:buFont typeface="Raleway"/>
              <a:buChar char="●"/>
            </a:pPr>
            <a:r>
              <a:rPr lang="en" sz="1800" dirty="0"/>
              <a:t>Use (or not) of language specific features </a:t>
            </a:r>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CODING CONVENTIONS, GUIDELINES &amp; STANDARDS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a:spcBef>
                <a:spcPts val="1600"/>
              </a:spcBef>
              <a:buFont typeface="Raleway"/>
              <a:buChar char="●"/>
            </a:pPr>
            <a:r>
              <a:rPr lang="en-US" altLang="en-US" sz="1800" dirty="0"/>
              <a:t>Why bother with a coding style?</a:t>
            </a:r>
            <a:endParaRPr sz="1800" dirty="0">
              <a:latin typeface="Roboto"/>
              <a:ea typeface="Roboto"/>
              <a:cs typeface="Roboto"/>
              <a:sym typeface="Roboto"/>
            </a:endParaRPr>
          </a:p>
          <a:p>
            <a:pPr lvl="1">
              <a:spcBef>
                <a:spcPts val="0"/>
              </a:spcBef>
              <a:buFont typeface="Raleway"/>
              <a:buChar char="●"/>
            </a:pPr>
            <a:r>
              <a:rPr lang="en-US" altLang="en-US" sz="1800" b="1" dirty="0">
                <a:solidFill>
                  <a:schemeClr val="accent5"/>
                </a:solidFill>
              </a:rPr>
              <a:t>Consistency</a:t>
            </a:r>
            <a:r>
              <a:rPr lang="en-US" altLang="en-US" sz="1800" dirty="0"/>
              <a:t> between developers</a:t>
            </a:r>
          </a:p>
          <a:p>
            <a:pPr lvl="1">
              <a:spcBef>
                <a:spcPts val="0"/>
              </a:spcBef>
              <a:buFont typeface="Raleway"/>
              <a:buChar char="●"/>
            </a:pPr>
            <a:r>
              <a:rPr lang="en-US" altLang="en-US" sz="1800" dirty="0"/>
              <a:t>Ease of </a:t>
            </a:r>
            <a:r>
              <a:rPr lang="en-US" altLang="en-US" sz="1800" b="1" dirty="0">
                <a:solidFill>
                  <a:schemeClr val="accent5"/>
                </a:solidFill>
              </a:rPr>
              <a:t>maintenance</a:t>
            </a:r>
            <a:r>
              <a:rPr lang="en-US" altLang="en-US" sz="1800" dirty="0"/>
              <a:t> and development over time</a:t>
            </a:r>
          </a:p>
          <a:p>
            <a:pPr lvl="1">
              <a:spcBef>
                <a:spcPts val="0"/>
              </a:spcBef>
              <a:buFont typeface="Raleway"/>
              <a:buChar char="●"/>
            </a:pPr>
            <a:r>
              <a:rPr lang="en-US" altLang="en-US" sz="1800" b="1" dirty="0">
                <a:solidFill>
                  <a:schemeClr val="accent5"/>
                </a:solidFill>
              </a:rPr>
              <a:t>Readability</a:t>
            </a:r>
            <a:r>
              <a:rPr lang="en-US" altLang="en-US" sz="1800" dirty="0"/>
              <a:t>, usability</a:t>
            </a:r>
          </a:p>
          <a:p>
            <a:pPr>
              <a:buFont typeface="Raleway"/>
              <a:buChar char="●"/>
            </a:pPr>
            <a:r>
              <a:rPr lang="en-US" altLang="en-US" sz="1800" dirty="0">
                <a:ea typeface="ＭＳ Ｐゴシック" charset="-128"/>
              </a:rPr>
              <a:t>Converts your code from </a:t>
            </a:r>
            <a:r>
              <a:rPr lang="en-US" altLang="en-US" sz="1800" dirty="0" err="1">
                <a:ea typeface="ＭＳ Ｐゴシック" charset="-128"/>
              </a:rPr>
              <a:t>hackish</a:t>
            </a:r>
            <a:r>
              <a:rPr lang="en-US" altLang="en-US" sz="1800" dirty="0">
                <a:ea typeface="ＭＳ Ｐゴシック" charset="-128"/>
              </a:rPr>
              <a:t> one-offs to </a:t>
            </a:r>
            <a:r>
              <a:rPr lang="en-US" altLang="en-US" sz="1800" b="1" dirty="0">
                <a:solidFill>
                  <a:schemeClr val="accent5"/>
                </a:solidFill>
                <a:ea typeface="ＭＳ Ｐゴシック" charset="-128"/>
              </a:rPr>
              <a:t>reusable gems</a:t>
            </a:r>
            <a:r>
              <a:rPr lang="en-US" altLang="en-US" sz="1800" dirty="0">
                <a:ea typeface="ＭＳ Ｐゴシック" charset="-128"/>
              </a:rPr>
              <a:t> of useful intellectual property</a:t>
            </a:r>
            <a:endParaRPr lang="en-US" altLang="en-US" sz="1800" dirty="0"/>
          </a:p>
          <a:p>
            <a:r>
              <a:rPr lang="en-US" altLang="en-US" sz="1800" dirty="0"/>
              <a:t>No style is perfect for every application.</a:t>
            </a:r>
          </a:p>
          <a:p>
            <a:r>
              <a:rPr lang="en-US" altLang="en-US" sz="1800" dirty="0"/>
              <a:t>If you </a:t>
            </a:r>
            <a:r>
              <a:rPr lang="en-US" altLang="en-US" sz="1800" b="1" dirty="0">
                <a:solidFill>
                  <a:schemeClr val="accent5"/>
                </a:solidFill>
              </a:rPr>
              <a:t>deviate</a:t>
            </a:r>
            <a:r>
              <a:rPr lang="en-US" altLang="en-US" sz="1800" dirty="0"/>
              <a:t> from the style for any reason, </a:t>
            </a:r>
            <a:r>
              <a:rPr lang="en-US" altLang="en-US" sz="1800" b="1" dirty="0">
                <a:solidFill>
                  <a:schemeClr val="accent5"/>
                </a:solidFill>
              </a:rPr>
              <a:t>document</a:t>
            </a:r>
            <a:r>
              <a:rPr lang="en-US" altLang="en-US" sz="1800" dirty="0"/>
              <a:t> it!</a:t>
            </a:r>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4" name="Google Shape;673;p29">
            <a:extLst>
              <a:ext uri="{FF2B5EF4-FFF2-40B4-BE49-F238E27FC236}">
                <a16:creationId xmlns:a16="http://schemas.microsoft.com/office/drawing/2014/main" id="{E9FBD3C2-2484-A44F-BECE-8D2D572AE1ED}"/>
              </a:ext>
            </a:extLst>
          </p:cNvPr>
          <p:cNvSpPr txBox="1">
            <a:spLocks/>
          </p:cNvSpPr>
          <p:nvPr/>
        </p:nvSpPr>
        <p:spPr>
          <a:xfrm>
            <a:off x="510893" y="4797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CODING CONVENTIONS, GUIDELINES &amp; STANDARDS</a:t>
            </a:r>
          </a:p>
        </p:txBody>
      </p:sp>
    </p:spTree>
    <p:extLst>
      <p:ext uri="{BB962C8B-B14F-4D97-AF65-F5344CB8AC3E}">
        <p14:creationId xmlns:p14="http://schemas.microsoft.com/office/powerpoint/2010/main" val="390424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CODING STYLE GUIDES</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a:spcBef>
                <a:spcPts val="1600"/>
              </a:spcBef>
              <a:buFont typeface="Raleway"/>
              <a:buChar char="●"/>
            </a:pPr>
            <a:r>
              <a:rPr lang="en-US" altLang="en-US" sz="1800" dirty="0"/>
              <a:t>Style guides </a:t>
            </a:r>
            <a:r>
              <a:rPr lang="en-US" altLang="en-US" sz="1800" b="1" dirty="0">
                <a:solidFill>
                  <a:schemeClr val="accent5"/>
                </a:solidFill>
              </a:rPr>
              <a:t>document</a:t>
            </a:r>
            <a:r>
              <a:rPr lang="en-US" altLang="en-US" sz="1800" dirty="0"/>
              <a:t> coding conventions, guidelines and standards for software development projects</a:t>
            </a:r>
            <a:endParaRPr lang="en-US" sz="1800" dirty="0">
              <a:latin typeface="Roboto"/>
              <a:ea typeface="Roboto"/>
              <a:cs typeface="Roboto"/>
              <a:sym typeface="Roboto"/>
            </a:endParaRPr>
          </a:p>
          <a:p>
            <a:pPr>
              <a:buFont typeface="Raleway"/>
              <a:buChar char="●"/>
            </a:pPr>
            <a:r>
              <a:rPr lang="en-US" altLang="en-US" sz="1800" dirty="0"/>
              <a:t>Most medium and large software projects have a style guide to ensure different developers write code in a </a:t>
            </a:r>
            <a:r>
              <a:rPr lang="en-US" altLang="en-US" sz="1800" b="1" dirty="0">
                <a:solidFill>
                  <a:schemeClr val="accent5"/>
                </a:solidFill>
              </a:rPr>
              <a:t>consistent</a:t>
            </a:r>
            <a:r>
              <a:rPr lang="en-US" altLang="en-US" sz="1800" dirty="0"/>
              <a:t> way</a:t>
            </a:r>
          </a:p>
          <a:p>
            <a:pPr>
              <a:buFont typeface="Raleway"/>
              <a:buChar char="●"/>
            </a:pPr>
            <a:r>
              <a:rPr lang="en-US" altLang="en-US" sz="1800" dirty="0"/>
              <a:t>Examples of popular style guides:</a:t>
            </a:r>
          </a:p>
          <a:p>
            <a:pPr lvl="1">
              <a:spcBef>
                <a:spcPts val="0"/>
              </a:spcBef>
              <a:buFont typeface="Raleway"/>
              <a:buChar char="●"/>
            </a:pPr>
            <a:r>
              <a:rPr lang="en-US" altLang="en-US" sz="1800" b="1" dirty="0">
                <a:solidFill>
                  <a:schemeClr val="accent5"/>
                </a:solidFill>
              </a:rPr>
              <a:t>PEP8 – Style Guide for Python Code</a:t>
            </a:r>
          </a:p>
          <a:p>
            <a:pPr lvl="1">
              <a:spcBef>
                <a:spcPts val="0"/>
              </a:spcBef>
              <a:buFont typeface="Raleway"/>
              <a:buChar char="●"/>
            </a:pPr>
            <a:r>
              <a:rPr lang="en-US" altLang="en-US" sz="1800" dirty="0"/>
              <a:t>Google Python Style Guide </a:t>
            </a:r>
          </a:p>
          <a:p>
            <a:pPr lvl="1">
              <a:spcBef>
                <a:spcPts val="0"/>
              </a:spcBef>
              <a:buFont typeface="Raleway"/>
              <a:buChar char="●"/>
            </a:pPr>
            <a:r>
              <a:rPr lang="en-US" altLang="en-US" sz="1800" dirty="0"/>
              <a:t>The Hitchhiker’s Guide to Python (community-driven)</a:t>
            </a:r>
          </a:p>
          <a:p>
            <a:pPr lvl="1">
              <a:spcBef>
                <a:spcPts val="0"/>
              </a:spcBef>
              <a:buFont typeface="Raleway"/>
              <a:buChar char="●"/>
            </a:pPr>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2755008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sp>
        <p:nvSpPr>
          <p:cNvPr id="923" name="Google Shape;923;p40"/>
          <p:cNvSpPr txBox="1">
            <a:spLocks noGrp="1"/>
          </p:cNvSpPr>
          <p:nvPr>
            <p:ph type="title"/>
          </p:nvPr>
        </p:nvSpPr>
        <p:spPr>
          <a:xfrm>
            <a:off x="1903250" y="1834838"/>
            <a:ext cx="5337600" cy="11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CONSISTENCY</a:t>
            </a:r>
            <a:endParaRPr dirty="0">
              <a:solidFill>
                <a:schemeClr val="accent5"/>
              </a:solidFill>
            </a:endParaRPr>
          </a:p>
        </p:txBody>
      </p:sp>
      <p:sp>
        <p:nvSpPr>
          <p:cNvPr id="924" name="Google Shape;924;p40"/>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is key, always, forever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190" name="Google Shape;1190;p48"/>
          <p:cNvSpPr txBox="1">
            <a:spLocks noGrp="1"/>
          </p:cNvSpPr>
          <p:nvPr>
            <p:ph type="title" idx="2"/>
          </p:nvPr>
        </p:nvSpPr>
        <p:spPr>
          <a:xfrm>
            <a:off x="3216900" y="2908157"/>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PEP8: STYLE GUIDE FOR PYTHON CODE</a:t>
            </a:r>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7830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PEP8 OUTLINE</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pPr>
              <a:buFont typeface="Raleway"/>
              <a:buChar char="●"/>
            </a:pPr>
            <a:r>
              <a:rPr lang="en-US" altLang="en-US" sz="2000" dirty="0"/>
              <a:t>Code Layout</a:t>
            </a:r>
          </a:p>
          <a:p>
            <a:pPr>
              <a:buFont typeface="Raleway"/>
              <a:buChar char="●"/>
            </a:pPr>
            <a:r>
              <a:rPr lang="en-US" altLang="en-US" sz="2000" dirty="0"/>
              <a:t>String Quotes</a:t>
            </a:r>
          </a:p>
          <a:p>
            <a:pPr>
              <a:buFont typeface="Raleway"/>
              <a:buChar char="●"/>
            </a:pPr>
            <a:r>
              <a:rPr lang="en-US" altLang="en-US" sz="2000" dirty="0"/>
              <a:t>Whitespaces</a:t>
            </a:r>
          </a:p>
          <a:p>
            <a:pPr>
              <a:buFont typeface="Raleway"/>
              <a:buChar char="●"/>
            </a:pPr>
            <a:r>
              <a:rPr lang="en-US" altLang="en-US" sz="2000" dirty="0"/>
              <a:t>Trailing Commas</a:t>
            </a:r>
          </a:p>
          <a:p>
            <a:pPr>
              <a:buFont typeface="Raleway"/>
              <a:buChar char="●"/>
            </a:pPr>
            <a:r>
              <a:rPr lang="en-US" altLang="en-US" sz="2000" dirty="0"/>
              <a:t>Comments</a:t>
            </a:r>
          </a:p>
          <a:p>
            <a:pPr>
              <a:buFont typeface="Raleway"/>
              <a:buChar char="●"/>
            </a:pPr>
            <a:r>
              <a:rPr lang="en-US" altLang="en-US" sz="2000" dirty="0"/>
              <a:t>Naming Conventions</a:t>
            </a:r>
          </a:p>
          <a:p>
            <a:pPr>
              <a:buFont typeface="Raleway"/>
              <a:buChar char="●"/>
            </a:pPr>
            <a:r>
              <a:rPr lang="en-US" altLang="en-US" sz="2000" dirty="0"/>
              <a:t>General Recommendations</a:t>
            </a:r>
          </a:p>
          <a:p>
            <a:pPr>
              <a:buFont typeface="Raleway"/>
              <a:buChar char="●"/>
            </a:pPr>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400849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CODE LAYOUT</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algn="l">
              <a:buFont typeface="Arial" panose="020B0604020202020204" pitchFamily="34" charset="0"/>
              <a:buChar char="•"/>
            </a:pP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Use </a:t>
            </a:r>
            <a:r>
              <a:rPr lang="en-US" sz="1600" b="1" i="0" dirty="0">
                <a:solidFill>
                  <a:schemeClr val="accent5"/>
                </a:solidFill>
                <a:effectLst/>
                <a:latin typeface="Roboto" panose="02000000000000000000" pitchFamily="2" charset="0"/>
                <a:ea typeface="Roboto" panose="02000000000000000000" pitchFamily="2" charset="0"/>
              </a:rPr>
              <a:t>4 spaces </a:t>
            </a: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per </a:t>
            </a:r>
            <a:r>
              <a:rPr lang="en-US" sz="1600" b="1" i="0" dirty="0">
                <a:solidFill>
                  <a:schemeClr val="accent5"/>
                </a:solidFill>
                <a:effectLst/>
                <a:latin typeface="Roboto" panose="02000000000000000000" pitchFamily="2" charset="0"/>
                <a:ea typeface="Roboto" panose="02000000000000000000" pitchFamily="2" charset="0"/>
              </a:rPr>
              <a:t>indentation</a:t>
            </a: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 level.</a:t>
            </a:r>
          </a:p>
          <a:p>
            <a:pPr>
              <a:buFont typeface="Arial" panose="020B0604020202020204" pitchFamily="34" charset="0"/>
              <a:buChar char="•"/>
            </a:pP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Use spaces </a:t>
            </a:r>
            <a:r>
              <a:rPr lang="en-US" sz="1600" b="1" i="0" dirty="0">
                <a:solidFill>
                  <a:schemeClr val="accent5"/>
                </a:solidFill>
                <a:effectLst/>
                <a:latin typeface="Roboto" panose="02000000000000000000" pitchFamily="2" charset="0"/>
                <a:ea typeface="Roboto" panose="02000000000000000000" pitchFamily="2" charset="0"/>
              </a:rPr>
              <a:t>not tabs </a:t>
            </a: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python disallows mixing tabs and spaces for indentation </a:t>
            </a:r>
          </a:p>
          <a:p>
            <a:pPr>
              <a:buFont typeface="Arial" panose="020B0604020202020204" pitchFamily="34" charset="0"/>
              <a:buChar char="•"/>
            </a:pP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Limit all lines to a </a:t>
            </a:r>
            <a:r>
              <a:rPr lang="en-US" sz="1600" b="1" i="0" dirty="0">
                <a:solidFill>
                  <a:schemeClr val="accent5"/>
                </a:solidFill>
                <a:effectLst/>
                <a:latin typeface="Roboto" panose="02000000000000000000" pitchFamily="2" charset="0"/>
                <a:ea typeface="Roboto" panose="02000000000000000000" pitchFamily="2" charset="0"/>
              </a:rPr>
              <a:t>maximum of 79 characters</a:t>
            </a: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a:t>
            </a:r>
          </a:p>
          <a:p>
            <a:pPr>
              <a:buFont typeface="Arial" panose="020B0604020202020204" pitchFamily="34" charset="0"/>
              <a:buChar char="•"/>
            </a:pP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Should a line break before or after binary operator? In Python code, it is permissible to break before or after a binary operator, as long as the convention is consistent locally.</a:t>
            </a:r>
          </a:p>
          <a:p>
            <a:pPr algn="l">
              <a:buFont typeface="Arial" panose="020B0604020202020204" pitchFamily="34" charset="0"/>
              <a:buChar char="•"/>
            </a:pP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Surround top-level function and class definitions with </a:t>
            </a:r>
            <a:r>
              <a:rPr lang="en-US" sz="1600" b="1" i="0" dirty="0">
                <a:solidFill>
                  <a:schemeClr val="accent5"/>
                </a:solidFill>
                <a:effectLst/>
                <a:latin typeface="Roboto" panose="02000000000000000000" pitchFamily="2" charset="0"/>
                <a:ea typeface="Roboto" panose="02000000000000000000" pitchFamily="2" charset="0"/>
              </a:rPr>
              <a:t>two blank lines</a:t>
            </a: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a:t>
            </a:r>
          </a:p>
          <a:p>
            <a:pPr>
              <a:buFont typeface="Arial" panose="020B0604020202020204" pitchFamily="34" charset="0"/>
              <a:buChar char="•"/>
            </a:pP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Code in the core Python distribution should always use </a:t>
            </a:r>
            <a:r>
              <a:rPr lang="en-US" sz="1600" b="1" i="0" dirty="0">
                <a:solidFill>
                  <a:schemeClr val="accent5"/>
                </a:solidFill>
                <a:effectLst/>
                <a:latin typeface="Roboto" panose="02000000000000000000" pitchFamily="2" charset="0"/>
                <a:ea typeface="Roboto" panose="02000000000000000000" pitchFamily="2" charset="0"/>
              </a:rPr>
              <a:t>UTF-8</a:t>
            </a: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 and should not have an encoding declaration.</a:t>
            </a:r>
          </a:p>
          <a:p>
            <a:pPr algn="l">
              <a:buFont typeface="Arial" panose="020B0604020202020204" pitchFamily="34" charset="0"/>
              <a:buChar char="•"/>
            </a:pP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Imports should be grouped in </a:t>
            </a:r>
            <a:r>
              <a:rPr lang="en-US" sz="1600" b="1" i="0" dirty="0">
                <a:solidFill>
                  <a:schemeClr val="accent5"/>
                </a:solidFill>
                <a:effectLst/>
                <a:latin typeface="Roboto" panose="02000000000000000000" pitchFamily="2" charset="0"/>
                <a:ea typeface="Roboto" panose="02000000000000000000" pitchFamily="2" charset="0"/>
              </a:rPr>
              <a:t>the following order</a:t>
            </a: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a:t>
            </a:r>
          </a:p>
          <a:p>
            <a:pPr marL="952500" lvl="1" indent="-342900">
              <a:spcBef>
                <a:spcPts val="0"/>
              </a:spcBef>
              <a:buFont typeface="+mj-lt"/>
              <a:buAutoNum type="arabicPeriod"/>
            </a:pPr>
            <a:r>
              <a:rPr lang="en-US" sz="1600" i="0" dirty="0">
                <a:solidFill>
                  <a:schemeClr val="bg2">
                    <a:lumMod val="10000"/>
                    <a:lumOff val="90000"/>
                  </a:schemeClr>
                </a:solidFill>
                <a:effectLst/>
                <a:latin typeface="Roboto" panose="02000000000000000000" pitchFamily="2" charset="0"/>
                <a:ea typeface="Roboto" panose="02000000000000000000" pitchFamily="2" charset="0"/>
              </a:rPr>
              <a:t>Standard library imports.</a:t>
            </a:r>
          </a:p>
          <a:p>
            <a:pPr marL="952500" lvl="1" indent="-342900">
              <a:spcBef>
                <a:spcPts val="0"/>
              </a:spcBef>
              <a:buFont typeface="+mj-lt"/>
              <a:buAutoNum type="arabicPeriod"/>
            </a:pP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Related third party imports.</a:t>
            </a:r>
            <a:endParaRPr lang="en-US" sz="1600" dirty="0">
              <a:solidFill>
                <a:schemeClr val="bg2">
                  <a:lumMod val="10000"/>
                  <a:lumOff val="90000"/>
                </a:schemeClr>
              </a:solidFill>
              <a:latin typeface="Roboto" panose="02000000000000000000" pitchFamily="2" charset="0"/>
              <a:ea typeface="Roboto" panose="02000000000000000000" pitchFamily="2" charset="0"/>
            </a:endParaRPr>
          </a:p>
          <a:p>
            <a:pPr marL="952500" lvl="1" indent="-342900">
              <a:spcBef>
                <a:spcPts val="0"/>
              </a:spcBef>
              <a:buFont typeface="+mj-lt"/>
              <a:buAutoNum type="arabicPeriod"/>
            </a:pPr>
            <a:r>
              <a:rPr lang="en-US" sz="1600" b="0" i="0" dirty="0">
                <a:solidFill>
                  <a:schemeClr val="bg2">
                    <a:lumMod val="10000"/>
                    <a:lumOff val="90000"/>
                  </a:schemeClr>
                </a:solidFill>
                <a:effectLst/>
                <a:latin typeface="Roboto" panose="02000000000000000000" pitchFamily="2" charset="0"/>
                <a:ea typeface="Roboto" panose="02000000000000000000" pitchFamily="2" charset="0"/>
              </a:rPr>
              <a:t>Local application/library specific imports.</a:t>
            </a:r>
            <a:br>
              <a:rPr lang="en-US" sz="3200" b="0" i="0" dirty="0">
                <a:effectLst/>
                <a:latin typeface="medium-content-sans-serif-font"/>
              </a:rPr>
            </a:br>
            <a:endParaRPr lang="en-US" sz="3200" b="0" i="0" dirty="0">
              <a:effectLst/>
              <a:latin typeface="medium-content-sans-serif-font"/>
            </a:endParaRPr>
          </a:p>
          <a:p>
            <a:pPr lvl="1"/>
            <a:br>
              <a:rPr lang="en-US" sz="2000" dirty="0"/>
            </a:br>
            <a:r>
              <a:rPr lang="en-US" sz="1400" dirty="0">
                <a:solidFill>
                  <a:schemeClr val="bg2">
                    <a:lumMod val="10000"/>
                    <a:lumOff val="90000"/>
                  </a:schemeClr>
                </a:solidFill>
                <a:latin typeface="Roboto" panose="02000000000000000000" pitchFamily="2" charset="0"/>
                <a:ea typeface="Roboto" panose="02000000000000000000" pitchFamily="2" charset="0"/>
              </a:rPr>
              <a:t>	</a:t>
            </a:r>
            <a:endParaRPr lang="en-US" sz="1400" b="0" i="0" dirty="0">
              <a:solidFill>
                <a:schemeClr val="bg2">
                  <a:lumMod val="10000"/>
                  <a:lumOff val="90000"/>
                </a:schemeClr>
              </a:solidFill>
              <a:effectLst/>
              <a:latin typeface="Roboto" panose="02000000000000000000" pitchFamily="2" charset="0"/>
              <a:ea typeface="Roboto" panose="02000000000000000000" pitchFamily="2" charset="0"/>
            </a:endParaRPr>
          </a:p>
          <a:p>
            <a:pPr lvl="1">
              <a:spcBef>
                <a:spcPts val="0"/>
              </a:spcBef>
              <a:buFont typeface="Raleway"/>
              <a:buChar char="●"/>
            </a:pP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spTree>
    <p:extLst>
      <p:ext uri="{BB962C8B-B14F-4D97-AF65-F5344CB8AC3E}">
        <p14:creationId xmlns:p14="http://schemas.microsoft.com/office/powerpoint/2010/main" val="3867017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STRING QUOTES</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In Python, </a:t>
            </a:r>
            <a:r>
              <a:rPr lang="en-US" sz="1600" b="1" i="0" dirty="0">
                <a:solidFill>
                  <a:schemeClr val="accent5"/>
                </a:solidFill>
                <a:effectLst/>
                <a:latin typeface="Roboto" panose="02000000000000000000" pitchFamily="2" charset="0"/>
                <a:ea typeface="Roboto" panose="02000000000000000000" pitchFamily="2" charset="0"/>
              </a:rPr>
              <a:t>single-quoted strings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and </a:t>
            </a:r>
            <a:r>
              <a:rPr lang="en-US" sz="1600" b="1" i="0" dirty="0">
                <a:solidFill>
                  <a:schemeClr val="accent5"/>
                </a:solidFill>
                <a:effectLst/>
                <a:latin typeface="Roboto" panose="02000000000000000000" pitchFamily="2" charset="0"/>
                <a:ea typeface="Roboto" panose="02000000000000000000" pitchFamily="2" charset="0"/>
              </a:rPr>
              <a:t>double-quoted strings</a:t>
            </a:r>
            <a:r>
              <a:rPr lang="en-US" sz="1600" b="0" i="0" dirty="0">
                <a:solidFill>
                  <a:schemeClr val="accent5"/>
                </a:solidFill>
                <a:effectLst/>
                <a:latin typeface="Roboto" panose="02000000000000000000" pitchFamily="2" charset="0"/>
                <a:ea typeface="Roboto" panose="02000000000000000000" pitchFamily="2" charset="0"/>
              </a:rPr>
              <a:t>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are the same. </a:t>
            </a:r>
          </a:p>
          <a:p>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PEP does not make a recommendation for this.</a:t>
            </a:r>
          </a:p>
          <a:p>
            <a:r>
              <a:rPr lang="en-US" sz="1600" b="1" i="0" dirty="0">
                <a:solidFill>
                  <a:schemeClr val="accent5"/>
                </a:solidFill>
                <a:effectLst/>
                <a:latin typeface="Roboto" panose="02000000000000000000" pitchFamily="2" charset="0"/>
                <a:ea typeface="Roboto" panose="02000000000000000000" pitchFamily="2" charset="0"/>
              </a:rPr>
              <a:t>Pick a rule and stick to it</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a:t>
            </a:r>
          </a:p>
          <a:p>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When a string contains single or double quote characters, however, use </a:t>
            </a:r>
            <a:r>
              <a:rPr lang="en-US" sz="1600" b="1" i="0" dirty="0">
                <a:solidFill>
                  <a:schemeClr val="accent5"/>
                </a:solidFill>
                <a:effectLst/>
                <a:latin typeface="Roboto" panose="02000000000000000000" pitchFamily="2" charset="0"/>
                <a:ea typeface="Roboto" panose="02000000000000000000" pitchFamily="2" charset="0"/>
              </a:rPr>
              <a:t>the other one</a:t>
            </a:r>
            <a:r>
              <a:rPr lang="en-US" sz="1600" b="0" i="0" dirty="0">
                <a:solidFill>
                  <a:schemeClr val="accent5"/>
                </a:solidFill>
                <a:effectLst/>
                <a:latin typeface="Roboto" panose="02000000000000000000" pitchFamily="2" charset="0"/>
                <a:ea typeface="Roboto" panose="02000000000000000000" pitchFamily="2" charset="0"/>
              </a:rPr>
              <a:t>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to avoid backslashes in the string. It improves readability.</a:t>
            </a:r>
          </a:p>
          <a:p>
            <a:pPr lvl="1">
              <a:spcBef>
                <a:spcPts val="0"/>
              </a:spcBef>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For example, </a:t>
            </a:r>
            <a:r>
              <a:rPr lang="en-US" sz="1600" dirty="0">
                <a:solidFill>
                  <a:schemeClr val="accent4">
                    <a:lumMod val="20000"/>
                    <a:lumOff val="80000"/>
                  </a:schemeClr>
                </a:solidFill>
                <a:latin typeface="Roboto" panose="02000000000000000000" pitchFamily="2" charset="0"/>
                <a:ea typeface="Roboto" panose="02000000000000000000" pitchFamily="2" charset="0"/>
              </a:rPr>
              <a:t>"You're able to do this"</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or </a:t>
            </a:r>
            <a:r>
              <a:rPr lang="en-US" sz="1600" dirty="0">
                <a:solidFill>
                  <a:schemeClr val="accent4">
                    <a:lumMod val="20000"/>
                    <a:lumOff val="80000"/>
                  </a:schemeClr>
                </a:solidFill>
                <a:latin typeface="Roboto" panose="02000000000000000000" pitchFamily="2" charset="0"/>
                <a:ea typeface="Roboto" panose="02000000000000000000" pitchFamily="2" charset="0"/>
              </a:rPr>
              <a:t>'He said "Hi!"'</a:t>
            </a:r>
            <a:br>
              <a:rPr lang="en-US" sz="1600" dirty="0">
                <a:solidFill>
                  <a:schemeClr val="accent4">
                    <a:lumMod val="20000"/>
                    <a:lumOff val="80000"/>
                  </a:schemeClr>
                </a:solidFill>
              </a:rPr>
            </a:br>
            <a:r>
              <a:rPr lang="en-US" sz="1600" dirty="0">
                <a:solidFill>
                  <a:schemeClr val="accent4">
                    <a:lumMod val="20000"/>
                    <a:lumOff val="80000"/>
                  </a:schemeClr>
                </a:solidFill>
                <a:latin typeface="Roboto" panose="02000000000000000000" pitchFamily="2" charset="0"/>
                <a:ea typeface="Roboto" panose="02000000000000000000" pitchFamily="2" charset="0"/>
              </a:rPr>
              <a:t>	</a:t>
            </a: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lvl="1">
              <a:spcBef>
                <a:spcPts val="0"/>
              </a:spcBef>
              <a:buFont typeface="Raleway"/>
              <a:buChar char="●"/>
            </a:pP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spTree>
    <p:extLst>
      <p:ext uri="{BB962C8B-B14F-4D97-AF65-F5344CB8AC3E}">
        <p14:creationId xmlns:p14="http://schemas.microsoft.com/office/powerpoint/2010/main" val="1697872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WHITESPACES</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algn="l">
              <a:buFont typeface="Arial" panose="020B0604020202020204" pitchFamily="34" charset="0"/>
              <a:buChar char="•"/>
            </a:pPr>
            <a:r>
              <a:rPr lang="en-US" sz="1600" b="1" i="0" dirty="0">
                <a:solidFill>
                  <a:schemeClr val="accent5"/>
                </a:solidFill>
                <a:effectLst/>
                <a:latin typeface="Roboto" panose="02000000000000000000" pitchFamily="2" charset="0"/>
                <a:ea typeface="Roboto" panose="02000000000000000000" pitchFamily="2" charset="0"/>
              </a:rPr>
              <a:t>Avoid trailing whitespace</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anywhere. Because it’s usually invisible, it can be confusing: e.g. a backslash followed by a space and a newline does not count as a line continuation marker.</a:t>
            </a:r>
          </a:p>
          <a:p>
            <a:pPr>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Always </a:t>
            </a:r>
            <a:r>
              <a:rPr lang="en-US" sz="1600" b="1" i="0" dirty="0">
                <a:solidFill>
                  <a:schemeClr val="accent5"/>
                </a:solidFill>
                <a:effectLst/>
                <a:latin typeface="Roboto" panose="02000000000000000000" pitchFamily="2" charset="0"/>
                <a:ea typeface="Roboto" panose="02000000000000000000" pitchFamily="2" charset="0"/>
              </a:rPr>
              <a:t>surround these binary operators with a single space</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on either side: assignment (=), augmented assignment (+=, -= etc.), comparisons (==, &lt;, &gt;, !=, &lt;&gt;, &lt;=, &gt;=, in, not in, is, is not), Booleans (and, or, not).</a:t>
            </a:r>
          </a:p>
          <a:p>
            <a:pPr algn="l">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Use whitespace to </a:t>
            </a:r>
            <a:r>
              <a:rPr lang="en-US" sz="1600" b="1" i="0" dirty="0">
                <a:solidFill>
                  <a:schemeClr val="accent5"/>
                </a:solidFill>
                <a:effectLst/>
                <a:latin typeface="Roboto" panose="02000000000000000000" pitchFamily="2" charset="0"/>
                <a:ea typeface="Roboto" panose="02000000000000000000" pitchFamily="2" charset="0"/>
              </a:rPr>
              <a:t>communicate order of operations</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x = 12*y + 22*z.</a:t>
            </a:r>
          </a:p>
          <a:p>
            <a:pPr>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Avoid excessive whitespace immediately inside of parenthesis, brackets, or braces.</a:t>
            </a:r>
          </a:p>
          <a:p>
            <a:pPr marL="152400" indent="0">
              <a:buNone/>
            </a:pPr>
            <a:br>
              <a:rPr lang="en-US" sz="4000" dirty="0"/>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spTree>
    <p:extLst>
      <p:ext uri="{BB962C8B-B14F-4D97-AF65-F5344CB8AC3E}">
        <p14:creationId xmlns:p14="http://schemas.microsoft.com/office/powerpoint/2010/main" val="992321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TRAILING COMMAS</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algn="l">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Trailing commas are usually </a:t>
            </a:r>
            <a:r>
              <a:rPr lang="en-US" sz="1600" b="1" i="0" dirty="0">
                <a:solidFill>
                  <a:schemeClr val="accent5"/>
                </a:solidFill>
                <a:effectLst/>
                <a:latin typeface="Roboto" panose="02000000000000000000" pitchFamily="2" charset="0"/>
                <a:ea typeface="Roboto" panose="02000000000000000000" pitchFamily="2" charset="0"/>
              </a:rPr>
              <a:t>optional</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except they are </a:t>
            </a:r>
            <a:r>
              <a:rPr lang="en-US" sz="1600" b="1" i="0" dirty="0">
                <a:solidFill>
                  <a:schemeClr val="accent5"/>
                </a:solidFill>
                <a:effectLst/>
                <a:latin typeface="Roboto" panose="02000000000000000000" pitchFamily="2" charset="0"/>
                <a:ea typeface="Roboto" panose="02000000000000000000" pitchFamily="2" charset="0"/>
              </a:rPr>
              <a:t>mandatory</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a:t>
            </a:r>
            <a:r>
              <a:rPr lang="en-US" sz="1600" b="1" i="0" dirty="0">
                <a:solidFill>
                  <a:schemeClr val="accent5"/>
                </a:solidFill>
                <a:effectLst/>
                <a:latin typeface="Roboto" panose="02000000000000000000" pitchFamily="2" charset="0"/>
                <a:ea typeface="Roboto" panose="02000000000000000000" pitchFamily="2" charset="0"/>
              </a:rPr>
              <a:t>when making a tuple of one element</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For clarity, it is recommended to surround the latter in parentheses:</a:t>
            </a:r>
            <a:br>
              <a:rPr lang="en-US" sz="4000" dirty="0"/>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pic>
        <p:nvPicPr>
          <p:cNvPr id="3" name="Picture 2" descr="A couple of people in a white shirt&#10;&#10;Description automatically generated with medium confidence">
            <a:extLst>
              <a:ext uri="{FF2B5EF4-FFF2-40B4-BE49-F238E27FC236}">
                <a16:creationId xmlns:a16="http://schemas.microsoft.com/office/drawing/2014/main" id="{6DA5B8FD-5847-8E49-9DD8-8EA0DC2F4BA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514344" y="2250571"/>
            <a:ext cx="8267712" cy="1383113"/>
          </a:xfrm>
          <a:prstGeom prst="rect">
            <a:avLst/>
          </a:prstGeom>
        </p:spPr>
      </p:pic>
    </p:spTree>
    <p:extLst>
      <p:ext uri="{BB962C8B-B14F-4D97-AF65-F5344CB8AC3E}">
        <p14:creationId xmlns:p14="http://schemas.microsoft.com/office/powerpoint/2010/main" val="117043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953DC2-F53C-6C4C-BC13-5025CA803A72}"/>
              </a:ext>
            </a:extLst>
          </p:cNvPr>
          <p:cNvSpPr>
            <a:spLocks noGrp="1"/>
          </p:cNvSpPr>
          <p:nvPr>
            <p:ph type="body" idx="1"/>
          </p:nvPr>
        </p:nvSpPr>
        <p:spPr/>
        <p:txBody>
          <a:bodyPr/>
          <a:lstStyle/>
          <a:p>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A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variable</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is a reference to a value stored in a computer’s memory. </a:t>
            </a:r>
          </a:p>
          <a:p>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Variables can be sorted into a variety of categories (or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data types</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 such as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numbers</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(int/float </a:t>
            </a:r>
            <a:r>
              <a:rPr lang="en-US" sz="1600" b="1" dirty="0" err="1">
                <a:solidFill>
                  <a:schemeClr val="tx1"/>
                </a:solidFill>
                <a:latin typeface="Roboto" panose="02000000000000000000" pitchFamily="2" charset="0"/>
                <a:ea typeface="Roboto" panose="02000000000000000000" pitchFamily="2" charset="0"/>
                <a:cs typeface="Open Sans" panose="020B0606030504020204" pitchFamily="34" charset="0"/>
              </a:rPr>
              <a:t>etc</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Boolean values </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(true/false),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and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sequences</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(strings, lists </a:t>
            </a:r>
            <a:r>
              <a:rPr lang="en-US" sz="1600" b="1" dirty="0" err="1">
                <a:solidFill>
                  <a:schemeClr val="tx1"/>
                </a:solidFill>
                <a:latin typeface="Roboto" panose="02000000000000000000" pitchFamily="2" charset="0"/>
                <a:ea typeface="Roboto" panose="02000000000000000000" pitchFamily="2" charset="0"/>
                <a:cs typeface="Open Sans" panose="020B0606030504020204" pitchFamily="34" charset="0"/>
              </a:rPr>
              <a:t>etc</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 </a:t>
            </a:r>
          </a:p>
          <a:p>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An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object</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is a collection of data from a computer’s memory that can be manipulated. </a:t>
            </a:r>
          </a:p>
          <a:p>
            <a:pPr lvl="1"/>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ALL VARIABLES ARE OBJECTS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although some objects can be defined by data referred to by multiple variables. </a:t>
            </a:r>
          </a:p>
          <a:p>
            <a:pPr lvl="1"/>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Methods</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are the functions used to act on/alter an object’s data. They describe what your object can “do.” </a:t>
            </a:r>
          </a:p>
          <a:p>
            <a:endParaRPr lang="en-US" dirty="0"/>
          </a:p>
        </p:txBody>
      </p:sp>
      <p:sp>
        <p:nvSpPr>
          <p:cNvPr id="4" name="Google Shape;673;p29">
            <a:extLst>
              <a:ext uri="{FF2B5EF4-FFF2-40B4-BE49-F238E27FC236}">
                <a16:creationId xmlns:a16="http://schemas.microsoft.com/office/drawing/2014/main" id="{9406C97F-A741-3D4A-A616-8EB13CFE862A}"/>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VARIABLES, OBJECTS &amp; CLASSES</a:t>
            </a:r>
          </a:p>
        </p:txBody>
      </p:sp>
    </p:spTree>
    <p:extLst>
      <p:ext uri="{BB962C8B-B14F-4D97-AF65-F5344CB8AC3E}">
        <p14:creationId xmlns:p14="http://schemas.microsoft.com/office/powerpoint/2010/main" val="2399755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COMMENTS</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algn="l">
              <a:buFont typeface="Arial" panose="020B0604020202020204" pitchFamily="34" charset="0"/>
              <a:buChar char="•"/>
            </a:pPr>
            <a:r>
              <a:rPr lang="en-US" sz="1600" i="0" dirty="0">
                <a:solidFill>
                  <a:schemeClr val="accent4">
                    <a:lumMod val="20000"/>
                    <a:lumOff val="80000"/>
                  </a:schemeClr>
                </a:solidFill>
                <a:effectLst/>
                <a:latin typeface="Roboto" panose="02000000000000000000" pitchFamily="2" charset="0"/>
                <a:ea typeface="Roboto" panose="02000000000000000000" pitchFamily="2" charset="0"/>
              </a:rPr>
              <a:t>Each line of a block comment starts with a </a:t>
            </a:r>
            <a:r>
              <a:rPr lang="en-US" sz="1600" b="1" i="0" dirty="0">
                <a:solidFill>
                  <a:schemeClr val="accent5"/>
                </a:solidFill>
                <a:effectLst/>
                <a:latin typeface="Roboto" panose="02000000000000000000" pitchFamily="2" charset="0"/>
                <a:ea typeface="Roboto" panose="02000000000000000000" pitchFamily="2" charset="0"/>
              </a:rPr>
              <a:t>#</a:t>
            </a:r>
            <a:r>
              <a:rPr lang="en-US" sz="1600" i="0" dirty="0">
                <a:solidFill>
                  <a:schemeClr val="accent4">
                    <a:lumMod val="20000"/>
                    <a:lumOff val="80000"/>
                  </a:schemeClr>
                </a:solidFill>
                <a:effectLst/>
                <a:latin typeface="Roboto" panose="02000000000000000000" pitchFamily="2" charset="0"/>
                <a:ea typeface="Roboto" panose="02000000000000000000" pitchFamily="2" charset="0"/>
              </a:rPr>
              <a:t> and </a:t>
            </a:r>
            <a:r>
              <a:rPr lang="en-US" sz="1600" b="1" i="0" dirty="0">
                <a:solidFill>
                  <a:schemeClr val="accent5"/>
                </a:solidFill>
                <a:effectLst/>
                <a:latin typeface="Roboto" panose="02000000000000000000" pitchFamily="2" charset="0"/>
                <a:ea typeface="Roboto" panose="02000000000000000000" pitchFamily="2" charset="0"/>
              </a:rPr>
              <a:t>a single space</a:t>
            </a:r>
            <a:r>
              <a:rPr lang="en-US" sz="1600" i="0" dirty="0">
                <a:solidFill>
                  <a:schemeClr val="accent4">
                    <a:lumMod val="20000"/>
                    <a:lumOff val="80000"/>
                  </a:schemeClr>
                </a:solidFill>
                <a:effectLst/>
                <a:latin typeface="Roboto" panose="02000000000000000000" pitchFamily="2" charset="0"/>
                <a:ea typeface="Roboto" panose="02000000000000000000" pitchFamily="2" charset="0"/>
              </a:rPr>
              <a:t>.</a:t>
            </a:r>
          </a:p>
          <a:p>
            <a:pPr algn="l">
              <a:buFont typeface="Arial" panose="020B0604020202020204" pitchFamily="34" charset="0"/>
              <a:buChar char="•"/>
            </a:pPr>
            <a:r>
              <a:rPr lang="en-US" sz="1600" b="1" i="0" dirty="0">
                <a:solidFill>
                  <a:schemeClr val="accent5"/>
                </a:solidFill>
                <a:effectLst/>
                <a:latin typeface="Roboto" panose="02000000000000000000" pitchFamily="2" charset="0"/>
                <a:ea typeface="Roboto" panose="02000000000000000000" pitchFamily="2" charset="0"/>
              </a:rPr>
              <a:t>Use inline comments only if it is unavoidable</a:t>
            </a:r>
            <a:r>
              <a:rPr lang="en-US" sz="1600" i="0" dirty="0">
                <a:solidFill>
                  <a:schemeClr val="accent4">
                    <a:lumMod val="20000"/>
                    <a:lumOff val="80000"/>
                  </a:schemeClr>
                </a:solidFill>
                <a:effectLst/>
                <a:latin typeface="Roboto" panose="02000000000000000000" pitchFamily="2" charset="0"/>
                <a:ea typeface="Roboto" panose="02000000000000000000" pitchFamily="2" charset="0"/>
              </a:rPr>
              <a:t>.</a:t>
            </a:r>
          </a:p>
          <a:p>
            <a:pPr algn="l">
              <a:buFont typeface="Arial" panose="020B0604020202020204" pitchFamily="34" charset="0"/>
              <a:buChar char="•"/>
            </a:pPr>
            <a:r>
              <a:rPr lang="en-US" sz="1600" i="0" dirty="0">
                <a:solidFill>
                  <a:schemeClr val="accent4">
                    <a:lumMod val="20000"/>
                    <a:lumOff val="80000"/>
                  </a:schemeClr>
                </a:solidFill>
                <a:effectLst/>
                <a:latin typeface="Roboto" panose="02000000000000000000" pitchFamily="2" charset="0"/>
                <a:ea typeface="Roboto" panose="02000000000000000000" pitchFamily="2" charset="0"/>
              </a:rPr>
              <a:t>Write docstrings for all public modules, functions, classes, and methods.</a:t>
            </a:r>
          </a:p>
          <a:p>
            <a:pPr algn="l">
              <a:buFont typeface="Arial" panose="020B0604020202020204" pitchFamily="34" charset="0"/>
              <a:buChar char="•"/>
            </a:pPr>
            <a:r>
              <a:rPr lang="en-US" sz="1600" i="0" dirty="0">
                <a:solidFill>
                  <a:schemeClr val="accent4">
                    <a:lumMod val="20000"/>
                    <a:lumOff val="80000"/>
                  </a:schemeClr>
                </a:solidFill>
                <a:effectLst/>
                <a:latin typeface="Roboto" panose="02000000000000000000" pitchFamily="2" charset="0"/>
                <a:ea typeface="Roboto" panose="02000000000000000000" pitchFamily="2" charset="0"/>
              </a:rPr>
              <a:t>Docstrings are not necessary for non-public methods, but you should have a comment that describes what the method does.</a:t>
            </a:r>
          </a:p>
          <a:p>
            <a:pPr marL="152400" indent="0" algn="l">
              <a:buNone/>
            </a:pPr>
            <a:br>
              <a:rPr lang="en-US" sz="4000" dirty="0"/>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spTree>
    <p:extLst>
      <p:ext uri="{BB962C8B-B14F-4D97-AF65-F5344CB8AC3E}">
        <p14:creationId xmlns:p14="http://schemas.microsoft.com/office/powerpoint/2010/main" val="146814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NAMING CONVENTIONS</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algn="l">
              <a:buFont typeface="Arial" panose="020B0604020202020204" pitchFamily="34" charset="0"/>
              <a:buChar char="•"/>
            </a:pPr>
            <a:r>
              <a:rPr lang="en-US" sz="1600" b="1" i="0" dirty="0">
                <a:solidFill>
                  <a:schemeClr val="accent5"/>
                </a:solidFill>
                <a:effectLst/>
                <a:latin typeface="Roboto" panose="02000000000000000000" pitchFamily="2" charset="0"/>
                <a:ea typeface="Roboto" panose="02000000000000000000" pitchFamily="2" charset="0"/>
              </a:rPr>
              <a:t>Never use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the characters </a:t>
            </a:r>
            <a:r>
              <a:rPr lang="en-US" sz="1600" b="1" i="0" dirty="0">
                <a:solidFill>
                  <a:schemeClr val="accent5"/>
                </a:solidFill>
                <a:effectLst/>
                <a:latin typeface="Roboto" panose="02000000000000000000" pitchFamily="2" charset="0"/>
                <a:ea typeface="Roboto" panose="02000000000000000000" pitchFamily="2" charset="0"/>
              </a:rPr>
              <a:t>‘l’ , ‘O’ , or ‘I’</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(uppercase letter eye) as single character variable names. In some fonts, these characters are indistinguishable from the numerals one and zero.</a:t>
            </a:r>
          </a:p>
          <a:p>
            <a:pPr algn="l">
              <a:buFont typeface="Arial" panose="020B0604020202020204" pitchFamily="34" charset="0"/>
              <a:buChar char="•"/>
            </a:pPr>
            <a:r>
              <a:rPr lang="en-US" sz="1600" b="1" i="0" dirty="0">
                <a:solidFill>
                  <a:schemeClr val="accent5"/>
                </a:solidFill>
                <a:effectLst/>
                <a:latin typeface="Roboto" panose="02000000000000000000" pitchFamily="2" charset="0"/>
                <a:ea typeface="Roboto" panose="02000000000000000000" pitchFamily="2" charset="0"/>
              </a:rPr>
              <a:t>Class names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should normally use the </a:t>
            </a:r>
            <a:r>
              <a:rPr lang="en-US" sz="1600" b="1" i="0" dirty="0" err="1">
                <a:solidFill>
                  <a:schemeClr val="accent5"/>
                </a:solidFill>
                <a:effectLst/>
                <a:latin typeface="Roboto" panose="02000000000000000000" pitchFamily="2" charset="0"/>
                <a:ea typeface="Roboto" panose="02000000000000000000" pitchFamily="2" charset="0"/>
              </a:rPr>
              <a:t>CapWords</a:t>
            </a:r>
            <a:r>
              <a:rPr lang="en-US" sz="1600" b="1" i="0" dirty="0">
                <a:solidFill>
                  <a:schemeClr val="accent5"/>
                </a:solidFill>
                <a:effectLst/>
                <a:latin typeface="Roboto" panose="02000000000000000000" pitchFamily="2" charset="0"/>
                <a:ea typeface="Roboto" panose="02000000000000000000" pitchFamily="2" charset="0"/>
              </a:rPr>
              <a:t> </a:t>
            </a:r>
            <a:r>
              <a:rPr lang="en-US" sz="1600" b="1" i="0" dirty="0">
                <a:solidFill>
                  <a:schemeClr val="bg2">
                    <a:lumMod val="50000"/>
                    <a:lumOff val="50000"/>
                  </a:schemeClr>
                </a:solidFill>
                <a:effectLst/>
                <a:latin typeface="Roboto" panose="02000000000000000000" pitchFamily="2" charset="0"/>
                <a:ea typeface="Roboto" panose="02000000000000000000" pitchFamily="2" charset="0"/>
              </a:rPr>
              <a:t>(CamelCase) </a:t>
            </a:r>
            <a:r>
              <a:rPr lang="en-US" sz="1600" b="1" i="0" dirty="0">
                <a:solidFill>
                  <a:schemeClr val="accent5"/>
                </a:solidFill>
                <a:effectLst/>
                <a:latin typeface="Roboto" panose="02000000000000000000" pitchFamily="2" charset="0"/>
                <a:ea typeface="Roboto" panose="02000000000000000000" pitchFamily="2" charset="0"/>
              </a:rPr>
              <a:t>convention</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a:t>
            </a:r>
          </a:p>
          <a:p>
            <a:pPr algn="l">
              <a:buFont typeface="Arial" panose="020B0604020202020204" pitchFamily="34" charset="0"/>
              <a:buChar char="•"/>
            </a:pPr>
            <a:r>
              <a:rPr lang="en-US" sz="1600" b="1" i="0" dirty="0">
                <a:solidFill>
                  <a:schemeClr val="accent5"/>
                </a:solidFill>
                <a:effectLst/>
                <a:latin typeface="Roboto" panose="02000000000000000000" pitchFamily="2" charset="0"/>
                <a:ea typeface="Roboto" panose="02000000000000000000" pitchFamily="2" charset="0"/>
              </a:rPr>
              <a:t>Variables and function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names should </a:t>
            </a:r>
            <a:r>
              <a:rPr lang="en-US" sz="1600" b="1" i="0" dirty="0">
                <a:solidFill>
                  <a:schemeClr val="accent5"/>
                </a:solidFill>
                <a:effectLst/>
                <a:latin typeface="Roboto" panose="02000000000000000000" pitchFamily="2" charset="0"/>
                <a:ea typeface="Roboto" panose="02000000000000000000" pitchFamily="2" charset="0"/>
              </a:rPr>
              <a:t>have all lowercase letters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and underscores to separate words. </a:t>
            </a:r>
            <a:r>
              <a:rPr lang="en-US" sz="1600" b="1" i="0" dirty="0">
                <a:solidFill>
                  <a:schemeClr val="bg2">
                    <a:lumMod val="50000"/>
                    <a:lumOff val="50000"/>
                  </a:schemeClr>
                </a:solidFill>
                <a:effectLst/>
                <a:latin typeface="Roboto" panose="02000000000000000000" pitchFamily="2" charset="0"/>
                <a:ea typeface="Roboto" panose="02000000000000000000" pitchFamily="2" charset="0"/>
              </a:rPr>
              <a:t>(</a:t>
            </a:r>
            <a:r>
              <a:rPr lang="en-US" sz="1600" b="1" i="0" dirty="0" err="1">
                <a:solidFill>
                  <a:schemeClr val="bg2">
                    <a:lumMod val="50000"/>
                    <a:lumOff val="50000"/>
                  </a:schemeClr>
                </a:solidFill>
                <a:effectLst/>
                <a:latin typeface="Roboto" panose="02000000000000000000" pitchFamily="2" charset="0"/>
                <a:ea typeface="Roboto" panose="02000000000000000000" pitchFamily="2" charset="0"/>
              </a:rPr>
              <a:t>snake_case</a:t>
            </a:r>
            <a:r>
              <a:rPr lang="en-US" sz="1600" b="1" i="0" dirty="0">
                <a:solidFill>
                  <a:schemeClr val="bg2">
                    <a:lumMod val="50000"/>
                    <a:lumOff val="50000"/>
                  </a:schemeClr>
                </a:solidFill>
                <a:effectLst/>
                <a:latin typeface="Roboto" panose="02000000000000000000" pitchFamily="2" charset="0"/>
                <a:ea typeface="Roboto" panose="02000000000000000000" pitchFamily="2" charset="0"/>
              </a:rPr>
              <a:t>)</a:t>
            </a:r>
          </a:p>
          <a:p>
            <a:pPr algn="l">
              <a:buFont typeface="Arial" panose="020B0604020202020204" pitchFamily="34" charset="0"/>
              <a:buChar char="•"/>
            </a:pPr>
            <a:r>
              <a:rPr lang="en-US" sz="1600" b="1" i="0" dirty="0">
                <a:solidFill>
                  <a:schemeClr val="accent5"/>
                </a:solidFill>
                <a:effectLst/>
                <a:latin typeface="Roboto" panose="02000000000000000000" pitchFamily="2" charset="0"/>
                <a:ea typeface="Roboto" panose="02000000000000000000" pitchFamily="2" charset="0"/>
              </a:rPr>
              <a:t>Constant</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should have all </a:t>
            </a:r>
            <a:r>
              <a:rPr lang="en-US" sz="1600" b="1" i="0" dirty="0">
                <a:solidFill>
                  <a:schemeClr val="accent5"/>
                </a:solidFill>
                <a:effectLst/>
                <a:latin typeface="Roboto" panose="02000000000000000000" pitchFamily="2" charset="0"/>
                <a:ea typeface="Roboto" panose="02000000000000000000" pitchFamily="2" charset="0"/>
              </a:rPr>
              <a:t>uppercase letters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with words separated by </a:t>
            </a:r>
            <a:r>
              <a:rPr lang="en-US" sz="1600" b="1" i="0" dirty="0">
                <a:solidFill>
                  <a:schemeClr val="accent5"/>
                </a:solidFill>
                <a:effectLst/>
                <a:latin typeface="Roboto" panose="02000000000000000000" pitchFamily="2" charset="0"/>
                <a:ea typeface="Roboto" panose="02000000000000000000" pitchFamily="2" charset="0"/>
              </a:rPr>
              <a:t>underscores </a:t>
            </a:r>
            <a:r>
              <a:rPr lang="en-US" sz="1600" b="1" i="0" dirty="0">
                <a:solidFill>
                  <a:schemeClr val="bg2">
                    <a:lumMod val="50000"/>
                    <a:lumOff val="50000"/>
                  </a:schemeClr>
                </a:solidFill>
                <a:effectLst/>
                <a:latin typeface="Roboto" panose="02000000000000000000" pitchFamily="2" charset="0"/>
                <a:ea typeface="Roboto" panose="02000000000000000000" pitchFamily="2" charset="0"/>
              </a:rPr>
              <a:t>(SCREAMING_SNAKE_CASE)</a:t>
            </a:r>
          </a:p>
          <a:p>
            <a:pPr algn="l">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Use the suffix “</a:t>
            </a:r>
            <a:r>
              <a:rPr lang="en-US" sz="1600" b="1" i="0" dirty="0">
                <a:solidFill>
                  <a:schemeClr val="accent5"/>
                </a:solidFill>
                <a:effectLst/>
                <a:latin typeface="Roboto" panose="02000000000000000000" pitchFamily="2" charset="0"/>
                <a:ea typeface="Roboto" panose="02000000000000000000" pitchFamily="2" charset="0"/>
              </a:rPr>
              <a:t>Error</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on your exception names (if the exception actually is an error).</a:t>
            </a:r>
          </a:p>
          <a:p>
            <a:pPr algn="l">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Use </a:t>
            </a:r>
            <a:r>
              <a:rPr lang="en-US" sz="1600" b="1" i="0" dirty="0">
                <a:solidFill>
                  <a:schemeClr val="accent5"/>
                </a:solidFill>
                <a:effectLst/>
                <a:latin typeface="Roboto" panose="02000000000000000000" pitchFamily="2" charset="0"/>
                <a:ea typeface="Roboto" panose="02000000000000000000" pitchFamily="2" charset="0"/>
              </a:rPr>
              <a:t>self</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for the first argument to </a:t>
            </a:r>
            <a:r>
              <a:rPr lang="en-US" sz="1600" b="1" i="0" dirty="0">
                <a:solidFill>
                  <a:schemeClr val="accent5"/>
                </a:solidFill>
                <a:effectLst/>
                <a:latin typeface="Roboto" panose="02000000000000000000" pitchFamily="2" charset="0"/>
                <a:ea typeface="Roboto" panose="02000000000000000000" pitchFamily="2" charset="0"/>
              </a:rPr>
              <a:t>instance methods</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or </a:t>
            </a:r>
            <a:r>
              <a:rPr lang="en-US" sz="1600" b="1" i="0" dirty="0">
                <a:solidFill>
                  <a:schemeClr val="accent5"/>
                </a:solidFill>
                <a:effectLst/>
                <a:latin typeface="Roboto" panose="02000000000000000000" pitchFamily="2" charset="0"/>
                <a:ea typeface="Roboto" panose="02000000000000000000" pitchFamily="2" charset="0"/>
              </a:rPr>
              <a:t>class methods</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a:t>
            </a:r>
          </a:p>
          <a:p>
            <a:pPr marL="152400" indent="0" algn="l">
              <a:buNone/>
            </a:pPr>
            <a:br>
              <a:rPr lang="en-US" sz="1600" dirty="0">
                <a:latin typeface="Roboto" panose="02000000000000000000" pitchFamily="2" charset="0"/>
                <a:ea typeface="Roboto" panose="02000000000000000000" pitchFamily="2" charset="0"/>
              </a:rPr>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spTree>
    <p:extLst>
      <p:ext uri="{BB962C8B-B14F-4D97-AF65-F5344CB8AC3E}">
        <p14:creationId xmlns:p14="http://schemas.microsoft.com/office/powerpoint/2010/main" val="3196193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OTHER GENERAL RECOMMENDATIONS</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algn="l">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Comparisons to singletons like None should always be done with </a:t>
            </a:r>
            <a:r>
              <a:rPr lang="en-US" sz="1600" b="1" i="0" dirty="0">
                <a:solidFill>
                  <a:schemeClr val="accent5"/>
                </a:solidFill>
                <a:effectLst/>
                <a:latin typeface="Roboto" panose="02000000000000000000" pitchFamily="2" charset="0"/>
                <a:ea typeface="Roboto" panose="02000000000000000000" pitchFamily="2" charset="0"/>
              </a:rPr>
              <a:t>is</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or </a:t>
            </a:r>
            <a:r>
              <a:rPr lang="en-US" sz="1600" b="1" i="0" dirty="0">
                <a:solidFill>
                  <a:schemeClr val="accent5"/>
                </a:solidFill>
                <a:effectLst/>
                <a:latin typeface="Roboto" panose="02000000000000000000" pitchFamily="2" charset="0"/>
                <a:ea typeface="Roboto" panose="02000000000000000000" pitchFamily="2" charset="0"/>
              </a:rPr>
              <a:t>is not</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never the equality operators.</a:t>
            </a:r>
          </a:p>
          <a:p>
            <a:pPr algn="l">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Use </a:t>
            </a:r>
            <a:r>
              <a:rPr lang="en-US" sz="1600" b="1" i="0" dirty="0">
                <a:solidFill>
                  <a:schemeClr val="accent5"/>
                </a:solidFill>
                <a:effectLst/>
                <a:latin typeface="Roboto" panose="02000000000000000000" pitchFamily="2" charset="0"/>
                <a:ea typeface="Roboto" panose="02000000000000000000" pitchFamily="2" charset="0"/>
              </a:rPr>
              <a:t>is not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operator rather than not ... is for </a:t>
            </a:r>
            <a:r>
              <a:rPr lang="en-US" sz="1600" b="0" i="0" dirty="0" err="1">
                <a:solidFill>
                  <a:schemeClr val="accent4">
                    <a:lumMod val="20000"/>
                    <a:lumOff val="80000"/>
                  </a:schemeClr>
                </a:solidFill>
                <a:effectLst/>
                <a:latin typeface="Roboto" panose="02000000000000000000" pitchFamily="2" charset="0"/>
                <a:ea typeface="Roboto" panose="02000000000000000000" pitchFamily="2" charset="0"/>
              </a:rPr>
              <a:t>e.g</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a:t>
            </a:r>
            <a:r>
              <a:rPr lang="en-US" sz="1600" i="0" dirty="0">
                <a:solidFill>
                  <a:schemeClr val="accent4">
                    <a:lumMod val="20000"/>
                    <a:lumOff val="80000"/>
                  </a:schemeClr>
                </a:solidFill>
                <a:effectLst/>
                <a:latin typeface="Roboto" panose="02000000000000000000" pitchFamily="2" charset="0"/>
                <a:ea typeface="Roboto" panose="02000000000000000000" pitchFamily="2" charset="0"/>
              </a:rPr>
              <a:t>if foo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is not None rather than if not foo is None:</a:t>
            </a:r>
          </a:p>
          <a:p>
            <a:pPr algn="l">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When catching exceptions, mention </a:t>
            </a:r>
            <a:r>
              <a:rPr lang="en-US" sz="1600" b="1" i="0" dirty="0">
                <a:solidFill>
                  <a:schemeClr val="accent5"/>
                </a:solidFill>
                <a:effectLst/>
                <a:latin typeface="Roboto" panose="02000000000000000000" pitchFamily="2" charset="0"/>
                <a:ea typeface="Roboto" panose="02000000000000000000" pitchFamily="2" charset="0"/>
              </a:rPr>
              <a:t>specific exceptions </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whenever possible instead of using a bare except.</a:t>
            </a:r>
          </a:p>
          <a:p>
            <a:pPr algn="l">
              <a:buFont typeface="Arial" panose="020B0604020202020204" pitchFamily="34" charset="0"/>
              <a:buChar char="•"/>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Object type comparisons should always use </a:t>
            </a:r>
            <a:r>
              <a:rPr lang="en-US" sz="1600" b="1" i="0" dirty="0" err="1">
                <a:solidFill>
                  <a:schemeClr val="accent5"/>
                </a:solidFill>
                <a:effectLst/>
                <a:latin typeface="Roboto" panose="02000000000000000000" pitchFamily="2" charset="0"/>
                <a:ea typeface="Roboto" panose="02000000000000000000" pitchFamily="2" charset="0"/>
              </a:rPr>
              <a:t>isinstance</a:t>
            </a:r>
            <a:r>
              <a:rPr lang="en-US" sz="1600" b="1" i="0" dirty="0">
                <a:solidFill>
                  <a:schemeClr val="accent5"/>
                </a:solidFill>
                <a:effectLst/>
                <a:latin typeface="Roboto" panose="02000000000000000000" pitchFamily="2" charset="0"/>
                <a:ea typeface="Roboto" panose="02000000000000000000" pitchFamily="2" charset="0"/>
              </a:rPr>
              <a:t>()</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instead of comparing types directly.</a:t>
            </a:r>
          </a:p>
          <a:p>
            <a:pPr marL="152400" indent="0" algn="l">
              <a:buNone/>
            </a:pPr>
            <a:br>
              <a:rPr lang="en-US" sz="1600" dirty="0">
                <a:latin typeface="Roboto" panose="02000000000000000000" pitchFamily="2" charset="0"/>
                <a:ea typeface="Roboto" panose="02000000000000000000" pitchFamily="2" charset="0"/>
              </a:rPr>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spTree>
    <p:extLst>
      <p:ext uri="{BB962C8B-B14F-4D97-AF65-F5344CB8AC3E}">
        <p14:creationId xmlns:p14="http://schemas.microsoft.com/office/powerpoint/2010/main" val="568322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accent5"/>
                </a:solidFill>
              </a:rPr>
              <a:t>PEP8 COMPLIANCE</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pic>
        <p:nvPicPr>
          <p:cNvPr id="4" name="Picture 3" descr="A screenshot of a computer code&#10;&#10;Description automatically generated">
            <a:extLst>
              <a:ext uri="{FF2B5EF4-FFF2-40B4-BE49-F238E27FC236}">
                <a16:creationId xmlns:a16="http://schemas.microsoft.com/office/drawing/2014/main" id="{D95E60A0-484E-F54E-9878-951C5204F05F}"/>
              </a:ext>
            </a:extLst>
          </p:cNvPr>
          <p:cNvPicPr>
            <a:picLocks noChangeAspect="1"/>
          </p:cNvPicPr>
          <p:nvPr/>
        </p:nvPicPr>
        <p:blipFill>
          <a:blip r:embed="rId3"/>
          <a:stretch>
            <a:fillRect/>
          </a:stretch>
        </p:blipFill>
        <p:spPr>
          <a:xfrm>
            <a:off x="1413458" y="1000677"/>
            <a:ext cx="6317084" cy="3447512"/>
          </a:xfrm>
          <a:prstGeom prst="rect">
            <a:avLst/>
          </a:prstGeom>
        </p:spPr>
      </p:pic>
      <p:sp>
        <p:nvSpPr>
          <p:cNvPr id="2" name="Right Bracket 1">
            <a:extLst>
              <a:ext uri="{FF2B5EF4-FFF2-40B4-BE49-F238E27FC236}">
                <a16:creationId xmlns:a16="http://schemas.microsoft.com/office/drawing/2014/main" id="{2D8C7361-0E6A-BC4B-94D7-12AED26B996D}"/>
              </a:ext>
            </a:extLst>
          </p:cNvPr>
          <p:cNvSpPr/>
          <p:nvPr/>
        </p:nvSpPr>
        <p:spPr>
          <a:xfrm rot="16200000" flipH="1">
            <a:off x="1575037" y="1678795"/>
            <a:ext cx="104175" cy="427334"/>
          </a:xfrm>
          <a:prstGeom prst="righ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3" name="TextBox 2">
            <a:extLst>
              <a:ext uri="{FF2B5EF4-FFF2-40B4-BE49-F238E27FC236}">
                <a16:creationId xmlns:a16="http://schemas.microsoft.com/office/drawing/2014/main" id="{D5BA6187-A75E-9F4C-ADCC-AB369BD7EB3E}"/>
              </a:ext>
            </a:extLst>
          </p:cNvPr>
          <p:cNvSpPr txBox="1"/>
          <p:nvPr/>
        </p:nvSpPr>
        <p:spPr>
          <a:xfrm>
            <a:off x="1487264" y="1686485"/>
            <a:ext cx="291660" cy="307777"/>
          </a:xfrm>
          <a:prstGeom prst="rect">
            <a:avLst/>
          </a:prstGeom>
          <a:noFill/>
        </p:spPr>
        <p:txBody>
          <a:bodyPr wrap="square" rtlCol="0">
            <a:spAutoFit/>
          </a:bodyPr>
          <a:lstStyle/>
          <a:p>
            <a:r>
              <a:rPr lang="en-US" b="1" dirty="0">
                <a:solidFill>
                  <a:schemeClr val="accent5"/>
                </a:solidFill>
              </a:rPr>
              <a:t>4</a:t>
            </a:r>
          </a:p>
        </p:txBody>
      </p:sp>
      <p:cxnSp>
        <p:nvCxnSpPr>
          <p:cNvPr id="8" name="Straight Arrow Connector 7">
            <a:extLst>
              <a:ext uri="{FF2B5EF4-FFF2-40B4-BE49-F238E27FC236}">
                <a16:creationId xmlns:a16="http://schemas.microsoft.com/office/drawing/2014/main" id="{46400788-FC6F-4942-B2B2-8D66FF520720}"/>
              </a:ext>
            </a:extLst>
          </p:cNvPr>
          <p:cNvCxnSpPr>
            <a:cxnSpLocks/>
          </p:cNvCxnSpPr>
          <p:nvPr/>
        </p:nvCxnSpPr>
        <p:spPr>
          <a:xfrm>
            <a:off x="1029322" y="1430624"/>
            <a:ext cx="597802" cy="35239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E52295-D893-7F4D-9329-50E233549B82}"/>
              </a:ext>
            </a:extLst>
          </p:cNvPr>
          <p:cNvSpPr txBox="1"/>
          <p:nvPr/>
        </p:nvSpPr>
        <p:spPr>
          <a:xfrm>
            <a:off x="166240" y="1000050"/>
            <a:ext cx="1247217" cy="830997"/>
          </a:xfrm>
          <a:prstGeom prst="rect">
            <a:avLst/>
          </a:prstGeom>
          <a:noFill/>
        </p:spPr>
        <p:txBody>
          <a:bodyPr wrap="square" rtlCol="0">
            <a:spAutoFit/>
          </a:bodyPr>
          <a:lstStyle/>
          <a:p>
            <a:r>
              <a:rPr lang="en-US" sz="1200" dirty="0">
                <a:solidFill>
                  <a:schemeClr val="bg2">
                    <a:lumMod val="10000"/>
                    <a:lumOff val="90000"/>
                  </a:schemeClr>
                </a:solidFill>
              </a:rPr>
              <a:t>Use 4 spaces (not tabs) per indentation level</a:t>
            </a:r>
          </a:p>
        </p:txBody>
      </p:sp>
      <p:sp>
        <p:nvSpPr>
          <p:cNvPr id="10" name="Right Bracket 9">
            <a:extLst>
              <a:ext uri="{FF2B5EF4-FFF2-40B4-BE49-F238E27FC236}">
                <a16:creationId xmlns:a16="http://schemas.microsoft.com/office/drawing/2014/main" id="{D5361A19-14D6-2C4A-BBFF-03745F079FC1}"/>
              </a:ext>
            </a:extLst>
          </p:cNvPr>
          <p:cNvSpPr/>
          <p:nvPr/>
        </p:nvSpPr>
        <p:spPr>
          <a:xfrm rot="16200000" flipH="1">
            <a:off x="4677108" y="1117287"/>
            <a:ext cx="104175" cy="5776807"/>
          </a:xfrm>
          <a:prstGeom prst="righ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11" name="TextBox 10">
            <a:extLst>
              <a:ext uri="{FF2B5EF4-FFF2-40B4-BE49-F238E27FC236}">
                <a16:creationId xmlns:a16="http://schemas.microsoft.com/office/drawing/2014/main" id="{A8CF4DE3-2CC8-A046-8D37-1E6A0521892A}"/>
              </a:ext>
            </a:extLst>
          </p:cNvPr>
          <p:cNvSpPr txBox="1"/>
          <p:nvPr/>
        </p:nvSpPr>
        <p:spPr>
          <a:xfrm>
            <a:off x="4665300" y="4032398"/>
            <a:ext cx="1577558" cy="276999"/>
          </a:xfrm>
          <a:prstGeom prst="rect">
            <a:avLst/>
          </a:prstGeom>
          <a:noFill/>
        </p:spPr>
        <p:txBody>
          <a:bodyPr wrap="square" rtlCol="0">
            <a:spAutoFit/>
          </a:bodyPr>
          <a:lstStyle/>
          <a:p>
            <a:r>
              <a:rPr lang="en-US" sz="1200" b="1" dirty="0">
                <a:solidFill>
                  <a:schemeClr val="accent5"/>
                </a:solidFill>
              </a:rPr>
              <a:t>61 &lt; 80 Characters</a:t>
            </a:r>
          </a:p>
        </p:txBody>
      </p:sp>
      <p:cxnSp>
        <p:nvCxnSpPr>
          <p:cNvPr id="12" name="Straight Arrow Connector 11">
            <a:extLst>
              <a:ext uri="{FF2B5EF4-FFF2-40B4-BE49-F238E27FC236}">
                <a16:creationId xmlns:a16="http://schemas.microsoft.com/office/drawing/2014/main" id="{051793E0-0068-B14E-B726-B7600DD1B5CA}"/>
              </a:ext>
            </a:extLst>
          </p:cNvPr>
          <p:cNvCxnSpPr>
            <a:cxnSpLocks/>
          </p:cNvCxnSpPr>
          <p:nvPr/>
        </p:nvCxnSpPr>
        <p:spPr>
          <a:xfrm flipH="1">
            <a:off x="7617599" y="3608328"/>
            <a:ext cx="474120" cy="35865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916FF36-2801-D540-9AD3-CFB8BCED2B76}"/>
              </a:ext>
            </a:extLst>
          </p:cNvPr>
          <p:cNvSpPr txBox="1"/>
          <p:nvPr/>
        </p:nvSpPr>
        <p:spPr>
          <a:xfrm>
            <a:off x="7800391" y="2961997"/>
            <a:ext cx="1247217" cy="646331"/>
          </a:xfrm>
          <a:prstGeom prst="rect">
            <a:avLst/>
          </a:prstGeom>
          <a:noFill/>
        </p:spPr>
        <p:txBody>
          <a:bodyPr wrap="square" rtlCol="0">
            <a:spAutoFit/>
          </a:bodyPr>
          <a:lstStyle/>
          <a:p>
            <a:r>
              <a:rPr lang="en-US" sz="1200" dirty="0">
                <a:solidFill>
                  <a:schemeClr val="bg2">
                    <a:lumMod val="10000"/>
                    <a:lumOff val="90000"/>
                  </a:schemeClr>
                </a:solidFill>
              </a:rPr>
              <a:t>Limit all lines to a maximum of 79 characters </a:t>
            </a:r>
          </a:p>
        </p:txBody>
      </p:sp>
      <p:sp>
        <p:nvSpPr>
          <p:cNvPr id="13" name="Right Bracket 12">
            <a:extLst>
              <a:ext uri="{FF2B5EF4-FFF2-40B4-BE49-F238E27FC236}">
                <a16:creationId xmlns:a16="http://schemas.microsoft.com/office/drawing/2014/main" id="{2C7451B4-21DF-B844-8492-E7748DFE97CA}"/>
              </a:ext>
            </a:extLst>
          </p:cNvPr>
          <p:cNvSpPr/>
          <p:nvPr/>
        </p:nvSpPr>
        <p:spPr>
          <a:xfrm rot="16200000" flipH="1">
            <a:off x="3562107" y="2257361"/>
            <a:ext cx="104181" cy="137262"/>
          </a:xfrm>
          <a:prstGeom prst="righ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15" name="Right Bracket 14">
            <a:extLst>
              <a:ext uri="{FF2B5EF4-FFF2-40B4-BE49-F238E27FC236}">
                <a16:creationId xmlns:a16="http://schemas.microsoft.com/office/drawing/2014/main" id="{41A4D095-D8F6-0843-B1FB-9BB0F2AB88DC}"/>
              </a:ext>
            </a:extLst>
          </p:cNvPr>
          <p:cNvSpPr/>
          <p:nvPr/>
        </p:nvSpPr>
        <p:spPr>
          <a:xfrm rot="16200000" flipH="1">
            <a:off x="3833272" y="2253887"/>
            <a:ext cx="104180" cy="137261"/>
          </a:xfrm>
          <a:prstGeom prst="righ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cxnSp>
        <p:nvCxnSpPr>
          <p:cNvPr id="16" name="Straight Arrow Connector 15">
            <a:extLst>
              <a:ext uri="{FF2B5EF4-FFF2-40B4-BE49-F238E27FC236}">
                <a16:creationId xmlns:a16="http://schemas.microsoft.com/office/drawing/2014/main" id="{4580F0FC-0699-4445-A244-726080520D2E}"/>
              </a:ext>
            </a:extLst>
          </p:cNvPr>
          <p:cNvCxnSpPr>
            <a:cxnSpLocks/>
          </p:cNvCxnSpPr>
          <p:nvPr/>
        </p:nvCxnSpPr>
        <p:spPr>
          <a:xfrm flipH="1" flipV="1">
            <a:off x="3656089" y="2388300"/>
            <a:ext cx="915911" cy="1797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E802300-3585-6744-A911-9FDA683DC35E}"/>
              </a:ext>
            </a:extLst>
          </p:cNvPr>
          <p:cNvCxnSpPr>
            <a:cxnSpLocks/>
            <a:endCxn id="15" idx="2"/>
          </p:cNvCxnSpPr>
          <p:nvPr/>
        </p:nvCxnSpPr>
        <p:spPr>
          <a:xfrm flipH="1" flipV="1">
            <a:off x="3885363" y="2374608"/>
            <a:ext cx="686637" cy="19340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624EC93-CF2E-C840-A7D0-C34C3997355E}"/>
              </a:ext>
            </a:extLst>
          </p:cNvPr>
          <p:cNvSpPr txBox="1"/>
          <p:nvPr/>
        </p:nvSpPr>
        <p:spPr>
          <a:xfrm>
            <a:off x="4533752" y="2228071"/>
            <a:ext cx="1865388" cy="646331"/>
          </a:xfrm>
          <a:prstGeom prst="rect">
            <a:avLst/>
          </a:prstGeom>
          <a:noFill/>
        </p:spPr>
        <p:txBody>
          <a:bodyPr wrap="square" rtlCol="0">
            <a:spAutoFit/>
          </a:bodyPr>
          <a:lstStyle/>
          <a:p>
            <a:r>
              <a:rPr lang="en-US" sz="1200" i="0" dirty="0">
                <a:solidFill>
                  <a:schemeClr val="accent1">
                    <a:lumMod val="75000"/>
                  </a:schemeClr>
                </a:solidFill>
                <a:effectLst/>
                <a:latin typeface="Roboto" panose="02000000000000000000" pitchFamily="2" charset="0"/>
                <a:ea typeface="Roboto" panose="02000000000000000000" pitchFamily="2" charset="0"/>
              </a:rPr>
              <a:t>Always surround  binary operators with a single space on either side</a:t>
            </a:r>
            <a:endParaRPr lang="en-US" sz="1200" dirty="0">
              <a:solidFill>
                <a:schemeClr val="accent1">
                  <a:lumMod val="75000"/>
                </a:schemeClr>
              </a:solidFill>
            </a:endParaRPr>
          </a:p>
        </p:txBody>
      </p:sp>
      <p:cxnSp>
        <p:nvCxnSpPr>
          <p:cNvPr id="30" name="Straight Arrow Connector 29">
            <a:extLst>
              <a:ext uri="{FF2B5EF4-FFF2-40B4-BE49-F238E27FC236}">
                <a16:creationId xmlns:a16="http://schemas.microsoft.com/office/drawing/2014/main" id="{DB014D01-A592-894A-9CB4-E53BFC793034}"/>
              </a:ext>
            </a:extLst>
          </p:cNvPr>
          <p:cNvCxnSpPr>
            <a:cxnSpLocks/>
          </p:cNvCxnSpPr>
          <p:nvPr/>
        </p:nvCxnSpPr>
        <p:spPr>
          <a:xfrm flipH="1">
            <a:off x="2707128" y="1724185"/>
            <a:ext cx="1178234"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EE77CD-11F4-904B-93F8-97DBCEC39BCC}"/>
              </a:ext>
            </a:extLst>
          </p:cNvPr>
          <p:cNvSpPr txBox="1"/>
          <p:nvPr/>
        </p:nvSpPr>
        <p:spPr>
          <a:xfrm>
            <a:off x="3972899" y="1634504"/>
            <a:ext cx="3071005" cy="461665"/>
          </a:xfrm>
          <a:prstGeom prst="rect">
            <a:avLst/>
          </a:prstGeom>
          <a:noFill/>
        </p:spPr>
        <p:txBody>
          <a:bodyPr wrap="square" rtlCol="0">
            <a:spAutoFit/>
          </a:bodyPr>
          <a:lstStyle/>
          <a:p>
            <a:r>
              <a:rPr lang="en-US" sz="1200" b="0" i="0" dirty="0">
                <a:solidFill>
                  <a:schemeClr val="accent1">
                    <a:lumMod val="75000"/>
                  </a:schemeClr>
                </a:solidFill>
                <a:effectLst/>
                <a:latin typeface="Roboto" panose="02000000000000000000" pitchFamily="2" charset="0"/>
                <a:ea typeface="Roboto" panose="02000000000000000000" pitchFamily="2" charset="0"/>
              </a:rPr>
              <a:t>Avoid excessive whitespace immediately inside of parenthesis, brackets, or braces.</a:t>
            </a:r>
          </a:p>
        </p:txBody>
      </p:sp>
      <p:cxnSp>
        <p:nvCxnSpPr>
          <p:cNvPr id="35" name="Straight Arrow Connector 34">
            <a:extLst>
              <a:ext uri="{FF2B5EF4-FFF2-40B4-BE49-F238E27FC236}">
                <a16:creationId xmlns:a16="http://schemas.microsoft.com/office/drawing/2014/main" id="{A0919F50-58B1-3243-B4A3-85467F308918}"/>
              </a:ext>
            </a:extLst>
          </p:cNvPr>
          <p:cNvCxnSpPr>
            <a:cxnSpLocks/>
          </p:cNvCxnSpPr>
          <p:nvPr/>
        </p:nvCxnSpPr>
        <p:spPr>
          <a:xfrm flipH="1">
            <a:off x="4195872" y="834103"/>
            <a:ext cx="597802" cy="596521"/>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A3DA7A8-775C-B448-BE79-0A3608CF03DF}"/>
              </a:ext>
            </a:extLst>
          </p:cNvPr>
          <p:cNvSpPr txBox="1"/>
          <p:nvPr/>
        </p:nvSpPr>
        <p:spPr>
          <a:xfrm>
            <a:off x="4789311" y="110711"/>
            <a:ext cx="1453547" cy="830997"/>
          </a:xfrm>
          <a:prstGeom prst="rect">
            <a:avLst/>
          </a:prstGeom>
          <a:noFill/>
        </p:spPr>
        <p:txBody>
          <a:bodyPr wrap="square" rtlCol="0">
            <a:spAutoFit/>
          </a:bodyPr>
          <a:lstStyle/>
          <a:p>
            <a:pPr algn="l"/>
            <a:r>
              <a:rPr lang="en-US" sz="1200" i="0" dirty="0">
                <a:solidFill>
                  <a:schemeClr val="accent4">
                    <a:lumMod val="20000"/>
                    <a:lumOff val="80000"/>
                  </a:schemeClr>
                </a:solidFill>
                <a:effectLst/>
                <a:latin typeface="Roboto" panose="02000000000000000000" pitchFamily="2" charset="0"/>
                <a:ea typeface="Roboto" panose="02000000000000000000" pitchFamily="2" charset="0"/>
              </a:rPr>
              <a:t>Each line of a comment starts with a </a:t>
            </a:r>
            <a:r>
              <a:rPr lang="en-US" sz="1200" b="1" i="0" dirty="0">
                <a:solidFill>
                  <a:schemeClr val="accent4">
                    <a:lumMod val="20000"/>
                    <a:lumOff val="80000"/>
                  </a:schemeClr>
                </a:solidFill>
                <a:effectLst/>
                <a:latin typeface="Roboto" panose="02000000000000000000" pitchFamily="2" charset="0"/>
                <a:ea typeface="Roboto" panose="02000000000000000000" pitchFamily="2" charset="0"/>
              </a:rPr>
              <a:t>#</a:t>
            </a:r>
            <a:r>
              <a:rPr lang="en-US" sz="1200" i="0" dirty="0">
                <a:solidFill>
                  <a:schemeClr val="accent4">
                    <a:lumMod val="20000"/>
                    <a:lumOff val="80000"/>
                  </a:schemeClr>
                </a:solidFill>
                <a:effectLst/>
                <a:latin typeface="Roboto" panose="02000000000000000000" pitchFamily="2" charset="0"/>
                <a:ea typeface="Roboto" panose="02000000000000000000" pitchFamily="2" charset="0"/>
              </a:rPr>
              <a:t> and </a:t>
            </a:r>
            <a:r>
              <a:rPr lang="en-US" sz="1200" b="1" i="0" dirty="0">
                <a:solidFill>
                  <a:schemeClr val="accent4">
                    <a:lumMod val="20000"/>
                    <a:lumOff val="80000"/>
                  </a:schemeClr>
                </a:solidFill>
                <a:effectLst/>
                <a:latin typeface="Roboto" panose="02000000000000000000" pitchFamily="2" charset="0"/>
                <a:ea typeface="Roboto" panose="02000000000000000000" pitchFamily="2" charset="0"/>
              </a:rPr>
              <a:t>a single space</a:t>
            </a:r>
            <a:r>
              <a:rPr lang="en-US" sz="1200" i="0" dirty="0">
                <a:solidFill>
                  <a:schemeClr val="accent4">
                    <a:lumMod val="20000"/>
                    <a:lumOff val="80000"/>
                  </a:schemeClr>
                </a:solidFill>
                <a:effectLst/>
                <a:latin typeface="Roboto" panose="02000000000000000000" pitchFamily="2" charset="0"/>
                <a:ea typeface="Roboto" panose="02000000000000000000" pitchFamily="2" charset="0"/>
              </a:rPr>
              <a:t>.</a:t>
            </a:r>
          </a:p>
        </p:txBody>
      </p:sp>
      <p:cxnSp>
        <p:nvCxnSpPr>
          <p:cNvPr id="42" name="Straight Arrow Connector 41">
            <a:extLst>
              <a:ext uri="{FF2B5EF4-FFF2-40B4-BE49-F238E27FC236}">
                <a16:creationId xmlns:a16="http://schemas.microsoft.com/office/drawing/2014/main" id="{8E6DA576-129F-7842-9E22-29DAAD9CF82F}"/>
              </a:ext>
            </a:extLst>
          </p:cNvPr>
          <p:cNvCxnSpPr>
            <a:cxnSpLocks/>
          </p:cNvCxnSpPr>
          <p:nvPr/>
        </p:nvCxnSpPr>
        <p:spPr>
          <a:xfrm flipV="1">
            <a:off x="1029322" y="3953602"/>
            <a:ext cx="784830" cy="1338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3038B52-6A13-3847-A73A-E6161058BAF8}"/>
              </a:ext>
            </a:extLst>
          </p:cNvPr>
          <p:cNvSpPr txBox="1"/>
          <p:nvPr/>
        </p:nvSpPr>
        <p:spPr>
          <a:xfrm>
            <a:off x="166240" y="3285162"/>
            <a:ext cx="1247217" cy="1200329"/>
          </a:xfrm>
          <a:prstGeom prst="rect">
            <a:avLst/>
          </a:prstGeom>
          <a:noFill/>
        </p:spPr>
        <p:txBody>
          <a:bodyPr wrap="square" rtlCol="0">
            <a:spAutoFit/>
          </a:bodyPr>
          <a:lstStyle/>
          <a:p>
            <a:r>
              <a:rPr lang="en-US" sz="1200" i="0" dirty="0">
                <a:solidFill>
                  <a:schemeClr val="accent4">
                    <a:lumMod val="20000"/>
                    <a:lumOff val="80000"/>
                  </a:schemeClr>
                </a:solidFill>
                <a:effectLst/>
                <a:latin typeface="Roboto" panose="02000000000000000000" pitchFamily="2" charset="0"/>
                <a:ea typeface="Roboto" panose="02000000000000000000" pitchFamily="2" charset="0"/>
              </a:rPr>
              <a:t>Variables should have all lowercase letters and underscores to separate words</a:t>
            </a:r>
            <a:endParaRPr lang="en-US" sz="1200" dirty="0">
              <a:solidFill>
                <a:schemeClr val="accent4">
                  <a:lumMod val="20000"/>
                  <a:lumOff val="80000"/>
                </a:schemeClr>
              </a:solidFill>
            </a:endParaRPr>
          </a:p>
        </p:txBody>
      </p:sp>
      <p:sp>
        <p:nvSpPr>
          <p:cNvPr id="50" name="Rectangle 49">
            <a:extLst>
              <a:ext uri="{FF2B5EF4-FFF2-40B4-BE49-F238E27FC236}">
                <a16:creationId xmlns:a16="http://schemas.microsoft.com/office/drawing/2014/main" id="{0F3430BC-7380-C349-862F-F210AC4664F8}"/>
              </a:ext>
            </a:extLst>
          </p:cNvPr>
          <p:cNvSpPr/>
          <p:nvPr/>
        </p:nvSpPr>
        <p:spPr>
          <a:xfrm>
            <a:off x="1814152" y="1116687"/>
            <a:ext cx="1377935" cy="26150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C748ADDF-6D87-274E-8CA4-31BC4471519B}"/>
              </a:ext>
            </a:extLst>
          </p:cNvPr>
          <p:cNvCxnSpPr>
            <a:cxnSpLocks/>
          </p:cNvCxnSpPr>
          <p:nvPr/>
        </p:nvCxnSpPr>
        <p:spPr>
          <a:xfrm flipH="1">
            <a:off x="2774199" y="695311"/>
            <a:ext cx="195477" cy="3922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B58DA9B-352D-7049-897F-D2FB3D3905CD}"/>
              </a:ext>
            </a:extLst>
          </p:cNvPr>
          <p:cNvSpPr txBox="1"/>
          <p:nvPr/>
        </p:nvSpPr>
        <p:spPr>
          <a:xfrm>
            <a:off x="2981058" y="105428"/>
            <a:ext cx="1808253" cy="830997"/>
          </a:xfrm>
          <a:prstGeom prst="rect">
            <a:avLst/>
          </a:prstGeom>
          <a:noFill/>
          <a:ln>
            <a:solidFill>
              <a:srgbClr val="FF0000"/>
            </a:solidFill>
          </a:ln>
        </p:spPr>
        <p:txBody>
          <a:bodyPr wrap="square" rtlCol="0">
            <a:spAutoFit/>
          </a:bodyPr>
          <a:lstStyle/>
          <a:p>
            <a:r>
              <a:rPr lang="en-US" sz="1200" b="1" i="0" dirty="0">
                <a:solidFill>
                  <a:srgbClr val="FF0000"/>
                </a:solidFill>
                <a:effectLst/>
                <a:latin typeface="Roboto" panose="02000000000000000000" pitchFamily="2" charset="0"/>
                <a:ea typeface="Roboto" panose="02000000000000000000" pitchFamily="2" charset="0"/>
              </a:rPr>
              <a:t>function </a:t>
            </a:r>
            <a:r>
              <a:rPr lang="en-US" sz="1200" b="0" i="0" dirty="0">
                <a:solidFill>
                  <a:srgbClr val="FF0000"/>
                </a:solidFill>
                <a:effectLst/>
                <a:latin typeface="Roboto" panose="02000000000000000000" pitchFamily="2" charset="0"/>
                <a:ea typeface="Roboto" panose="02000000000000000000" pitchFamily="2" charset="0"/>
              </a:rPr>
              <a:t>names should </a:t>
            </a:r>
            <a:r>
              <a:rPr lang="en-US" sz="1200" b="1" i="0" dirty="0">
                <a:solidFill>
                  <a:srgbClr val="FF0000"/>
                </a:solidFill>
                <a:effectLst/>
                <a:latin typeface="Roboto" panose="02000000000000000000" pitchFamily="2" charset="0"/>
                <a:ea typeface="Roboto" panose="02000000000000000000" pitchFamily="2" charset="0"/>
              </a:rPr>
              <a:t>have all lowercase letters </a:t>
            </a:r>
            <a:r>
              <a:rPr lang="en-US" sz="1200" b="0" i="0" dirty="0">
                <a:solidFill>
                  <a:srgbClr val="FF0000"/>
                </a:solidFill>
                <a:effectLst/>
                <a:latin typeface="Roboto" panose="02000000000000000000" pitchFamily="2" charset="0"/>
                <a:ea typeface="Roboto" panose="02000000000000000000" pitchFamily="2" charset="0"/>
              </a:rPr>
              <a:t>and underscores to separate words</a:t>
            </a:r>
            <a:endParaRPr lang="en-US" sz="1200" dirty="0">
              <a:solidFill>
                <a:srgbClr val="FF0000"/>
              </a:solidFill>
            </a:endParaRPr>
          </a:p>
        </p:txBody>
      </p:sp>
    </p:spTree>
    <p:extLst>
      <p:ext uri="{BB962C8B-B14F-4D97-AF65-F5344CB8AC3E}">
        <p14:creationId xmlns:p14="http://schemas.microsoft.com/office/powerpoint/2010/main" val="269579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p:bldP spid="10" grpId="0" animBg="1"/>
      <p:bldP spid="11" grpId="0"/>
      <p:bldP spid="14" grpId="0"/>
      <p:bldP spid="13" grpId="0" animBg="1"/>
      <p:bldP spid="15" grpId="0" animBg="1"/>
      <p:bldP spid="29" grpId="0"/>
      <p:bldP spid="34" grpId="0"/>
      <p:bldP spid="39" grpId="0"/>
      <p:bldP spid="49" grpId="0"/>
      <p:bldP spid="50" grpId="0"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PEP8 FORMATTERS &amp; LINTERS</a:t>
            </a:r>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algn="l">
              <a:buFont typeface="Arial" panose="020B0604020202020204" pitchFamily="34" charset="0"/>
              <a:buChar char="•"/>
            </a:pPr>
            <a:r>
              <a:rPr lang="en-US" sz="1600" b="1" dirty="0">
                <a:solidFill>
                  <a:schemeClr val="accent4">
                    <a:lumMod val="20000"/>
                    <a:lumOff val="80000"/>
                  </a:schemeClr>
                </a:solidFill>
                <a:latin typeface="Roboto" panose="02000000000000000000" pitchFamily="2" charset="0"/>
                <a:ea typeface="Roboto" panose="02000000000000000000" pitchFamily="2" charset="0"/>
              </a:rPr>
              <a:t>Linters:</a:t>
            </a:r>
          </a:p>
          <a:p>
            <a:pPr lvl="1">
              <a:spcBef>
                <a:spcPts val="0"/>
              </a:spcBef>
              <a:buFont typeface="Arial" panose="020B0604020202020204" pitchFamily="34" charset="0"/>
              <a:buChar char="•"/>
            </a:pPr>
            <a:r>
              <a:rPr lang="en-US" sz="1600" b="1" i="0" u="none" strike="noStrike" dirty="0">
                <a:solidFill>
                  <a:schemeClr val="accent5"/>
                </a:solidFill>
                <a:effectLst/>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Pycodestyle</a:t>
            </a:r>
            <a:r>
              <a:rPr lang="en-US" sz="1600" b="1" i="0" dirty="0">
                <a:solidFill>
                  <a:schemeClr val="accent5"/>
                </a:solidFill>
                <a:effectLst/>
                <a:latin typeface="Roboto" panose="02000000000000000000" pitchFamily="2" charset="0"/>
                <a:ea typeface="Roboto" panose="02000000000000000000" pitchFamily="2" charset="0"/>
              </a:rPr>
              <a:t> (Formerly PEP8) is the official linter tool to check the python code against the style conventions of PEP8 python.</a:t>
            </a:r>
          </a:p>
          <a:p>
            <a:pPr lvl="1">
              <a:spcBef>
                <a:spcPts val="0"/>
              </a:spcBef>
              <a:buFont typeface="Arial" panose="020B0604020202020204" pitchFamily="34" charset="0"/>
              <a:buChar char="•"/>
            </a:pPr>
            <a:r>
              <a:rPr lang="en-US" sz="1600" b="0" i="0" u="none" strike="noStrike" dirty="0">
                <a:solidFill>
                  <a:schemeClr val="accent4">
                    <a:lumMod val="20000"/>
                    <a:lumOff val="80000"/>
                  </a:schemeClr>
                </a:solidFill>
                <a:effectLst/>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Pylint</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is a python linter which checks the source code and also acts as a bug and quality checker. It has more verification checks and options than just PEP8(Python style guide).</a:t>
            </a:r>
          </a:p>
          <a:p>
            <a:pPr marL="609600" lvl="1" indent="0">
              <a:spcBef>
                <a:spcPts val="0"/>
              </a:spcBef>
              <a:buNone/>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r>
              <a:rPr lang="en-US" sz="1600" b="1" i="0" dirty="0">
                <a:solidFill>
                  <a:schemeClr val="accent4">
                    <a:lumMod val="20000"/>
                    <a:lumOff val="80000"/>
                  </a:schemeClr>
                </a:solidFill>
                <a:effectLst/>
                <a:latin typeface="Roboto" panose="02000000000000000000" pitchFamily="2" charset="0"/>
                <a:ea typeface="Roboto" panose="02000000000000000000" pitchFamily="2" charset="0"/>
              </a:rPr>
              <a:t>Formatters:</a:t>
            </a:r>
          </a:p>
          <a:p>
            <a:pPr lvl="1">
              <a:spcBef>
                <a:spcPts val="0"/>
              </a:spcBef>
              <a:buFont typeface="Arial" panose="020B0604020202020204" pitchFamily="34" charset="0"/>
              <a:buChar char="•"/>
            </a:pPr>
            <a:r>
              <a:rPr lang="en-US" sz="1600" i="0" u="none" strike="noStrike" dirty="0">
                <a:solidFill>
                  <a:schemeClr val="accent4">
                    <a:lumMod val="20000"/>
                    <a:lumOff val="80000"/>
                  </a:schemeClr>
                </a:solidFill>
                <a:effectLst/>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black</a:t>
            </a:r>
            <a:r>
              <a:rPr lang="en-US" sz="1600" i="0" dirty="0">
                <a:solidFill>
                  <a:schemeClr val="accent4">
                    <a:lumMod val="20000"/>
                    <a:lumOff val="80000"/>
                  </a:schemeClr>
                </a:solidFill>
                <a:effectLst/>
                <a:latin typeface="Roboto" panose="02000000000000000000" pitchFamily="2" charset="0"/>
                <a:ea typeface="Roboto" panose="02000000000000000000" pitchFamily="2" charset="0"/>
              </a:rPr>
              <a:t> is a python code auto-formatter. Black reformats entire files in place and also formats the strings to have double-</a:t>
            </a:r>
            <a:r>
              <a:rPr lang="en-US" sz="1600" i="0" dirty="0" err="1">
                <a:solidFill>
                  <a:schemeClr val="accent4">
                    <a:lumMod val="20000"/>
                    <a:lumOff val="80000"/>
                  </a:schemeClr>
                </a:solidFill>
                <a:effectLst/>
                <a:latin typeface="Roboto" panose="02000000000000000000" pitchFamily="2" charset="0"/>
                <a:ea typeface="Roboto" panose="02000000000000000000" pitchFamily="2" charset="0"/>
              </a:rPr>
              <a:t>qoutes</a:t>
            </a:r>
            <a:r>
              <a:rPr lang="en-US" sz="1600" i="0" dirty="0">
                <a:solidFill>
                  <a:schemeClr val="accent4">
                    <a:lumMod val="20000"/>
                    <a:lumOff val="80000"/>
                  </a:schemeClr>
                </a:solidFill>
                <a:effectLst/>
                <a:latin typeface="Roboto" panose="02000000000000000000" pitchFamily="2" charset="0"/>
                <a:ea typeface="Roboto" panose="02000000000000000000" pitchFamily="2" charset="0"/>
              </a:rPr>
              <a:t>.</a:t>
            </a:r>
          </a:p>
          <a:p>
            <a:pPr lvl="1">
              <a:spcBef>
                <a:spcPts val="0"/>
              </a:spcBef>
              <a:buFont typeface="Arial" panose="020B0604020202020204" pitchFamily="34" charset="0"/>
              <a:buChar char="•"/>
            </a:pPr>
            <a:r>
              <a:rPr lang="en-US" sz="1600" b="0" i="0" u="none" strike="noStrike" dirty="0">
                <a:solidFill>
                  <a:schemeClr val="accent4">
                    <a:lumMod val="20000"/>
                    <a:lumOff val="80000"/>
                  </a:schemeClr>
                </a:solidFill>
                <a:effectLst/>
                <a:latin typeface="Roboto" panose="02000000000000000000" pitchFamily="2" charset="0"/>
                <a:ea typeface="Roboto" panose="02000000000000000000" pitchFamily="2" charset="0"/>
                <a:hlinkClick r:id="rId6">
                  <a:extLst>
                    <a:ext uri="{A12FA001-AC4F-418D-AE19-62706E023703}">
                      <ahyp:hlinkClr xmlns:ahyp="http://schemas.microsoft.com/office/drawing/2018/hyperlinkcolor" val="tx"/>
                    </a:ext>
                  </a:extLst>
                </a:hlinkClick>
              </a:rPr>
              <a:t>autopep8</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automatically formats Python code to the PEP8 style. It fixes most of the formatting issues that are reported by </a:t>
            </a:r>
            <a:r>
              <a:rPr lang="en-US" sz="1600" b="0" i="0" dirty="0" err="1">
                <a:solidFill>
                  <a:schemeClr val="accent4">
                    <a:lumMod val="20000"/>
                    <a:lumOff val="80000"/>
                  </a:schemeClr>
                </a:solidFill>
                <a:effectLst/>
                <a:latin typeface="Roboto" panose="02000000000000000000" pitchFamily="2" charset="0"/>
                <a:ea typeface="Roboto" panose="02000000000000000000" pitchFamily="2" charset="0"/>
              </a:rPr>
              <a:t>pycodestyle</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a:t>
            </a:r>
          </a:p>
          <a:p>
            <a:pPr marL="609600" lvl="1" indent="0">
              <a:spcBef>
                <a:spcPts val="0"/>
              </a:spcBef>
              <a:buNone/>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marL="152400" indent="0" algn="l">
              <a:buNone/>
            </a:pPr>
            <a:br>
              <a:rPr lang="en-US" sz="1600" dirty="0">
                <a:latin typeface="Roboto" panose="02000000000000000000" pitchFamily="2" charset="0"/>
                <a:ea typeface="Roboto" panose="02000000000000000000" pitchFamily="2" charset="0"/>
              </a:rPr>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spTree>
    <p:extLst>
      <p:ext uri="{BB962C8B-B14F-4D97-AF65-F5344CB8AC3E}">
        <p14:creationId xmlns:p14="http://schemas.microsoft.com/office/powerpoint/2010/main" val="2715301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i="0" u="none" strike="noStrike" dirty="0">
                <a:solidFill>
                  <a:schemeClr val="accent5"/>
                </a:solidFill>
                <a:effectLst/>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Pycodestyle</a:t>
            </a:r>
            <a:r>
              <a:rPr lang="en-US" sz="2400" b="1" i="0" dirty="0">
                <a:solidFill>
                  <a:schemeClr val="accent5"/>
                </a:solidFill>
                <a:effectLst/>
                <a:latin typeface="Roboto" panose="02000000000000000000" pitchFamily="2" charset="0"/>
                <a:ea typeface="Roboto" panose="02000000000000000000" pitchFamily="2" charset="0"/>
              </a:rPr>
              <a:t> (Formerly PEP8)</a:t>
            </a:r>
            <a:endParaRPr lang="en-US" sz="2400" dirty="0"/>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marL="609600" lvl="1" indent="0">
              <a:spcBef>
                <a:spcPts val="0"/>
              </a:spcBef>
              <a:buNone/>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marL="152400" indent="0" algn="l">
              <a:buNone/>
            </a:pPr>
            <a:br>
              <a:rPr lang="en-US" sz="1600" dirty="0">
                <a:latin typeface="Roboto" panose="02000000000000000000" pitchFamily="2" charset="0"/>
                <a:ea typeface="Roboto" panose="02000000000000000000" pitchFamily="2" charset="0"/>
              </a:rPr>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98AEC64A-9066-E748-97E3-72542DA3BD9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816831" y="1020938"/>
            <a:ext cx="7607169" cy="3478492"/>
          </a:xfrm>
          <a:prstGeom prst="rect">
            <a:avLst/>
          </a:prstGeom>
        </p:spPr>
      </p:pic>
    </p:spTree>
    <p:extLst>
      <p:ext uri="{BB962C8B-B14F-4D97-AF65-F5344CB8AC3E}">
        <p14:creationId xmlns:p14="http://schemas.microsoft.com/office/powerpoint/2010/main" val="2132925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i="0" u="none" strike="noStrike" dirty="0">
                <a:solidFill>
                  <a:schemeClr val="accent5"/>
                </a:solidFill>
                <a:effectLst/>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Pycodestyle</a:t>
            </a:r>
            <a:r>
              <a:rPr lang="en-US" sz="2400" b="1" i="0" dirty="0">
                <a:solidFill>
                  <a:schemeClr val="accent5"/>
                </a:solidFill>
                <a:effectLst/>
                <a:latin typeface="Roboto" panose="02000000000000000000" pitchFamily="2" charset="0"/>
                <a:ea typeface="Roboto" panose="02000000000000000000" pitchFamily="2" charset="0"/>
              </a:rPr>
              <a:t> (Formerly PEP8)</a:t>
            </a:r>
            <a:endParaRPr lang="en-US" sz="2400" dirty="0"/>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marL="609600" lvl="1" indent="0">
              <a:spcBef>
                <a:spcPts val="0"/>
              </a:spcBef>
              <a:buNone/>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marL="152400" indent="0" algn="l">
              <a:buNone/>
            </a:pPr>
            <a:br>
              <a:rPr lang="en-US" sz="1600" dirty="0">
                <a:latin typeface="Roboto" panose="02000000000000000000" pitchFamily="2" charset="0"/>
                <a:ea typeface="Roboto" panose="02000000000000000000" pitchFamily="2" charset="0"/>
              </a:rPr>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pic>
        <p:nvPicPr>
          <p:cNvPr id="3" name="Picture 2">
            <a:extLst>
              <a:ext uri="{FF2B5EF4-FFF2-40B4-BE49-F238E27FC236}">
                <a16:creationId xmlns:a16="http://schemas.microsoft.com/office/drawing/2014/main" id="{5229A956-DE73-724A-8BC4-0671EB032D6B}"/>
              </a:ext>
            </a:extLst>
          </p:cNvPr>
          <p:cNvPicPr>
            <a:picLocks noChangeAspect="1"/>
          </p:cNvPicPr>
          <p:nvPr/>
        </p:nvPicPr>
        <p:blipFill>
          <a:blip r:embed="rId4"/>
          <a:stretch>
            <a:fillRect/>
          </a:stretch>
        </p:blipFill>
        <p:spPr>
          <a:xfrm>
            <a:off x="358493" y="977637"/>
            <a:ext cx="2286000" cy="279400"/>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6E0E6068-7BF5-1C40-B286-671060AEACB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533400" y="1458551"/>
            <a:ext cx="8036594" cy="2906853"/>
          </a:xfrm>
          <a:prstGeom prst="rect">
            <a:avLst/>
          </a:prstGeom>
        </p:spPr>
      </p:pic>
    </p:spTree>
    <p:extLst>
      <p:ext uri="{BB962C8B-B14F-4D97-AF65-F5344CB8AC3E}">
        <p14:creationId xmlns:p14="http://schemas.microsoft.com/office/powerpoint/2010/main" val="2922160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i="0" u="none" strike="noStrike" dirty="0">
                <a:solidFill>
                  <a:schemeClr val="accent5"/>
                </a:solidFill>
                <a:effectLst/>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Pycodestyle</a:t>
            </a:r>
            <a:r>
              <a:rPr lang="en-US" sz="2400" b="1" i="0" dirty="0">
                <a:solidFill>
                  <a:schemeClr val="accent5"/>
                </a:solidFill>
                <a:effectLst/>
                <a:latin typeface="Roboto" panose="02000000000000000000" pitchFamily="2" charset="0"/>
                <a:ea typeface="Roboto" panose="02000000000000000000" pitchFamily="2" charset="0"/>
              </a:rPr>
              <a:t> (Formerly PEP8)</a:t>
            </a:r>
            <a:endParaRPr lang="en-US" sz="2400" dirty="0"/>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marL="609600" lvl="1" indent="0">
              <a:spcBef>
                <a:spcPts val="0"/>
              </a:spcBef>
              <a:buNone/>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marL="152400" indent="0" algn="l">
              <a:buNone/>
            </a:pPr>
            <a:br>
              <a:rPr lang="en-US" sz="1600" dirty="0">
                <a:latin typeface="Roboto" panose="02000000000000000000" pitchFamily="2" charset="0"/>
                <a:ea typeface="Roboto" panose="02000000000000000000" pitchFamily="2" charset="0"/>
              </a:rPr>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D8488949-7308-9749-933B-ED91FF249FDC}"/>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362676" y="1014248"/>
            <a:ext cx="8418647" cy="2618869"/>
          </a:xfrm>
          <a:prstGeom prst="rect">
            <a:avLst/>
          </a:prstGeom>
        </p:spPr>
      </p:pic>
    </p:spTree>
    <p:extLst>
      <p:ext uri="{BB962C8B-B14F-4D97-AF65-F5344CB8AC3E}">
        <p14:creationId xmlns:p14="http://schemas.microsoft.com/office/powerpoint/2010/main" val="3145748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i="0" u="none" strike="noStrike" dirty="0">
                <a:solidFill>
                  <a:schemeClr val="accent5"/>
                </a:solidFill>
                <a:effectLst/>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Pycodestyle</a:t>
            </a:r>
            <a:r>
              <a:rPr lang="en-US" sz="2400" b="1" i="0" dirty="0">
                <a:solidFill>
                  <a:schemeClr val="accent5"/>
                </a:solidFill>
                <a:effectLst/>
                <a:latin typeface="Roboto" panose="02000000000000000000" pitchFamily="2" charset="0"/>
                <a:ea typeface="Roboto" panose="02000000000000000000" pitchFamily="2" charset="0"/>
              </a:rPr>
              <a:t> (Formerly PEP8)</a:t>
            </a:r>
            <a:endParaRPr lang="en-US" sz="2400" dirty="0"/>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885851"/>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marL="609600" lvl="1" indent="0">
              <a:spcBef>
                <a:spcPts val="0"/>
              </a:spcBef>
              <a:buNone/>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marL="152400" indent="0" algn="l">
              <a:buNone/>
            </a:pPr>
            <a:br>
              <a:rPr lang="en-US" sz="1600" dirty="0">
                <a:latin typeface="Roboto" panose="02000000000000000000" pitchFamily="2" charset="0"/>
                <a:ea typeface="Roboto" panose="02000000000000000000" pitchFamily="2" charset="0"/>
              </a:rPr>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pic>
        <p:nvPicPr>
          <p:cNvPr id="3" name="Picture 2" descr="A screenshot of a computer program&#10;&#10;Description automatically generated">
            <a:extLst>
              <a:ext uri="{FF2B5EF4-FFF2-40B4-BE49-F238E27FC236}">
                <a16:creationId xmlns:a16="http://schemas.microsoft.com/office/drawing/2014/main" id="{9C7C4D2D-6285-EF45-9AD5-C00E7050AF09}"/>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496075" y="1036619"/>
            <a:ext cx="8304249" cy="3300852"/>
          </a:xfrm>
          <a:prstGeom prst="rect">
            <a:avLst/>
          </a:prstGeom>
        </p:spPr>
      </p:pic>
    </p:spTree>
    <p:extLst>
      <p:ext uri="{BB962C8B-B14F-4D97-AF65-F5344CB8AC3E}">
        <p14:creationId xmlns:p14="http://schemas.microsoft.com/office/powerpoint/2010/main" val="1143089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5" name="Google Shape;673;p29">
            <a:extLst>
              <a:ext uri="{FF2B5EF4-FFF2-40B4-BE49-F238E27FC236}">
                <a16:creationId xmlns:a16="http://schemas.microsoft.com/office/drawing/2014/main" id="{758A584C-1A68-174F-A76F-66F5B95D3A52}"/>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i="0" u="none" strike="noStrike" dirty="0">
                <a:solidFill>
                  <a:schemeClr val="accent5"/>
                </a:solidFill>
                <a:effectLst/>
                <a:latin typeface="Roboto" panose="02000000000000000000" pitchFamily="2" charset="0"/>
                <a:ea typeface="Roboto" panose="02000000000000000000" pitchFamily="2" charset="0"/>
              </a:rPr>
              <a:t>ROCK, PAPER, SCISSORS!</a:t>
            </a:r>
            <a:endParaRPr lang="en-US" sz="2400" dirty="0"/>
          </a:p>
        </p:txBody>
      </p:sp>
      <p:sp>
        <p:nvSpPr>
          <p:cNvPr id="7" name="Google Shape;667;p28">
            <a:extLst>
              <a:ext uri="{FF2B5EF4-FFF2-40B4-BE49-F238E27FC236}">
                <a16:creationId xmlns:a16="http://schemas.microsoft.com/office/drawing/2014/main" id="{8AC8A3D7-1F41-E546-A37B-B55BC0406678}"/>
              </a:ext>
            </a:extLst>
          </p:cNvPr>
          <p:cNvSpPr txBox="1">
            <a:spLocks noGrp="1"/>
          </p:cNvSpPr>
          <p:nvPr>
            <p:ph type="body" idx="1"/>
          </p:nvPr>
        </p:nvSpPr>
        <p:spPr>
          <a:xfrm>
            <a:off x="720000" y="1000050"/>
            <a:ext cx="7890600" cy="3143400"/>
          </a:xfrm>
          <a:prstGeom prst="rect">
            <a:avLst/>
          </a:prstGeom>
        </p:spPr>
        <p:txBody>
          <a:bodyPr spcFirstLastPara="1" wrap="square" lIns="91425" tIns="91425" rIns="91425" bIns="91425" anchor="t" anchorCtr="0">
            <a:noAutofit/>
          </a:bodyPr>
          <a:lstStyle/>
          <a:p>
            <a:endParaRPr lang="en-US" altLang="en-US" sz="1800" dirty="0"/>
          </a:p>
          <a:p>
            <a:pPr lvl="1">
              <a:spcBef>
                <a:spcPts val="0"/>
              </a:spcBef>
              <a:buFont typeface="Raleway"/>
              <a:buChar char="●"/>
            </a:pPr>
            <a:endParaRPr lang="en-US" altLang="en-US" sz="1800" dirty="0"/>
          </a:p>
          <a:p>
            <a:pPr marL="152400" indent="0">
              <a:buNone/>
            </a:pPr>
            <a:endParaRPr lang="en-US" altLang="en-US" sz="1800" dirty="0"/>
          </a:p>
          <a:p>
            <a:pPr lvl="1"/>
            <a:endParaRPr lang="en-US" altLang="en-US" sz="1800" dirty="0"/>
          </a:p>
          <a:p>
            <a:pPr marL="609600" lvl="1" indent="0">
              <a:buNone/>
            </a:pPr>
            <a:endParaRPr lang="en" sz="1600" dirty="0"/>
          </a:p>
          <a:p>
            <a:pPr marL="609600" lvl="1" indent="0">
              <a:spcBef>
                <a:spcPts val="0"/>
              </a:spcBef>
              <a:buNone/>
            </a:pPr>
            <a:endParaRPr lang="en" sz="1600" dirty="0"/>
          </a:p>
          <a:p>
            <a:pPr marL="457200" lvl="0" indent="-304800" algn="l" rtl="0">
              <a:spcBef>
                <a:spcPts val="0"/>
              </a:spcBef>
              <a:spcAft>
                <a:spcPts val="0"/>
              </a:spcAft>
              <a:buClr>
                <a:schemeClr val="dk1"/>
              </a:buClr>
              <a:buSzPts val="1200"/>
              <a:buFont typeface="Raleway"/>
              <a:buChar char="●"/>
            </a:pPr>
            <a:endParaRPr sz="1600" dirty="0"/>
          </a:p>
          <a:p>
            <a:pPr marL="0" lvl="0" indent="0" algn="l" rtl="0">
              <a:spcBef>
                <a:spcPts val="0"/>
              </a:spcBef>
              <a:spcAft>
                <a:spcPts val="1600"/>
              </a:spcAft>
              <a:buNone/>
            </a:pPr>
            <a:endParaRPr dirty="0"/>
          </a:p>
        </p:txBody>
      </p:sp>
      <p:sp>
        <p:nvSpPr>
          <p:cNvPr id="15" name="Google Shape;667;p28">
            <a:extLst>
              <a:ext uri="{FF2B5EF4-FFF2-40B4-BE49-F238E27FC236}">
                <a16:creationId xmlns:a16="http://schemas.microsoft.com/office/drawing/2014/main" id="{F8BE7ED3-C243-8041-9642-EDAF366454A5}"/>
              </a:ext>
            </a:extLst>
          </p:cNvPr>
          <p:cNvSpPr txBox="1">
            <a:spLocks/>
          </p:cNvSpPr>
          <p:nvPr/>
        </p:nvSpPr>
        <p:spPr>
          <a:xfrm>
            <a:off x="872400" y="941116"/>
            <a:ext cx="7551600" cy="31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2pPr>
            <a:lvl3pPr marL="1371600" marR="0" lvl="2"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3pPr>
            <a:lvl4pPr marL="1828800" marR="0" lvl="3"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5pPr>
            <a:lvl6pPr marL="2743200" marR="0" lvl="5"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6pPr>
            <a:lvl7pPr marL="3200400" marR="0" lvl="6"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7pPr>
            <a:lvl8pPr marL="3657600" marR="0" lvl="7" indent="-304800" algn="l" rtl="0">
              <a:lnSpc>
                <a:spcPct val="100000"/>
              </a:lnSpc>
              <a:spcBef>
                <a:spcPts val="1600"/>
              </a:spcBef>
              <a:spcAft>
                <a:spcPts val="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8pPr>
            <a:lvl9pPr marL="4114800" marR="0" lvl="8" indent="-304800" algn="l" rtl="0">
              <a:lnSpc>
                <a:spcPct val="100000"/>
              </a:lnSpc>
              <a:spcBef>
                <a:spcPts val="1600"/>
              </a:spcBef>
              <a:spcAft>
                <a:spcPts val="1600"/>
              </a:spcAft>
              <a:buClr>
                <a:schemeClr val="dk1"/>
              </a:buClr>
              <a:buSzPts val="1200"/>
              <a:buFont typeface="Roboto Condensed"/>
              <a:buChar char="■"/>
              <a:defRPr sz="1200" b="0" i="0" u="none" strike="noStrike" cap="none">
                <a:solidFill>
                  <a:schemeClr val="dk1"/>
                </a:solidFill>
                <a:latin typeface="Roboto"/>
                <a:ea typeface="Roboto"/>
                <a:cs typeface="Roboto"/>
                <a:sym typeface="Roboto"/>
              </a:defRPr>
            </a:lvl9pPr>
          </a:lstStyle>
          <a:p>
            <a:pPr marL="152400" indent="0">
              <a:buNone/>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Let’s create a simple command-line Rock-Paper-Scissor! In this game, the user gets the first chance to pick the option between Rock, paper, and scissors. After the computer select from the remaining two choices(randomly), the winner is decided as per the rules.</a:t>
            </a:r>
          </a:p>
          <a:p>
            <a:pPr marL="152400" indent="0">
              <a:buNone/>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marL="152400" indent="0">
              <a:buNone/>
            </a:pPr>
            <a:r>
              <a:rPr lang="en-US" sz="1600" b="1" dirty="0">
                <a:effectLst/>
                <a:latin typeface="Roboto" panose="02000000000000000000" pitchFamily="2" charset="0"/>
                <a:ea typeface="Roboto" panose="02000000000000000000" pitchFamily="2" charset="0"/>
              </a:rPr>
              <a:t>Winning Rules as follows:</a:t>
            </a:r>
            <a:r>
              <a:rPr lang="en-US" sz="1600" dirty="0">
                <a:latin typeface="Roboto" panose="02000000000000000000" pitchFamily="2" charset="0"/>
                <a:ea typeface="Roboto" panose="02000000000000000000" pitchFamily="2" charset="0"/>
              </a:rPr>
              <a:t> </a:t>
            </a:r>
          </a:p>
          <a:p>
            <a:pPr marL="152400" indent="0">
              <a:buNone/>
            </a:pPr>
            <a:r>
              <a:rPr lang="en-US" sz="1600" dirty="0">
                <a:latin typeface="Roboto" panose="02000000000000000000" pitchFamily="2" charset="0"/>
                <a:ea typeface="Roboto" panose="02000000000000000000" pitchFamily="2" charset="0"/>
              </a:rPr>
              <a:t>Rock vs paper-&gt; paper wins </a:t>
            </a:r>
          </a:p>
          <a:p>
            <a:pPr marL="152400" indent="0">
              <a:buNone/>
            </a:pPr>
            <a:r>
              <a:rPr lang="en-US" sz="1600" dirty="0">
                <a:latin typeface="Roboto" panose="02000000000000000000" pitchFamily="2" charset="0"/>
                <a:ea typeface="Roboto" panose="02000000000000000000" pitchFamily="2" charset="0"/>
              </a:rPr>
              <a:t>Rock vs scissor-&gt; Rock wins </a:t>
            </a:r>
          </a:p>
          <a:p>
            <a:pPr marL="152400" indent="0">
              <a:buNone/>
            </a:pPr>
            <a:r>
              <a:rPr lang="en-US" sz="1600" dirty="0">
                <a:latin typeface="Roboto" panose="02000000000000000000" pitchFamily="2" charset="0"/>
                <a:ea typeface="Roboto" panose="02000000000000000000" pitchFamily="2" charset="0"/>
              </a:rPr>
              <a:t>paper vs scissor-&gt; scissor wins.</a:t>
            </a:r>
          </a:p>
          <a:p>
            <a:pPr marL="152400" indent="0">
              <a:buNone/>
            </a:pPr>
            <a:endParaRPr lang="en-US" sz="1600" dirty="0">
              <a:latin typeface="Roboto" panose="02000000000000000000" pitchFamily="2" charset="0"/>
              <a:ea typeface="Roboto" panose="02000000000000000000" pitchFamily="2" charset="0"/>
            </a:endParaRPr>
          </a:p>
          <a:p>
            <a:pPr marL="152400" indent="0">
              <a:buNone/>
            </a:pP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Hint: Use </a:t>
            </a:r>
            <a:r>
              <a:rPr lang="en-US" sz="1600" b="0" i="0" u="sng" dirty="0">
                <a:solidFill>
                  <a:schemeClr val="accent4">
                    <a:lumMod val="20000"/>
                    <a:lumOff val="80000"/>
                  </a:schemeClr>
                </a:solidFill>
                <a:effectLst/>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randint()</a:t>
            </a:r>
            <a:r>
              <a:rPr lang="en-US" sz="1600" b="0" i="0" u="sng" dirty="0">
                <a:solidFill>
                  <a:schemeClr val="accent4">
                    <a:lumMod val="20000"/>
                    <a:lumOff val="80000"/>
                  </a:schemeClr>
                </a:solidFill>
                <a:effectLst/>
                <a:latin typeface="Roboto" panose="02000000000000000000" pitchFamily="2" charset="0"/>
                <a:ea typeface="Roboto" panose="02000000000000000000" pitchFamily="2" charset="0"/>
              </a:rPr>
              <a:t>, an</a:t>
            </a:r>
            <a:r>
              <a:rPr lang="en-US" sz="1600" b="0" i="0" dirty="0">
                <a:solidFill>
                  <a:schemeClr val="accent4">
                    <a:lumMod val="20000"/>
                    <a:lumOff val="80000"/>
                  </a:schemeClr>
                </a:solidFill>
                <a:effectLst/>
                <a:latin typeface="Roboto" panose="02000000000000000000" pitchFamily="2" charset="0"/>
                <a:ea typeface="Roboto" panose="02000000000000000000" pitchFamily="2" charset="0"/>
              </a:rPr>
              <a:t> inbuilt function for generating random integer values within the given range.</a:t>
            </a:r>
          </a:p>
          <a:p>
            <a:pPr marL="152400" indent="0">
              <a:buNone/>
            </a:pPr>
            <a:endParaRPr lang="en-US" sz="1600" dirty="0">
              <a:solidFill>
                <a:schemeClr val="accent4">
                  <a:lumMod val="20000"/>
                  <a:lumOff val="80000"/>
                </a:schemeClr>
              </a:solidFill>
              <a:latin typeface="Roboto" panose="02000000000000000000" pitchFamily="2" charset="0"/>
              <a:ea typeface="Roboto" panose="02000000000000000000" pitchFamily="2" charset="0"/>
            </a:endParaRPr>
          </a:p>
          <a:p>
            <a:pPr marL="152400" indent="0">
              <a:buNone/>
            </a:pPr>
            <a:r>
              <a:rPr lang="en-US" sz="1800" b="1" dirty="0">
                <a:solidFill>
                  <a:schemeClr val="accent5"/>
                </a:solidFill>
                <a:effectLst/>
                <a:latin typeface="Roboto" panose="02000000000000000000" pitchFamily="2" charset="0"/>
                <a:ea typeface="Roboto" panose="02000000000000000000" pitchFamily="2" charset="0"/>
              </a:rPr>
              <a:t>Make sure it passes the </a:t>
            </a:r>
            <a:r>
              <a:rPr lang="en-US" sz="1800" b="1" strike="noStrike" dirty="0">
                <a:solidFill>
                  <a:schemeClr val="accent5"/>
                </a:solidFill>
                <a:effectLst/>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Pycodestyle</a:t>
            </a:r>
            <a:r>
              <a:rPr lang="en-US" sz="1800" b="1" dirty="0">
                <a:solidFill>
                  <a:schemeClr val="accent5"/>
                </a:solidFill>
                <a:effectLst/>
                <a:latin typeface="Roboto" panose="02000000000000000000" pitchFamily="2" charset="0"/>
                <a:ea typeface="Roboto" panose="02000000000000000000" pitchFamily="2" charset="0"/>
              </a:rPr>
              <a:t>  checker!!!</a:t>
            </a:r>
          </a:p>
          <a:p>
            <a:pPr marL="152400" indent="0">
              <a:buNone/>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endParaRPr lang="en-US" sz="1600" b="0" i="0" dirty="0">
              <a:solidFill>
                <a:schemeClr val="accent4">
                  <a:lumMod val="20000"/>
                  <a:lumOff val="80000"/>
                </a:schemeClr>
              </a:solidFill>
              <a:effectLst/>
              <a:latin typeface="Roboto" panose="02000000000000000000" pitchFamily="2" charset="0"/>
              <a:ea typeface="Roboto" panose="02000000000000000000" pitchFamily="2" charset="0"/>
            </a:endParaRPr>
          </a:p>
          <a:p>
            <a:pPr marL="152400" indent="0" algn="l">
              <a:buNone/>
            </a:pPr>
            <a:br>
              <a:rPr lang="en-US" sz="1600" dirty="0">
                <a:latin typeface="Roboto" panose="02000000000000000000" pitchFamily="2" charset="0"/>
                <a:ea typeface="Roboto" panose="02000000000000000000" pitchFamily="2" charset="0"/>
              </a:rPr>
            </a:br>
            <a:br>
              <a:rPr lang="en-US" sz="2800" dirty="0"/>
            </a:br>
            <a:endParaRPr lang="en-US" altLang="en-US" sz="1800" dirty="0"/>
          </a:p>
          <a:p>
            <a:pPr lvl="1">
              <a:spcBef>
                <a:spcPts val="0"/>
              </a:spcBef>
              <a:buFont typeface="Raleway"/>
              <a:buChar char="●"/>
            </a:pPr>
            <a:endParaRPr lang="en-US" altLang="en-US" sz="1800" dirty="0"/>
          </a:p>
          <a:p>
            <a:pPr marL="152400" indent="0">
              <a:buFont typeface="Livvic"/>
              <a:buNone/>
            </a:pPr>
            <a:endParaRPr lang="en-US" altLang="en-US" sz="1800" dirty="0"/>
          </a:p>
          <a:p>
            <a:pPr lvl="1"/>
            <a:endParaRPr lang="en-US" altLang="en-US" sz="1800" dirty="0"/>
          </a:p>
          <a:p>
            <a:pPr marL="609600" lvl="1" indent="0">
              <a:buFont typeface="Roboto Condensed"/>
              <a:buNone/>
            </a:pPr>
            <a:endParaRPr lang="en-US" sz="1600" dirty="0"/>
          </a:p>
          <a:p>
            <a:pPr marL="609600" lvl="1" indent="0">
              <a:spcBef>
                <a:spcPts val="0"/>
              </a:spcBef>
              <a:buFont typeface="Roboto Condensed"/>
              <a:buNone/>
            </a:pPr>
            <a:endParaRPr lang="en-US" sz="1600" dirty="0"/>
          </a:p>
          <a:p>
            <a:pPr>
              <a:buFont typeface="Raleway"/>
              <a:buChar char="●"/>
            </a:pPr>
            <a:endParaRPr lang="en-US" sz="1600" dirty="0"/>
          </a:p>
          <a:p>
            <a:pPr marL="0" indent="0">
              <a:spcAft>
                <a:spcPts val="1600"/>
              </a:spcAft>
              <a:buFont typeface="Livvic"/>
              <a:buNone/>
            </a:pPr>
            <a:endParaRPr lang="en-US" dirty="0"/>
          </a:p>
        </p:txBody>
      </p:sp>
    </p:spTree>
    <p:extLst>
      <p:ext uri="{BB962C8B-B14F-4D97-AF65-F5344CB8AC3E}">
        <p14:creationId xmlns:p14="http://schemas.microsoft.com/office/powerpoint/2010/main" val="94052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16B051EB-26E4-BF4C-A207-C4201A4A96EC}"/>
              </a:ext>
            </a:extLst>
          </p:cNvPr>
          <p:cNvSpPr/>
          <p:nvPr/>
        </p:nvSpPr>
        <p:spPr>
          <a:xfrm>
            <a:off x="7182712" y="3081173"/>
            <a:ext cx="1138136" cy="573932"/>
          </a:xfrm>
          <a:prstGeom prst="roundRect">
            <a:avLst/>
          </a:prstGeom>
          <a:solidFill>
            <a:srgbClr val="609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2C6379CA-F112-A041-A8EE-0B93ED366F76}"/>
              </a:ext>
            </a:extLst>
          </p:cNvPr>
          <p:cNvSpPr/>
          <p:nvPr/>
        </p:nvSpPr>
        <p:spPr>
          <a:xfrm>
            <a:off x="7182712" y="2454777"/>
            <a:ext cx="1138136" cy="573932"/>
          </a:xfrm>
          <a:prstGeom prst="roundRect">
            <a:avLst/>
          </a:prstGeom>
          <a:solidFill>
            <a:srgbClr val="F8A8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6253E0D-A5C9-9D45-8966-E684C7FE109E}"/>
              </a:ext>
            </a:extLst>
          </p:cNvPr>
          <p:cNvSpPr/>
          <p:nvPr/>
        </p:nvSpPr>
        <p:spPr>
          <a:xfrm>
            <a:off x="7182712" y="1840569"/>
            <a:ext cx="1138136" cy="573932"/>
          </a:xfrm>
          <a:prstGeom prst="roundRect">
            <a:avLst/>
          </a:prstGeom>
          <a:solidFill>
            <a:srgbClr val="8D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E2B0A7F-77FB-1841-B281-CC243A013767}"/>
              </a:ext>
            </a:extLst>
          </p:cNvPr>
          <p:cNvSpPr>
            <a:spLocks noGrp="1"/>
          </p:cNvSpPr>
          <p:nvPr>
            <p:ph type="body" idx="1"/>
          </p:nvPr>
        </p:nvSpPr>
        <p:spPr>
          <a:xfrm>
            <a:off x="311700" y="1152475"/>
            <a:ext cx="4171679" cy="2757788"/>
          </a:xfrm>
        </p:spPr>
        <p:txBody>
          <a:bodyPr/>
          <a:lstStyle/>
          <a:p>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A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class</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is a collection of objects who share the same set of variables/methods. </a:t>
            </a:r>
          </a:p>
          <a:p>
            <a:pPr lvl="1"/>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The definition of the class provides a blueprint for all the objects within it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instances</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 </a:t>
            </a:r>
          </a:p>
          <a:p>
            <a:pPr lvl="1"/>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Instances may share the same variables (color, size, shape, etc.), but they do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NOT</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share the same values for each variable (blue/red/pink, small/large, square/circular etc.)</a:t>
            </a:r>
          </a:p>
          <a:p>
            <a:endParaRPr lang="en-US" dirty="0"/>
          </a:p>
        </p:txBody>
      </p:sp>
      <p:pic>
        <p:nvPicPr>
          <p:cNvPr id="1025" name="Picture 1" descr="page3image60866976">
            <a:extLst>
              <a:ext uri="{FF2B5EF4-FFF2-40B4-BE49-F238E27FC236}">
                <a16:creationId xmlns:a16="http://schemas.microsoft.com/office/drawing/2014/main" id="{3492707E-53E9-C04E-AF94-E1ED17B2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638" y="1924369"/>
            <a:ext cx="2490537" cy="1745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C3514C9F-F4DA-2A4C-B8A6-F71DC4D25149}"/>
              </a:ext>
            </a:extLst>
          </p:cNvPr>
          <p:cNvSpPr>
            <a:spLocks noChangeArrowheads="1"/>
          </p:cNvSpPr>
          <p:nvPr/>
        </p:nvSpPr>
        <p:spPr bwMode="auto">
          <a:xfrm>
            <a:off x="0" y="43933"/>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FCBF975-DEB6-FA47-8C0B-B8BCF20008B7}"/>
              </a:ext>
            </a:extLst>
          </p:cNvPr>
          <p:cNvSpPr txBox="1"/>
          <p:nvPr/>
        </p:nvSpPr>
        <p:spPr>
          <a:xfrm>
            <a:off x="7231118" y="1853685"/>
            <a:ext cx="997389" cy="600164"/>
          </a:xfrm>
          <a:prstGeom prst="rect">
            <a:avLst/>
          </a:prstGeom>
          <a:noFill/>
        </p:spPr>
        <p:txBody>
          <a:bodyPr wrap="none" rtlCol="0">
            <a:spAutoFit/>
          </a:bodyPr>
          <a:lstStyle/>
          <a:p>
            <a:r>
              <a:rPr lang="en-US" sz="1100" b="1" dirty="0">
                <a:latin typeface="Open Sans" panose="020B0606030504020204" pitchFamily="34" charset="0"/>
                <a:ea typeface="Open Sans" panose="020B0606030504020204" pitchFamily="34" charset="0"/>
                <a:cs typeface="Open Sans" panose="020B0606030504020204" pitchFamily="34" charset="0"/>
              </a:rPr>
              <a:t>Instance #1</a:t>
            </a:r>
          </a:p>
          <a:p>
            <a:r>
              <a:rPr lang="en-US" sz="1100" b="1" dirty="0">
                <a:latin typeface="Open Sans" panose="020B0606030504020204" pitchFamily="34" charset="0"/>
                <a:ea typeface="Open Sans" panose="020B0606030504020204" pitchFamily="34" charset="0"/>
                <a:cs typeface="Open Sans" panose="020B0606030504020204" pitchFamily="34" charset="0"/>
              </a:rPr>
              <a:t>Color</a:t>
            </a:r>
            <a:r>
              <a:rPr lang="en-US" sz="1100" dirty="0">
                <a:latin typeface="Open Sans" panose="020B0606030504020204" pitchFamily="34" charset="0"/>
                <a:ea typeface="Open Sans" panose="020B0606030504020204" pitchFamily="34" charset="0"/>
                <a:cs typeface="Open Sans" panose="020B0606030504020204" pitchFamily="34" charset="0"/>
              </a:rPr>
              <a:t>: Pink</a:t>
            </a:r>
          </a:p>
          <a:p>
            <a:r>
              <a:rPr lang="en-US" sz="1100" b="1" dirty="0">
                <a:latin typeface="Open Sans" panose="020B0606030504020204" pitchFamily="34" charset="0"/>
                <a:ea typeface="Open Sans" panose="020B0606030504020204" pitchFamily="34" charset="0"/>
                <a:cs typeface="Open Sans" panose="020B0606030504020204" pitchFamily="34" charset="0"/>
              </a:rPr>
              <a:t>Name</a:t>
            </a:r>
            <a:r>
              <a:rPr lang="en-US" sz="1100" dirty="0">
                <a:latin typeface="Open Sans" panose="020B0606030504020204" pitchFamily="34" charset="0"/>
                <a:ea typeface="Open Sans" panose="020B0606030504020204" pitchFamily="34" charset="0"/>
                <a:cs typeface="Open Sans" panose="020B0606030504020204" pitchFamily="34" charset="0"/>
              </a:rPr>
              <a:t>: Polo</a:t>
            </a:r>
          </a:p>
        </p:txBody>
      </p:sp>
      <p:sp>
        <p:nvSpPr>
          <p:cNvPr id="13" name="TextBox 12">
            <a:extLst>
              <a:ext uri="{FF2B5EF4-FFF2-40B4-BE49-F238E27FC236}">
                <a16:creationId xmlns:a16="http://schemas.microsoft.com/office/drawing/2014/main" id="{239AA55F-F079-F046-AAA1-5C08CFB4D26D}"/>
              </a:ext>
            </a:extLst>
          </p:cNvPr>
          <p:cNvSpPr txBox="1"/>
          <p:nvPr/>
        </p:nvSpPr>
        <p:spPr>
          <a:xfrm>
            <a:off x="7206915" y="2454777"/>
            <a:ext cx="997389" cy="600164"/>
          </a:xfrm>
          <a:prstGeom prst="rect">
            <a:avLst/>
          </a:prstGeom>
          <a:noFill/>
        </p:spPr>
        <p:txBody>
          <a:bodyPr wrap="none" rtlCol="0">
            <a:spAutoFit/>
          </a:bodyPr>
          <a:lstStyle/>
          <a:p>
            <a:r>
              <a:rPr lang="en-US" sz="1100" b="1" dirty="0">
                <a:latin typeface="Open Sans" panose="020B0606030504020204" pitchFamily="34" charset="0"/>
                <a:ea typeface="Open Sans" panose="020B0606030504020204" pitchFamily="34" charset="0"/>
                <a:cs typeface="Open Sans" panose="020B0606030504020204" pitchFamily="34" charset="0"/>
              </a:rPr>
              <a:t>Instance #2</a:t>
            </a:r>
          </a:p>
          <a:p>
            <a:r>
              <a:rPr lang="en-US" sz="1100" b="1" dirty="0">
                <a:latin typeface="Open Sans" panose="020B0606030504020204" pitchFamily="34" charset="0"/>
                <a:ea typeface="Open Sans" panose="020B0606030504020204" pitchFamily="34" charset="0"/>
                <a:cs typeface="Open Sans" panose="020B0606030504020204" pitchFamily="34" charset="0"/>
              </a:rPr>
              <a:t>Color</a:t>
            </a:r>
            <a:r>
              <a:rPr lang="en-US" sz="1100" dirty="0">
                <a:latin typeface="Open Sans" panose="020B0606030504020204" pitchFamily="34" charset="0"/>
                <a:ea typeface="Open Sans" panose="020B0606030504020204" pitchFamily="34" charset="0"/>
                <a:cs typeface="Open Sans" panose="020B0606030504020204" pitchFamily="34" charset="0"/>
              </a:rPr>
              <a:t>: Red</a:t>
            </a:r>
          </a:p>
          <a:p>
            <a:r>
              <a:rPr lang="en-US" sz="1100" b="1" dirty="0">
                <a:latin typeface="Open Sans" panose="020B0606030504020204" pitchFamily="34" charset="0"/>
                <a:ea typeface="Open Sans" panose="020B0606030504020204" pitchFamily="34" charset="0"/>
                <a:cs typeface="Open Sans" panose="020B0606030504020204" pitchFamily="34" charset="0"/>
              </a:rPr>
              <a:t>Name</a:t>
            </a:r>
            <a:r>
              <a:rPr lang="en-US" sz="1100" dirty="0">
                <a:latin typeface="Open Sans" panose="020B0606030504020204" pitchFamily="34" charset="0"/>
                <a:ea typeface="Open Sans" panose="020B0606030504020204" pitchFamily="34" charset="0"/>
                <a:cs typeface="Open Sans" panose="020B0606030504020204" pitchFamily="34" charset="0"/>
              </a:rPr>
              <a:t>: Mini</a:t>
            </a:r>
          </a:p>
        </p:txBody>
      </p:sp>
      <p:sp>
        <p:nvSpPr>
          <p:cNvPr id="14" name="TextBox 13">
            <a:extLst>
              <a:ext uri="{FF2B5EF4-FFF2-40B4-BE49-F238E27FC236}">
                <a16:creationId xmlns:a16="http://schemas.microsoft.com/office/drawing/2014/main" id="{199A8F26-5FD8-CB46-A8A8-498A1313E351}"/>
              </a:ext>
            </a:extLst>
          </p:cNvPr>
          <p:cNvSpPr txBox="1"/>
          <p:nvPr/>
        </p:nvSpPr>
        <p:spPr>
          <a:xfrm>
            <a:off x="7182712" y="3068057"/>
            <a:ext cx="1091966" cy="600164"/>
          </a:xfrm>
          <a:prstGeom prst="rect">
            <a:avLst/>
          </a:prstGeom>
          <a:noFill/>
        </p:spPr>
        <p:txBody>
          <a:bodyPr wrap="none" rtlCol="0">
            <a:spAutoFit/>
          </a:bodyPr>
          <a:lstStyle/>
          <a:p>
            <a:r>
              <a:rPr lang="en-US" sz="1100" b="1" dirty="0">
                <a:latin typeface="Open Sans" panose="020B0606030504020204" pitchFamily="34" charset="0"/>
                <a:ea typeface="Open Sans" panose="020B0606030504020204" pitchFamily="34" charset="0"/>
                <a:cs typeface="Open Sans" panose="020B0606030504020204" pitchFamily="34" charset="0"/>
              </a:rPr>
              <a:t>Instance #3</a:t>
            </a:r>
          </a:p>
          <a:p>
            <a:r>
              <a:rPr lang="en-US" sz="1100" b="1" dirty="0">
                <a:latin typeface="Open Sans" panose="020B0606030504020204" pitchFamily="34" charset="0"/>
                <a:ea typeface="Open Sans" panose="020B0606030504020204" pitchFamily="34" charset="0"/>
                <a:cs typeface="Open Sans" panose="020B0606030504020204" pitchFamily="34" charset="0"/>
              </a:rPr>
              <a:t>Color</a:t>
            </a:r>
            <a:r>
              <a:rPr lang="en-US" sz="1100" dirty="0">
                <a:latin typeface="Open Sans" panose="020B0606030504020204" pitchFamily="34" charset="0"/>
                <a:ea typeface="Open Sans" panose="020B0606030504020204" pitchFamily="34" charset="0"/>
                <a:cs typeface="Open Sans" panose="020B0606030504020204" pitchFamily="34" charset="0"/>
              </a:rPr>
              <a:t>: Blue</a:t>
            </a:r>
          </a:p>
          <a:p>
            <a:r>
              <a:rPr lang="en-US" sz="1100" b="1" dirty="0">
                <a:latin typeface="Open Sans" panose="020B0606030504020204" pitchFamily="34" charset="0"/>
                <a:ea typeface="Open Sans" panose="020B0606030504020204" pitchFamily="34" charset="0"/>
                <a:cs typeface="Open Sans" panose="020B0606030504020204" pitchFamily="34" charset="0"/>
              </a:rPr>
              <a:t>Name</a:t>
            </a:r>
            <a:r>
              <a:rPr lang="en-US" sz="1100" dirty="0">
                <a:latin typeface="Open Sans" panose="020B0606030504020204" pitchFamily="34" charset="0"/>
                <a:ea typeface="Open Sans" panose="020B0606030504020204" pitchFamily="34" charset="0"/>
                <a:cs typeface="Open Sans" panose="020B0606030504020204" pitchFamily="34" charset="0"/>
              </a:rPr>
              <a:t>: Beetle</a:t>
            </a:r>
          </a:p>
        </p:txBody>
      </p:sp>
      <p:sp>
        <p:nvSpPr>
          <p:cNvPr id="15" name="Google Shape;673;p29">
            <a:extLst>
              <a:ext uri="{FF2B5EF4-FFF2-40B4-BE49-F238E27FC236}">
                <a16:creationId xmlns:a16="http://schemas.microsoft.com/office/drawing/2014/main" id="{F0422CC6-F4EB-7F43-8FEB-C1D37D5BF6AE}"/>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VARIABLES, OBJECTS &amp; CLASSES</a:t>
            </a:r>
          </a:p>
        </p:txBody>
      </p:sp>
    </p:spTree>
    <p:extLst>
      <p:ext uri="{BB962C8B-B14F-4D97-AF65-F5344CB8AC3E}">
        <p14:creationId xmlns:p14="http://schemas.microsoft.com/office/powerpoint/2010/main" val="1254120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190" name="Google Shape;1190;p48"/>
          <p:cNvSpPr txBox="1">
            <a:spLocks noGrp="1"/>
          </p:cNvSpPr>
          <p:nvPr>
            <p:ph type="title" idx="2"/>
          </p:nvPr>
        </p:nvSpPr>
        <p:spPr>
          <a:xfrm>
            <a:off x="3216900" y="2963394"/>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OBJECT-ORIENTED DESIGN PATTERNS </a:t>
            </a:r>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6752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190" name="Google Shape;1190;p48"/>
          <p:cNvSpPr txBox="1">
            <a:spLocks noGrp="1"/>
          </p:cNvSpPr>
          <p:nvPr>
            <p:ph type="title" idx="2"/>
          </p:nvPr>
        </p:nvSpPr>
        <p:spPr>
          <a:xfrm>
            <a:off x="3216900" y="2725665"/>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DEBUGGING</a:t>
            </a:r>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7126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190" name="Google Shape;1190;p48"/>
          <p:cNvSpPr txBox="1">
            <a:spLocks noGrp="1"/>
          </p:cNvSpPr>
          <p:nvPr>
            <p:ph type="title" idx="2"/>
          </p:nvPr>
        </p:nvSpPr>
        <p:spPr>
          <a:xfrm>
            <a:off x="3216900" y="2725665"/>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 TO IDES</a:t>
            </a:r>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20340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1190" name="Google Shape;1190;p48"/>
          <p:cNvSpPr txBox="1">
            <a:spLocks noGrp="1"/>
          </p:cNvSpPr>
          <p:nvPr>
            <p:ph type="title" idx="2"/>
          </p:nvPr>
        </p:nvSpPr>
        <p:spPr>
          <a:xfrm>
            <a:off x="3216900" y="2725665"/>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VIRTUAL ENVIRONMENTS</a:t>
            </a:r>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025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99"/>
        <p:cNvGrpSpPr/>
        <p:nvPr/>
      </p:nvGrpSpPr>
      <p:grpSpPr>
        <a:xfrm>
          <a:off x="0" y="0"/>
          <a:ext cx="0" cy="0"/>
          <a:chOff x="0" y="0"/>
          <a:chExt cx="0" cy="0"/>
        </a:xfrm>
      </p:grpSpPr>
      <p:sp>
        <p:nvSpPr>
          <p:cNvPr id="1600" name="Google Shape;1600;p63"/>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1601" name="Google Shape;1601;p63"/>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Do you have any questions?</a:t>
            </a:r>
            <a:endParaRPr/>
          </a:p>
          <a:p>
            <a:pPr marL="0" lvl="0" indent="0" algn="ctr" rtl="0">
              <a:spcBef>
                <a:spcPts val="0"/>
              </a:spcBef>
              <a:spcAft>
                <a:spcPts val="0"/>
              </a:spcAft>
              <a:buClr>
                <a:schemeClr val="dk1"/>
              </a:buClr>
              <a:buSzPts val="1100"/>
              <a:buFont typeface="Arial"/>
              <a:buNone/>
            </a:pPr>
            <a:r>
              <a:rPr lang="en"/>
              <a:t>addyouremail@freepik.com</a:t>
            </a:r>
            <a:endParaRPr/>
          </a:p>
          <a:p>
            <a:pPr marL="0" lvl="0" indent="0" algn="ctr" rtl="0">
              <a:spcBef>
                <a:spcPts val="0"/>
              </a:spcBef>
              <a:spcAft>
                <a:spcPts val="0"/>
              </a:spcAft>
              <a:buClr>
                <a:schemeClr val="dk1"/>
              </a:buClr>
              <a:buSzPts val="1100"/>
              <a:buFont typeface="Arial"/>
              <a:buNone/>
            </a:pPr>
            <a:r>
              <a:rPr lang="en"/>
              <a:t>+91 620 421 838</a:t>
            </a:r>
            <a:endParaRPr/>
          </a:p>
          <a:p>
            <a:pPr marL="0" lvl="0" indent="0" algn="ctr" rtl="0">
              <a:spcBef>
                <a:spcPts val="0"/>
              </a:spcBef>
              <a:spcAft>
                <a:spcPts val="0"/>
              </a:spcAft>
              <a:buNone/>
            </a:pPr>
            <a:r>
              <a:rPr lang="en"/>
              <a:t>yourcompany.com</a:t>
            </a:r>
            <a:endParaRPr/>
          </a:p>
        </p:txBody>
      </p:sp>
      <p:sp>
        <p:nvSpPr>
          <p:cNvPr id="1602" name="Google Shape;1602;p63"/>
          <p:cNvSpPr txBox="1"/>
          <p:nvPr/>
        </p:nvSpPr>
        <p:spPr>
          <a:xfrm>
            <a:off x="2569325" y="3772675"/>
            <a:ext cx="4005600" cy="274800"/>
          </a:xfrm>
          <a:prstGeom prst="rect">
            <a:avLst/>
          </a:prstGeom>
          <a:noFill/>
          <a:ln>
            <a:noFill/>
          </a:ln>
        </p:spPr>
        <p:txBody>
          <a:bodyPr spcFirstLastPara="1" wrap="square" lIns="91425" tIns="91425" rIns="91425" bIns="91425" anchor="ctr" anchorCtr="0">
            <a:noAutofit/>
          </a:bodyPr>
          <a:lstStyle/>
          <a:p>
            <a:pPr marL="0" lvl="0" indent="0" algn="ctr" rtl="0">
              <a:lnSpc>
                <a:spcPct val="114000"/>
              </a:lnSpc>
              <a:spcBef>
                <a:spcPts val="0"/>
              </a:spcBef>
              <a:spcAft>
                <a:spcPts val="300"/>
              </a:spcAft>
              <a:buClr>
                <a:srgbClr val="000000"/>
              </a:buClr>
              <a:buSzPts val="1100"/>
              <a:buFont typeface="Arial"/>
              <a:buNone/>
            </a:pPr>
            <a:r>
              <a:rPr lang="en" b="1">
                <a:solidFill>
                  <a:schemeClr val="accent1"/>
                </a:solidFill>
                <a:latin typeface="Roboto"/>
                <a:ea typeface="Roboto"/>
                <a:cs typeface="Roboto"/>
                <a:sym typeface="Roboto"/>
              </a:rPr>
              <a:t>Please keep this slide for attribution </a:t>
            </a:r>
            <a:endParaRPr b="1">
              <a:solidFill>
                <a:schemeClr val="accent1"/>
              </a:solidFill>
              <a:latin typeface="Roboto"/>
              <a:ea typeface="Roboto"/>
              <a:cs typeface="Roboto"/>
              <a:sym typeface="Roboto"/>
            </a:endParaRPr>
          </a:p>
        </p:txBody>
      </p:sp>
      <p:sp>
        <p:nvSpPr>
          <p:cNvPr id="1603" name="Google Shape;1603;p63"/>
          <p:cNvSpPr/>
          <p:nvPr/>
        </p:nvSpPr>
        <p:spPr>
          <a:xfrm>
            <a:off x="3847726" y="1619602"/>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63"/>
          <p:cNvGrpSpPr/>
          <p:nvPr/>
        </p:nvGrpSpPr>
        <p:grpSpPr>
          <a:xfrm>
            <a:off x="4368267" y="1619540"/>
            <a:ext cx="407432" cy="407391"/>
            <a:chOff x="812101" y="2571761"/>
            <a:chExt cx="417066" cy="417024"/>
          </a:xfrm>
        </p:grpSpPr>
        <p:sp>
          <p:nvSpPr>
            <p:cNvPr id="1605" name="Google Shape;1605;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63"/>
          <p:cNvGrpSpPr/>
          <p:nvPr/>
        </p:nvGrpSpPr>
        <p:grpSpPr>
          <a:xfrm>
            <a:off x="4888861" y="1619540"/>
            <a:ext cx="407391" cy="407391"/>
            <a:chOff x="1323129" y="2571761"/>
            <a:chExt cx="417024" cy="417024"/>
          </a:xfrm>
        </p:grpSpPr>
        <p:sp>
          <p:nvSpPr>
            <p:cNvPr id="1610" name="Google Shape;1610;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4" name="Google Shape;1614;p63"/>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DEAAA1-1F8C-D641-8E40-9E40A8975844}"/>
              </a:ext>
            </a:extLst>
          </p:cNvPr>
          <p:cNvSpPr>
            <a:spLocks noGrp="1"/>
          </p:cNvSpPr>
          <p:nvPr>
            <p:ph type="body" idx="1"/>
          </p:nvPr>
        </p:nvSpPr>
        <p:spPr/>
        <p:txBody>
          <a:bodyPr/>
          <a:lstStyle/>
          <a:p>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The name of your variable (</a:t>
            </a:r>
            <a:r>
              <a:rPr lang="en-US" sz="1500" b="1" dirty="0" err="1">
                <a:solidFill>
                  <a:srgbClr val="8D64AA"/>
                </a:solidFill>
                <a:latin typeface="Roboto" panose="02000000000000000000" pitchFamily="2" charset="0"/>
                <a:ea typeface="Roboto" panose="02000000000000000000" pitchFamily="2" charset="0"/>
                <a:cs typeface="Open Sans" panose="020B0606030504020204" pitchFamily="34" charset="0"/>
              </a:rPr>
              <a:t>myInt</a:t>
            </a:r>
            <a:r>
              <a:rPr lang="en-US" sz="15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etc.) is placed on the left of the “=“ operator. </a:t>
            </a:r>
          </a:p>
          <a:p>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The assignment operator (</a:t>
            </a:r>
            <a:r>
              <a:rPr lang="en-US" sz="1500" b="1" dirty="0">
                <a:solidFill>
                  <a:schemeClr val="tx1"/>
                </a:solidFill>
                <a:latin typeface="Roboto" panose="02000000000000000000" pitchFamily="2" charset="0"/>
                <a:ea typeface="Roboto" panose="02000000000000000000" pitchFamily="2" charset="0"/>
                <a:cs typeface="Open Sans" panose="020B0606030504020204" pitchFamily="34" charset="0"/>
              </a:rPr>
              <a:t>“=“</a:t>
            </a: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 sets the variable name equal to the memory location where your value is found. </a:t>
            </a:r>
          </a:p>
          <a:p>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The value of your variable (</a:t>
            </a:r>
            <a:r>
              <a:rPr lang="en-US" sz="1500" b="1" dirty="0">
                <a:solidFill>
                  <a:srgbClr val="6091BA"/>
                </a:solidFill>
                <a:latin typeface="Roboto" panose="02000000000000000000" pitchFamily="2" charset="0"/>
                <a:ea typeface="Roboto" panose="02000000000000000000" pitchFamily="2" charset="0"/>
                <a:cs typeface="Open Sans" panose="020B0606030504020204" pitchFamily="34" charset="0"/>
              </a:rPr>
              <a:t>“Hello, World”</a:t>
            </a: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 is placed on the right of the “=“ operator. </a:t>
            </a:r>
          </a:p>
          <a:p>
            <a:pPr lvl="1">
              <a:spcBef>
                <a:spcPts val="0"/>
              </a:spcBef>
            </a:pP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The type of this value does </a:t>
            </a:r>
            <a:r>
              <a:rPr lang="en-US" sz="1500" b="1" dirty="0">
                <a:solidFill>
                  <a:schemeClr val="tx1"/>
                </a:solidFill>
                <a:latin typeface="Roboto" panose="02000000000000000000" pitchFamily="2" charset="0"/>
                <a:ea typeface="Roboto" panose="02000000000000000000" pitchFamily="2" charset="0"/>
                <a:cs typeface="Open Sans" panose="020B0606030504020204" pitchFamily="34" charset="0"/>
              </a:rPr>
              <a:t>NOT </a:t>
            </a:r>
            <a:r>
              <a:rPr lang="en-US" sz="1500" dirty="0">
                <a:solidFill>
                  <a:schemeClr val="tx1"/>
                </a:solidFill>
                <a:latin typeface="Roboto" panose="02000000000000000000" pitchFamily="2" charset="0"/>
                <a:ea typeface="Roboto" panose="02000000000000000000" pitchFamily="2" charset="0"/>
                <a:cs typeface="Open Sans" panose="020B0606030504020204" pitchFamily="34" charset="0"/>
              </a:rPr>
              <a:t>need to be stated but its format must abide by a given object type (as shown). </a:t>
            </a:r>
          </a:p>
          <a:p>
            <a:endParaRPr lang="en-US" dirty="0"/>
          </a:p>
        </p:txBody>
      </p:sp>
      <p:pic>
        <p:nvPicPr>
          <p:cNvPr id="2050" name="Picture 2" descr="page4image54542912">
            <a:extLst>
              <a:ext uri="{FF2B5EF4-FFF2-40B4-BE49-F238E27FC236}">
                <a16:creationId xmlns:a16="http://schemas.microsoft.com/office/drawing/2014/main" id="{AE7717A7-829D-A047-9620-90F749E81CF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2974975" y="2898752"/>
            <a:ext cx="3194050" cy="1349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1C516021-2922-9A4D-BA26-398EE29C883B}"/>
              </a:ext>
            </a:extLst>
          </p:cNvPr>
          <p:cNvSpPr>
            <a:spLocks noChangeArrowheads="1"/>
          </p:cNvSpPr>
          <p:nvPr/>
        </p:nvSpPr>
        <p:spPr bwMode="auto">
          <a:xfrm>
            <a:off x="3017087" y="2988726"/>
            <a:ext cx="319405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rgbClr val="8D64AA"/>
                </a:solidFill>
                <a:effectLst/>
                <a:latin typeface="Open Sans" panose="020B0606030504020204" pitchFamily="34" charset="0"/>
                <a:ea typeface="Open Sans" panose="020B0606030504020204" pitchFamily="34" charset="0"/>
                <a:cs typeface="Open Sans" panose="020B0606030504020204" pitchFamily="34" charset="0"/>
              </a:rPr>
              <a:t>myString</a:t>
            </a:r>
            <a:r>
              <a:rPr kumimoji="0" lang="en-US" altLang="en-US" b="0" i="0" u="none" strike="noStrike" cap="none" normalizeH="0" baseline="0" dirty="0">
                <a:ln>
                  <a:noFill/>
                </a:ln>
                <a:solidFill>
                  <a:srgbClr val="8D64AA"/>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6091BA"/>
                </a:solidFill>
                <a:effectLst/>
                <a:latin typeface="Open Sans" panose="020B0606030504020204" pitchFamily="34" charset="0"/>
                <a:ea typeface="Open Sans" panose="020B0606030504020204" pitchFamily="34" charset="0"/>
                <a:cs typeface="Open Sans" panose="020B0606030504020204" pitchFamily="34" charset="0"/>
              </a:rPr>
              <a:t>“Hello, World”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rgbClr val="8D64AA"/>
                </a:solidFill>
                <a:effectLst/>
                <a:latin typeface="Open Sans" panose="020B0606030504020204" pitchFamily="34" charset="0"/>
                <a:ea typeface="Open Sans" panose="020B0606030504020204" pitchFamily="34" charset="0"/>
                <a:cs typeface="Open Sans" panose="020B0606030504020204" pitchFamily="34" charset="0"/>
              </a:rPr>
              <a:t>myInt</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chemeClr val="accent5"/>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6091BA"/>
                </a:solidFill>
                <a:effectLst/>
                <a:latin typeface="Open Sans" panose="020B0606030504020204" pitchFamily="34" charset="0"/>
                <a:ea typeface="Open Sans" panose="020B0606030504020204" pitchFamily="34" charset="0"/>
                <a:cs typeface="Open Sans" panose="020B0606030504020204" pitchFamily="34" charset="0"/>
              </a:rPr>
              <a:t>7</a:t>
            </a:r>
            <a:b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br>
            <a:r>
              <a:rPr kumimoji="0" lang="en-US" altLang="en-US" b="0" i="0" u="none" strike="noStrike" cap="none" normalizeH="0" baseline="0" dirty="0" err="1">
                <a:ln>
                  <a:noFill/>
                </a:ln>
                <a:solidFill>
                  <a:srgbClr val="8D64AA"/>
                </a:solidFill>
                <a:effectLst/>
                <a:latin typeface="Open Sans" panose="020B0606030504020204" pitchFamily="34" charset="0"/>
                <a:ea typeface="Open Sans" panose="020B0606030504020204" pitchFamily="34" charset="0"/>
                <a:cs typeface="Open Sans" panose="020B0606030504020204" pitchFamily="34" charset="0"/>
              </a:rPr>
              <a:t>myFloat</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a:r>
            <a:r>
              <a:rPr kumimoji="0" lang="en-US" altLang="en-US" b="0" i="0" u="none" strike="noStrike" cap="none" normalizeH="0" baseline="0" dirty="0">
                <a:ln>
                  <a:noFill/>
                </a:ln>
                <a:solidFill>
                  <a:schemeClr val="accent5"/>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6091BA"/>
                </a:solidFill>
                <a:effectLst/>
                <a:latin typeface="Open Sans" panose="020B0606030504020204" pitchFamily="34" charset="0"/>
                <a:ea typeface="Open Sans" panose="020B0606030504020204" pitchFamily="34" charset="0"/>
                <a:cs typeface="Open Sans" panose="020B0606030504020204" pitchFamily="34" charset="0"/>
              </a:rPr>
              <a:t>7.0</a:t>
            </a:r>
            <a:b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br>
            <a:r>
              <a:rPr kumimoji="0" lang="en-US" altLang="en-US" b="0" i="0" u="none" strike="noStrike" cap="none" normalizeH="0" baseline="0" dirty="0" err="1">
                <a:ln>
                  <a:noFill/>
                </a:ln>
                <a:solidFill>
                  <a:srgbClr val="8D64AA"/>
                </a:solidFill>
                <a:effectLst/>
                <a:latin typeface="Open Sans" panose="020B0606030504020204" pitchFamily="34" charset="0"/>
                <a:ea typeface="Open Sans" panose="020B0606030504020204" pitchFamily="34" charset="0"/>
                <a:cs typeface="Open Sans" panose="020B0606030504020204" pitchFamily="34" charset="0"/>
              </a:rPr>
              <a:t>myList</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chemeClr val="accent5"/>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6091BA"/>
                </a:solidFill>
                <a:effectLst/>
                <a:latin typeface="Open Sans" panose="020B0606030504020204" pitchFamily="34" charset="0"/>
                <a:ea typeface="Open Sans" panose="020B0606030504020204" pitchFamily="34" charset="0"/>
                <a:cs typeface="Open Sans" panose="020B0606030504020204" pitchFamily="34" charset="0"/>
              </a:rPr>
              <a:t>[7, 8, 9]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rgbClr val="8D64AA"/>
                </a:solidFill>
                <a:effectLst/>
                <a:latin typeface="Open Sans" panose="020B0606030504020204" pitchFamily="34" charset="0"/>
                <a:ea typeface="Open Sans" panose="020B0606030504020204" pitchFamily="34" charset="0"/>
                <a:cs typeface="Open Sans" panose="020B0606030504020204" pitchFamily="34" charset="0"/>
              </a:rPr>
              <a:t>myBoolean</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chemeClr val="accent5"/>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6091BA"/>
                </a:solidFill>
                <a:effectLst/>
                <a:latin typeface="Open Sans" panose="020B0606030504020204" pitchFamily="34" charset="0"/>
                <a:ea typeface="Open Sans" panose="020B0606030504020204" pitchFamily="34" charset="0"/>
                <a:cs typeface="Open Sans" panose="020B0606030504020204" pitchFamily="34" charset="0"/>
              </a:rPr>
              <a:t>true</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endParaRPr kumimoji="0" lang="en-US" altLang="en-US" sz="2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673;p29">
            <a:extLst>
              <a:ext uri="{FF2B5EF4-FFF2-40B4-BE49-F238E27FC236}">
                <a16:creationId xmlns:a16="http://schemas.microsoft.com/office/drawing/2014/main" id="{33EB765C-5589-5044-B3F8-C3E1A9B66AC8}"/>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BASIC SYNTAX RULES</a:t>
            </a:r>
          </a:p>
        </p:txBody>
      </p:sp>
    </p:spTree>
    <p:extLst>
      <p:ext uri="{BB962C8B-B14F-4D97-AF65-F5344CB8AC3E}">
        <p14:creationId xmlns:p14="http://schemas.microsoft.com/office/powerpoint/2010/main" val="397512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88845F-1673-F344-9908-44B71768F182}"/>
              </a:ext>
            </a:extLst>
          </p:cNvPr>
          <p:cNvSpPr>
            <a:spLocks noGrp="1"/>
          </p:cNvSpPr>
          <p:nvPr>
            <p:ph type="body" idx="1"/>
          </p:nvPr>
        </p:nvSpPr>
        <p:spPr/>
        <p:txBody>
          <a:bodyPr/>
          <a:lstStyle/>
          <a:p>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Function Syntax </a:t>
            </a:r>
          </a:p>
          <a:p>
            <a:pPr lvl="1">
              <a:spcBef>
                <a:spcPts val="0"/>
              </a:spcBef>
            </a:pPr>
            <a:r>
              <a:rPr lang="en-US" sz="1600" b="1" dirty="0">
                <a:solidFill>
                  <a:srgbClr val="F8A81B"/>
                </a:solidFill>
                <a:latin typeface="Roboto" panose="02000000000000000000" pitchFamily="2" charset="0"/>
                <a:ea typeface="Roboto" panose="02000000000000000000" pitchFamily="2" charset="0"/>
                <a:cs typeface="Open Sans" panose="020B0606030504020204" pitchFamily="34" charset="0"/>
              </a:rPr>
              <a:t>def</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indicates that you are defining a new function. </a:t>
            </a:r>
          </a:p>
          <a:p>
            <a:pPr lvl="1">
              <a:spcBef>
                <a:spcPts val="0"/>
              </a:spcBef>
            </a:pPr>
            <a:r>
              <a:rPr lang="en-US" sz="1600" b="1" dirty="0">
                <a:solidFill>
                  <a:srgbClr val="6091BA"/>
                </a:solidFill>
                <a:latin typeface="Roboto" panose="02000000000000000000" pitchFamily="2" charset="0"/>
                <a:ea typeface="Roboto" panose="02000000000000000000" pitchFamily="2" charset="0"/>
                <a:cs typeface="Open Sans" panose="020B0606030504020204" pitchFamily="34" charset="0"/>
              </a:rPr>
              <a:t>function()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refers to the name of your function. By convention, this name is typically lowercase and represents a verb/action. </a:t>
            </a:r>
          </a:p>
          <a:p>
            <a:pPr lvl="1">
              <a:spcBef>
                <a:spcPts val="0"/>
              </a:spcBef>
            </a:pPr>
            <a:r>
              <a:rPr lang="en-US" sz="1600" b="1" dirty="0" err="1">
                <a:solidFill>
                  <a:srgbClr val="A0CC3A"/>
                </a:solidFill>
                <a:latin typeface="Roboto" panose="02000000000000000000" pitchFamily="2" charset="0"/>
                <a:ea typeface="Roboto" panose="02000000000000000000" pitchFamily="2" charset="0"/>
                <a:cs typeface="Open Sans" panose="020B0606030504020204" pitchFamily="34" charset="0"/>
              </a:rPr>
              <a:t>a,b</a:t>
            </a:r>
            <a:r>
              <a:rPr lang="en-US" sz="1600" b="1" dirty="0">
                <a:solidFill>
                  <a:srgbClr val="A0CC3A"/>
                </a:solidFill>
                <a:latin typeface="Roboto" panose="02000000000000000000" pitchFamily="2" charset="0"/>
                <a:ea typeface="Roboto" panose="02000000000000000000" pitchFamily="2" charset="0"/>
                <a:cs typeface="Open Sans" panose="020B0606030504020204" pitchFamily="34" charset="0"/>
              </a:rPr>
              <a:t>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refers to </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parameters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(values or variables) that can be used within the statements of your function’s definition (......). If your function has no parameters, an empty parenthetical () is used. </a:t>
            </a:r>
          </a:p>
          <a:p>
            <a:pPr lvl="1">
              <a:spcBef>
                <a:spcPts val="0"/>
              </a:spcBef>
            </a:pP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The </a:t>
            </a:r>
            <a:r>
              <a:rPr lang="en-US" sz="1600" b="1" dirty="0">
                <a:solidFill>
                  <a:srgbClr val="8D64AA"/>
                </a:solidFill>
                <a:latin typeface="Roboto" panose="02000000000000000000" pitchFamily="2" charset="0"/>
                <a:ea typeface="Roboto" panose="02000000000000000000" pitchFamily="2" charset="0"/>
                <a:cs typeface="Open Sans" panose="020B0606030504020204" pitchFamily="34" charset="0"/>
              </a:rPr>
              <a:t>return</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statement is an optional statement that will return a value for your function to your original call. </a:t>
            </a:r>
          </a:p>
          <a:p>
            <a:endParaRPr lang="en-US" dirty="0"/>
          </a:p>
        </p:txBody>
      </p:sp>
      <p:pic>
        <p:nvPicPr>
          <p:cNvPr id="3077" name="Picture 5" descr="page5image54627904">
            <a:extLst>
              <a:ext uri="{FF2B5EF4-FFF2-40B4-BE49-F238E27FC236}">
                <a16:creationId xmlns:a16="http://schemas.microsoft.com/office/drawing/2014/main" id="{E6E8F834-0D46-9040-8AAB-F1F1A477A10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2938780" y="3429317"/>
            <a:ext cx="2857500" cy="13843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CB383AB-72C0-9646-AAAE-E5AE53E4281C}"/>
              </a:ext>
            </a:extLst>
          </p:cNvPr>
          <p:cNvSpPr/>
          <p:nvPr/>
        </p:nvSpPr>
        <p:spPr>
          <a:xfrm>
            <a:off x="3178136" y="3691712"/>
            <a:ext cx="2672769" cy="1754326"/>
          </a:xfrm>
          <a:prstGeom prst="rect">
            <a:avLst/>
          </a:prstGeom>
        </p:spPr>
        <p:txBody>
          <a:bodyPr wrap="square">
            <a:spAutoFit/>
          </a:bodyPr>
          <a:lstStyle/>
          <a:p>
            <a:pPr lvl="0" eaLnBrk="0" fontAlgn="base" hangingPunct="0">
              <a:spcBef>
                <a:spcPct val="0"/>
              </a:spcBef>
              <a:spcAft>
                <a:spcPct val="0"/>
              </a:spcAft>
              <a:buClrTx/>
            </a:pPr>
            <a:r>
              <a:rPr lang="en-US" altLang="en-US" sz="1600" dirty="0">
                <a:solidFill>
                  <a:srgbClr val="F8A81B"/>
                </a:solidFill>
                <a:latin typeface="Open Sans" panose="020B0606030504020204" pitchFamily="34" charset="0"/>
                <a:ea typeface="Open Sans" panose="020B0606030504020204" pitchFamily="34" charset="0"/>
                <a:cs typeface="Open Sans" panose="020B0606030504020204" pitchFamily="34" charset="0"/>
              </a:rPr>
              <a:t>def</a:t>
            </a:r>
            <a:r>
              <a:rPr lang="en-US" altLang="en-US" sz="1600" dirty="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1600" dirty="0" err="1">
                <a:solidFill>
                  <a:srgbClr val="6091BA"/>
                </a:solidFill>
                <a:latin typeface="Open Sans" panose="020B0606030504020204" pitchFamily="34" charset="0"/>
                <a:ea typeface="Open Sans" panose="020B0606030504020204" pitchFamily="34" charset="0"/>
                <a:cs typeface="Open Sans" panose="020B0606030504020204" pitchFamily="34" charset="0"/>
              </a:rPr>
              <a:t>add_numbers</a:t>
            </a:r>
            <a:r>
              <a:rPr lang="en-US" altLang="en-US" sz="1600" dirty="0">
                <a:solidFill>
                  <a:srgbClr val="4270C1"/>
                </a:solidFill>
                <a:latin typeface="Open Sans" panose="020B0606030504020204" pitchFamily="34" charset="0"/>
                <a:ea typeface="Open Sans" panose="020B0606030504020204" pitchFamily="34" charset="0"/>
                <a:cs typeface="Open Sans" panose="020B0606030504020204" pitchFamily="34" charset="0"/>
              </a:rPr>
              <a:t>(</a:t>
            </a:r>
            <a:r>
              <a:rPr lang="en-US" altLang="en-US" sz="1600" dirty="0">
                <a:solidFill>
                  <a:srgbClr val="A0CC3A"/>
                </a:solidFill>
                <a:latin typeface="Open Sans" panose="020B0606030504020204" pitchFamily="34" charset="0"/>
                <a:ea typeface="Open Sans" panose="020B0606030504020204" pitchFamily="34" charset="0"/>
                <a:cs typeface="Open Sans" panose="020B0606030504020204" pitchFamily="34" charset="0"/>
              </a:rPr>
              <a:t>a, b</a:t>
            </a:r>
            <a:r>
              <a:rPr lang="en-US" altLang="en-US" sz="1600" dirty="0">
                <a:solidFill>
                  <a:schemeClr val="bg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lvl="0" eaLnBrk="0" fontAlgn="base" hangingPunct="0">
              <a:spcBef>
                <a:spcPct val="0"/>
              </a:spcBef>
              <a:spcAft>
                <a:spcPct val="0"/>
              </a:spcAft>
              <a:buClrTx/>
            </a:pPr>
            <a:r>
              <a:rPr lang="en-US" altLang="en-US" sz="1600" dirty="0">
                <a:solidFill>
                  <a:schemeClr val="bg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 </a:t>
            </a:r>
          </a:p>
          <a:p>
            <a:pPr lvl="0" eaLnBrk="0" fontAlgn="base" hangingPunct="0">
              <a:spcBef>
                <a:spcPct val="0"/>
              </a:spcBef>
              <a:spcAft>
                <a:spcPct val="0"/>
              </a:spcAft>
              <a:buClrTx/>
            </a:pPr>
            <a:r>
              <a:rPr lang="en-US" altLang="en-US" sz="1600" dirty="0">
                <a:solidFill>
                  <a:srgbClr val="FFBF00"/>
                </a:solidFill>
                <a:latin typeface="Open Sans" panose="020B0606030504020204" pitchFamily="34" charset="0"/>
                <a:ea typeface="Open Sans" panose="020B0606030504020204" pitchFamily="34" charset="0"/>
                <a:cs typeface="Open Sans" panose="020B0606030504020204" pitchFamily="34" charset="0"/>
              </a:rPr>
              <a:t>	</a:t>
            </a:r>
            <a:r>
              <a:rPr lang="en-US" altLang="en-US" sz="1600" dirty="0">
                <a:solidFill>
                  <a:srgbClr val="8D64AA"/>
                </a:solidFill>
                <a:latin typeface="Open Sans" panose="020B0606030504020204" pitchFamily="34" charset="0"/>
                <a:ea typeface="Open Sans" panose="020B0606030504020204" pitchFamily="34" charset="0"/>
                <a:cs typeface="Open Sans" panose="020B0606030504020204" pitchFamily="34" charset="0"/>
              </a:rPr>
              <a:t>return</a:t>
            </a:r>
            <a:r>
              <a:rPr lang="en-US" altLang="en-US" sz="1600" dirty="0">
                <a:solidFill>
                  <a:srgbClr val="FFBF00"/>
                </a:solidFill>
                <a:latin typeface="Open Sans" panose="020B0606030504020204" pitchFamily="34" charset="0"/>
                <a:ea typeface="Open Sans" panose="020B0606030504020204" pitchFamily="34" charset="0"/>
                <a:cs typeface="Open Sans" panose="020B0606030504020204" pitchFamily="34" charset="0"/>
              </a:rPr>
              <a:t> </a:t>
            </a:r>
            <a:r>
              <a:rPr lang="en-US" altLang="en-US" sz="1600" dirty="0">
                <a:solidFill>
                  <a:srgbClr val="A0CC3A"/>
                </a:solidFill>
                <a:latin typeface="Open Sans" panose="020B0606030504020204" pitchFamily="34" charset="0"/>
                <a:ea typeface="Open Sans" panose="020B0606030504020204" pitchFamily="34" charset="0"/>
                <a:cs typeface="Open Sans" panose="020B0606030504020204" pitchFamily="34" charset="0"/>
              </a:rPr>
              <a:t>a</a:t>
            </a:r>
            <a:r>
              <a:rPr lang="en-US" altLang="en-US" sz="1600" dirty="0">
                <a:solidFill>
                  <a:srgbClr val="6DAA44"/>
                </a:solidFill>
                <a:latin typeface="Open Sans" panose="020B0606030504020204" pitchFamily="34" charset="0"/>
                <a:ea typeface="Open Sans" panose="020B0606030504020204" pitchFamily="34" charset="0"/>
                <a:cs typeface="Open Sans" panose="020B0606030504020204" pitchFamily="34" charset="0"/>
              </a:rPr>
              <a:t> </a:t>
            </a:r>
            <a:r>
              <a:rPr lang="en-US" altLang="en-US" sz="1600" dirty="0">
                <a:solidFill>
                  <a:schemeClr val="bg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altLang="en-US" sz="1600" dirty="0">
                <a:solidFill>
                  <a:srgbClr val="A0CC3A"/>
                </a:solidFill>
                <a:latin typeface="Open Sans" panose="020B0606030504020204" pitchFamily="34" charset="0"/>
                <a:ea typeface="Open Sans" panose="020B0606030504020204" pitchFamily="34" charset="0"/>
                <a:cs typeface="Open Sans" panose="020B0606030504020204" pitchFamily="34" charset="0"/>
              </a:rPr>
              <a:t>b</a:t>
            </a:r>
          </a:p>
          <a:p>
            <a:pPr lvl="0" eaLnBrk="0" fontAlgn="base" hangingPunct="0">
              <a:spcBef>
                <a:spcPct val="0"/>
              </a:spcBef>
              <a:spcAft>
                <a:spcPct val="0"/>
              </a:spcAft>
              <a:buClrTx/>
            </a:pPr>
            <a:r>
              <a:rPr lang="en-US" altLang="en-US" sz="6000" dirty="0">
                <a:solidFill>
                  <a:schemeClr val="tx1"/>
                </a:solidFill>
                <a:latin typeface="Arial" panose="020B0604020202020204" pitchFamily="34" charset="0"/>
              </a:rPr>
              <a:t>    </a:t>
            </a:r>
            <a:r>
              <a:rPr lang="en-US" altLang="en-US" sz="1100" dirty="0">
                <a:solidFill>
                  <a:schemeClr val="tx1"/>
                </a:solidFill>
                <a:latin typeface="Arial" panose="020B0604020202020204" pitchFamily="34" charset="0"/>
              </a:rPr>
              <a:t> </a:t>
            </a:r>
          </a:p>
        </p:txBody>
      </p:sp>
      <p:sp>
        <p:nvSpPr>
          <p:cNvPr id="7" name="Google Shape;673;p29">
            <a:extLst>
              <a:ext uri="{FF2B5EF4-FFF2-40B4-BE49-F238E27FC236}">
                <a16:creationId xmlns:a16="http://schemas.microsoft.com/office/drawing/2014/main" id="{E03163B3-D83E-CA42-A7B9-FAD3E5AA43A4}"/>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BASIC SYNTAX RULES</a:t>
            </a:r>
          </a:p>
        </p:txBody>
      </p:sp>
    </p:spTree>
    <p:extLst>
      <p:ext uri="{BB962C8B-B14F-4D97-AF65-F5344CB8AC3E}">
        <p14:creationId xmlns:p14="http://schemas.microsoft.com/office/powerpoint/2010/main" val="166299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29BE5D-CDA0-8F46-AEFE-A50C5394879B}"/>
              </a:ext>
            </a:extLst>
          </p:cNvPr>
          <p:cNvSpPr>
            <a:spLocks noGrp="1"/>
          </p:cNvSpPr>
          <p:nvPr>
            <p:ph type="body" idx="1"/>
          </p:nvPr>
        </p:nvSpPr>
        <p:spPr/>
        <p:txBody>
          <a:bodyPr/>
          <a:lstStyle/>
          <a:p>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Calling a function</a:t>
            </a:r>
          </a:p>
          <a:p>
            <a:pPr lvl="1"/>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Call the function by referring to its name (</a:t>
            </a:r>
            <a:r>
              <a:rPr lang="en-US" sz="1600" b="1" dirty="0">
                <a:solidFill>
                  <a:srgbClr val="6091BA"/>
                </a:solidFill>
                <a:latin typeface="Open Sans" panose="020B0606030504020204" pitchFamily="34" charset="0"/>
                <a:ea typeface="Open Sans" panose="020B0606030504020204" pitchFamily="34" charset="0"/>
                <a:cs typeface="Open Sans" panose="020B0606030504020204" pitchFamily="34" charset="0"/>
              </a:rPr>
              <a:t>function()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by placing</a:t>
            </a:r>
            <a:b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any necessary arguments (</a:t>
            </a:r>
            <a:r>
              <a:rPr lang="en-US" sz="1600" b="1" dirty="0">
                <a:solidFill>
                  <a:srgbClr val="A0CC3A"/>
                </a:solidFill>
                <a:latin typeface="Open Sans" panose="020B0606030504020204" pitchFamily="34" charset="0"/>
                <a:ea typeface="Open Sans" panose="020B0606030504020204" pitchFamily="34" charset="0"/>
                <a:cs typeface="Open Sans" panose="020B0606030504020204" pitchFamily="34" charset="0"/>
              </a:rPr>
              <a:t>1, 2</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within the parenthesis separated by</a:t>
            </a:r>
            <a:b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commas.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myValue</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 function(1, 2) </a:t>
            </a:r>
          </a:p>
          <a:p>
            <a:pPr lvl="1"/>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If you wish, you can set your function call equal to a variable (</a:t>
            </a:r>
            <a:r>
              <a:rPr lang="en-US" sz="1600" b="1" dirty="0" err="1">
                <a:solidFill>
                  <a:srgbClr val="F8A81B"/>
                </a:solidFill>
                <a:latin typeface="Open Sans" panose="020B0606030504020204" pitchFamily="34" charset="0"/>
                <a:ea typeface="Open Sans" panose="020B0606030504020204" pitchFamily="34" charset="0"/>
                <a:cs typeface="Open Sans" panose="020B0606030504020204" pitchFamily="34" charset="0"/>
              </a:rPr>
              <a:t>myValue</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value returned by the function will be assigned to your variable name. </a:t>
            </a:r>
          </a:p>
          <a:p>
            <a:endParaRPr lang="en-US" dirty="0"/>
          </a:p>
        </p:txBody>
      </p:sp>
      <p:pic>
        <p:nvPicPr>
          <p:cNvPr id="4097" name="Picture 1" descr="page5image54627712">
            <a:extLst>
              <a:ext uri="{FF2B5EF4-FFF2-40B4-BE49-F238E27FC236}">
                <a16:creationId xmlns:a16="http://schemas.microsoft.com/office/drawing/2014/main" id="{6FCDB6FF-512C-044F-9E68-9A0F20212B5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2851150" y="3502075"/>
            <a:ext cx="34417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64E953-9527-1249-A9F0-39B6AEC9E033}"/>
              </a:ext>
            </a:extLst>
          </p:cNvPr>
          <p:cNvSpPr/>
          <p:nvPr/>
        </p:nvSpPr>
        <p:spPr>
          <a:xfrm>
            <a:off x="2923477" y="3854565"/>
            <a:ext cx="3483646" cy="369332"/>
          </a:xfrm>
          <a:prstGeom prst="rect">
            <a:avLst/>
          </a:prstGeom>
        </p:spPr>
        <p:txBody>
          <a:bodyPr wrap="none">
            <a:spAutoFit/>
          </a:bodyPr>
          <a:lstStyle/>
          <a:p>
            <a:r>
              <a:rPr lang="en-US" sz="1800" dirty="0" err="1">
                <a:solidFill>
                  <a:srgbClr val="F8A81B"/>
                </a:solidFill>
                <a:latin typeface="Open Sans" panose="020B0606030504020204" pitchFamily="34" charset="0"/>
                <a:ea typeface="Open Sans" panose="020B0606030504020204" pitchFamily="34" charset="0"/>
                <a:cs typeface="Open Sans" panose="020B0606030504020204" pitchFamily="34" charset="0"/>
              </a:rPr>
              <a:t>myValue</a:t>
            </a:r>
            <a:r>
              <a:rPr lang="en-US" sz="1800" dirty="0">
                <a:solidFill>
                  <a:srgbClr val="FFBF00"/>
                </a:solidFill>
                <a:latin typeface="Open Sans" panose="020B0606030504020204" pitchFamily="34" charset="0"/>
                <a:ea typeface="Open Sans" panose="020B0606030504020204" pitchFamily="34" charset="0"/>
                <a:cs typeface="Open Sans" panose="020B0606030504020204" pitchFamily="34" charset="0"/>
              </a:rPr>
              <a:t> </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rgbClr val="6091BA"/>
                </a:solidFill>
                <a:latin typeface="Open Sans" panose="020B0606030504020204" pitchFamily="34" charset="0"/>
                <a:ea typeface="Open Sans" panose="020B0606030504020204" pitchFamily="34" charset="0"/>
                <a:cs typeface="Open Sans" panose="020B0606030504020204" pitchFamily="34" charset="0"/>
              </a:rPr>
              <a:t>add_numbers</a:t>
            </a:r>
            <a:r>
              <a:rPr lang="en-US" sz="1800" dirty="0">
                <a:solidFill>
                  <a:srgbClr val="4270C1"/>
                </a:solidFill>
                <a:latin typeface="Open Sans" panose="020B0606030504020204" pitchFamily="34" charset="0"/>
                <a:ea typeface="Open Sans" panose="020B0606030504020204" pitchFamily="34" charset="0"/>
                <a:cs typeface="Open Sans" panose="020B0606030504020204" pitchFamily="34" charset="0"/>
              </a:rPr>
              <a:t>(</a:t>
            </a:r>
            <a:r>
              <a:rPr lang="en-US" sz="1800" dirty="0">
                <a:solidFill>
                  <a:srgbClr val="A0CC3A"/>
                </a:solidFill>
                <a:latin typeface="Open Sans" panose="020B0606030504020204" pitchFamily="34" charset="0"/>
                <a:ea typeface="Open Sans" panose="020B0606030504020204" pitchFamily="34" charset="0"/>
                <a:cs typeface="Open Sans" panose="020B0606030504020204" pitchFamily="34" charset="0"/>
              </a:rPr>
              <a:t>1, 2</a:t>
            </a:r>
            <a:r>
              <a:rPr lang="en-US" sz="1800" dirty="0">
                <a:solidFill>
                  <a:srgbClr val="4270C1"/>
                </a:solidFill>
                <a:latin typeface="Open Sans" panose="020B0606030504020204" pitchFamily="34" charset="0"/>
                <a:ea typeface="Open Sans" panose="020B0606030504020204" pitchFamily="34" charset="0"/>
                <a:cs typeface="Open Sans" panose="020B0606030504020204" pitchFamily="34" charset="0"/>
              </a:rPr>
              <a:t>) </a:t>
            </a:r>
            <a:endParaRPr lang="en-US" sz="18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673;p29">
            <a:extLst>
              <a:ext uri="{FF2B5EF4-FFF2-40B4-BE49-F238E27FC236}">
                <a16:creationId xmlns:a16="http://schemas.microsoft.com/office/drawing/2014/main" id="{CDAA62DA-2E2A-3446-9E5C-E74F2355B9A4}"/>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BASIC SYNTAX RULES</a:t>
            </a:r>
          </a:p>
        </p:txBody>
      </p:sp>
    </p:spTree>
    <p:extLst>
      <p:ext uri="{BB962C8B-B14F-4D97-AF65-F5344CB8AC3E}">
        <p14:creationId xmlns:p14="http://schemas.microsoft.com/office/powerpoint/2010/main" val="230337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D65EB-F336-4844-BDF9-237B335AAD1C}"/>
              </a:ext>
            </a:extLst>
          </p:cNvPr>
          <p:cNvSpPr>
            <a:spLocks noGrp="1"/>
          </p:cNvSpPr>
          <p:nvPr>
            <p:ph type="body" idx="1"/>
          </p:nvPr>
        </p:nvSpPr>
        <p:spPr/>
        <p:txBody>
          <a:bodyPr/>
          <a:lstStyle/>
          <a:p>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A </a:t>
            </a:r>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data type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is a means of classifying a value and determining what operations can be performed on it. All objects have a data type. </a:t>
            </a:r>
          </a:p>
          <a:p>
            <a:r>
              <a:rPr lang="en-US" sz="1600" b="1" dirty="0">
                <a:solidFill>
                  <a:schemeClr val="accent5"/>
                </a:solidFill>
                <a:latin typeface="Roboto" panose="02000000000000000000" pitchFamily="2" charset="0"/>
                <a:ea typeface="Roboto" panose="02000000000000000000" pitchFamily="2" charset="0"/>
                <a:cs typeface="Open Sans" panose="020B0606030504020204" pitchFamily="34" charset="0"/>
              </a:rPr>
              <a:t>Operators</a:t>
            </a:r>
            <a:r>
              <a:rPr lang="en-US" sz="1600" b="1"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600" dirty="0">
                <a:solidFill>
                  <a:schemeClr val="tx1"/>
                </a:solidFill>
                <a:latin typeface="Roboto" panose="02000000000000000000" pitchFamily="2" charset="0"/>
                <a:ea typeface="Roboto" panose="02000000000000000000" pitchFamily="2" charset="0"/>
                <a:cs typeface="Open Sans" panose="020B0606030504020204" pitchFamily="34" charset="0"/>
              </a:rPr>
              <a:t>are symbols used carry out specific functions/computations. </a:t>
            </a:r>
          </a:p>
          <a:p>
            <a:pPr marL="152400" indent="0">
              <a:buNone/>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buNone/>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pic>
        <p:nvPicPr>
          <p:cNvPr id="6145" name="Picture 1" descr="page6image60921744">
            <a:extLst>
              <a:ext uri="{FF2B5EF4-FFF2-40B4-BE49-F238E27FC236}">
                <a16:creationId xmlns:a16="http://schemas.microsoft.com/office/drawing/2014/main" id="{9205AA22-D85D-1C4A-B101-647599D5F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228" y="2038549"/>
            <a:ext cx="3254428" cy="2675278"/>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73;p29">
            <a:extLst>
              <a:ext uri="{FF2B5EF4-FFF2-40B4-BE49-F238E27FC236}">
                <a16:creationId xmlns:a16="http://schemas.microsoft.com/office/drawing/2014/main" id="{11174311-FD40-8743-9C83-54BA5FF8A961}"/>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COMMON DATA TYPES &amp; OPERATORS</a:t>
            </a:r>
          </a:p>
        </p:txBody>
      </p:sp>
      <p:pic>
        <p:nvPicPr>
          <p:cNvPr id="4" name="Picture 3" descr="A diagram of a data type&#10;&#10;Description automatically generated">
            <a:extLst>
              <a:ext uri="{FF2B5EF4-FFF2-40B4-BE49-F238E27FC236}">
                <a16:creationId xmlns:a16="http://schemas.microsoft.com/office/drawing/2014/main" id="{472249AF-FF50-6846-BADF-82E34C40E611}"/>
              </a:ext>
            </a:extLst>
          </p:cNvPr>
          <p:cNvPicPr>
            <a:picLocks noChangeAspect="1"/>
          </p:cNvPicPr>
          <p:nvPr/>
        </p:nvPicPr>
        <p:blipFill>
          <a:blip r:embed="rId4"/>
          <a:stretch>
            <a:fillRect/>
          </a:stretch>
        </p:blipFill>
        <p:spPr>
          <a:xfrm>
            <a:off x="894344" y="2038549"/>
            <a:ext cx="4088065" cy="2675278"/>
          </a:xfrm>
          <a:prstGeom prst="rect">
            <a:avLst/>
          </a:prstGeom>
        </p:spPr>
      </p:pic>
    </p:spTree>
    <p:extLst>
      <p:ext uri="{BB962C8B-B14F-4D97-AF65-F5344CB8AC3E}">
        <p14:creationId xmlns:p14="http://schemas.microsoft.com/office/powerpoint/2010/main" val="300572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8EB5B-850B-524B-A783-5F5A10554531}"/>
              </a:ext>
            </a:extLst>
          </p:cNvPr>
          <p:cNvSpPr>
            <a:spLocks noGrp="1"/>
          </p:cNvSpPr>
          <p:nvPr>
            <p:ph type="body" idx="1"/>
          </p:nvPr>
        </p:nvSpPr>
        <p:spPr>
          <a:xfrm>
            <a:off x="311700" y="1152475"/>
            <a:ext cx="5415332" cy="3416400"/>
          </a:xfrm>
        </p:spPr>
        <p:txBody>
          <a:bodyPr/>
          <a:lstStyle/>
          <a:p>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Input functions </a:t>
            </a:r>
            <a:r>
              <a:rPr lang="en-US" sz="14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input()</a:t>
            </a:r>
            <a:r>
              <a:rPr lang="en-US" sz="14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allow users of a program to place values into programming code. </a:t>
            </a:r>
          </a:p>
          <a:p>
            <a:pPr lvl="1">
              <a:spcBef>
                <a:spcPts val="0"/>
              </a:spcBef>
            </a:pP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parameter for an input function is called a </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prompt</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This is a string (this can be indicated by “” or ‘’) such as </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Enter a number: </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user’s response to the prompt will be returned to the input statement call as a string. To use this value as any other data type, it must be converted with another function (</a:t>
            </a: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Print functions </a:t>
            </a:r>
            <a:r>
              <a:rPr lang="en-US" sz="14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a:r>
            <a:r>
              <a:rPr lang="en-US" sz="14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print()</a:t>
            </a:r>
            <a:r>
              <a:rPr lang="en-US" sz="14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allow programs to output strings to users on a given interface. </a:t>
            </a:r>
          </a:p>
          <a:p>
            <a:pPr lvl="1">
              <a:spcBef>
                <a:spcPts val="0"/>
              </a:spcBef>
            </a:pP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parameter of this function is of any type. All types will automatically be converted to strings. </a:t>
            </a:r>
          </a:p>
          <a:p>
            <a:endParaRPr lang="en-US" dirty="0"/>
          </a:p>
        </p:txBody>
      </p:sp>
      <p:pic>
        <p:nvPicPr>
          <p:cNvPr id="7169" name="Picture 1" descr="page7image54530944">
            <a:extLst>
              <a:ext uri="{FF2B5EF4-FFF2-40B4-BE49-F238E27FC236}">
                <a16:creationId xmlns:a16="http://schemas.microsoft.com/office/drawing/2014/main" id="{8E127A73-C6F7-1549-B707-79031862806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5727032" y="1843062"/>
            <a:ext cx="3388397" cy="1457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BB17BBD-9720-B44A-B9C2-CDE2E04B22BF}"/>
              </a:ext>
            </a:extLst>
          </p:cNvPr>
          <p:cNvSpPr/>
          <p:nvPr/>
        </p:nvSpPr>
        <p:spPr>
          <a:xfrm>
            <a:off x="5727032" y="2094695"/>
            <a:ext cx="4572000" cy="954107"/>
          </a:xfrm>
          <a:prstGeom prst="rect">
            <a:avLst/>
          </a:prstGeom>
        </p:spPr>
        <p:txBody>
          <a:bodyPr>
            <a:spAutoFit/>
          </a:bodyPr>
          <a:lstStyle/>
          <a:p>
            <a:pPr lvl="0" eaLnBrk="0" fontAlgn="base" hangingPunct="0">
              <a:spcBef>
                <a:spcPct val="0"/>
              </a:spcBef>
              <a:spcAft>
                <a:spcPct val="0"/>
              </a:spcAft>
              <a:buClrTx/>
            </a:pPr>
            <a:r>
              <a:rPr lang="en-US" altLang="en-US" dirty="0" err="1">
                <a:solidFill>
                  <a:schemeClr val="bg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xString</a:t>
            </a:r>
            <a:r>
              <a:rPr lang="en-US" altLang="en-US" dirty="0">
                <a:solidFill>
                  <a:schemeClr val="tx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chemeClr val="bg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en-US" dirty="0">
                <a:solidFill>
                  <a:schemeClr val="tx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rgbClr val="8D64AA"/>
                </a:solidFill>
                <a:latin typeface="Open Sans" panose="020B0606030504020204" pitchFamily="34" charset="0"/>
                <a:ea typeface="Open Sans" panose="020B0606030504020204" pitchFamily="34" charset="0"/>
                <a:cs typeface="Open Sans" panose="020B0606030504020204" pitchFamily="34" charset="0"/>
              </a:rPr>
              <a:t>input(</a:t>
            </a:r>
            <a:r>
              <a:rPr lang="en-US" altLang="en-US" dirty="0">
                <a:solidFill>
                  <a:srgbClr val="6091BA"/>
                </a:solidFill>
                <a:latin typeface="Open Sans" panose="020B0606030504020204" pitchFamily="34" charset="0"/>
                <a:ea typeface="Open Sans" panose="020B0606030504020204" pitchFamily="34" charset="0"/>
                <a:cs typeface="Open Sans" panose="020B0606030504020204" pitchFamily="34" charset="0"/>
              </a:rPr>
              <a:t>“Enter a number: “</a:t>
            </a:r>
            <a:r>
              <a:rPr lang="en-US" altLang="en-US" dirty="0">
                <a:solidFill>
                  <a:srgbClr val="8D64AA"/>
                </a:solidFill>
                <a:latin typeface="Open Sans" panose="020B0606030504020204" pitchFamily="34" charset="0"/>
                <a:ea typeface="Open Sans" panose="020B0606030504020204" pitchFamily="34" charset="0"/>
                <a:cs typeface="Open Sans" panose="020B0606030504020204" pitchFamily="34" charset="0"/>
              </a:rPr>
              <a:t>) </a:t>
            </a:r>
          </a:p>
          <a:p>
            <a:pPr lvl="0" eaLnBrk="0" fontAlgn="base" hangingPunct="0">
              <a:spcBef>
                <a:spcPct val="0"/>
              </a:spcBef>
              <a:spcAft>
                <a:spcPct val="0"/>
              </a:spcAft>
              <a:buClrTx/>
            </a:pPr>
            <a:r>
              <a:rPr lang="en-US" altLang="en-US" dirty="0">
                <a:solidFill>
                  <a:schemeClr val="bg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 =</a:t>
            </a:r>
            <a:r>
              <a:rPr lang="en-US" alt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rgbClr val="A0CC3A"/>
                </a:solidFill>
                <a:latin typeface="Open Sans" panose="020B0606030504020204" pitchFamily="34" charset="0"/>
                <a:ea typeface="Open Sans" panose="020B0606030504020204" pitchFamily="34" charset="0"/>
                <a:cs typeface="Open Sans" panose="020B0606030504020204" pitchFamily="34" charset="0"/>
              </a:rPr>
              <a:t>int</a:t>
            </a:r>
            <a:r>
              <a:rPr lang="en-US" altLang="en-US" dirty="0">
                <a:solidFill>
                  <a:srgbClr val="6DAA44"/>
                </a:solidFill>
                <a:latin typeface="Open Sans" panose="020B0606030504020204" pitchFamily="34" charset="0"/>
                <a:ea typeface="Open Sans" panose="020B0606030504020204" pitchFamily="34" charset="0"/>
                <a:cs typeface="Open Sans" panose="020B0606030504020204" pitchFamily="34" charset="0"/>
              </a:rPr>
              <a:t>(</a:t>
            </a:r>
            <a:r>
              <a:rPr lang="en-US" altLang="en-US" dirty="0" err="1">
                <a:solidFill>
                  <a:schemeClr val="bg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xString</a:t>
            </a:r>
            <a:r>
              <a:rPr lang="en-US" altLang="en-US" dirty="0">
                <a:solidFill>
                  <a:srgbClr val="6DAA44"/>
                </a:solidFill>
                <a:latin typeface="Open Sans" panose="020B0606030504020204" pitchFamily="34" charset="0"/>
                <a:ea typeface="Open Sans" panose="020B0606030504020204" pitchFamily="34" charset="0"/>
                <a:cs typeface="Open Sans" panose="020B0606030504020204" pitchFamily="34" charset="0"/>
              </a:rPr>
              <a:t>)</a:t>
            </a:r>
            <a:br>
              <a:rPr lang="en-US" altLang="en-US" dirty="0">
                <a:solidFill>
                  <a:srgbClr val="6DAA44"/>
                </a:solidFill>
                <a:latin typeface="Open Sans" panose="020B0606030504020204" pitchFamily="34" charset="0"/>
                <a:ea typeface="Open Sans" panose="020B0606030504020204" pitchFamily="34" charset="0"/>
                <a:cs typeface="Open Sans" panose="020B0606030504020204" pitchFamily="34" charset="0"/>
              </a:rPr>
            </a:br>
            <a:r>
              <a:rPr lang="en-US" altLang="en-US" dirty="0">
                <a:solidFill>
                  <a:schemeClr val="bg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y=x+2</a:t>
            </a:r>
            <a:br>
              <a:rPr lang="en-US" alt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altLang="en-US" dirty="0">
                <a:solidFill>
                  <a:srgbClr val="F8A81B"/>
                </a:solidFill>
                <a:latin typeface="Open Sans" panose="020B0606030504020204" pitchFamily="34" charset="0"/>
                <a:ea typeface="Open Sans" panose="020B0606030504020204" pitchFamily="34" charset="0"/>
                <a:cs typeface="Open Sans" panose="020B0606030504020204" pitchFamily="34" charset="0"/>
              </a:rPr>
              <a:t>print</a:t>
            </a:r>
            <a:r>
              <a:rPr lang="en-US" alt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altLang="en-US" dirty="0">
                <a:solidFill>
                  <a:schemeClr val="bg2">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a:t>
            </a:r>
            <a:r>
              <a:rPr lang="en-US" altLang="en-US" dirty="0">
                <a:solidFill>
                  <a:srgbClr val="F8A81B"/>
                </a:solidFill>
                <a:latin typeface="Open Sans" panose="020B0606030504020204" pitchFamily="34" charset="0"/>
                <a:ea typeface="Open Sans" panose="020B0606030504020204" pitchFamily="34" charset="0"/>
                <a:cs typeface="Open Sans" panose="020B0606030504020204" pitchFamily="34" charset="0"/>
              </a:rPr>
              <a:t>)</a:t>
            </a:r>
            <a:endParaRPr lang="en-US" altLang="en-US" sz="200" dirty="0">
              <a:solidFill>
                <a:srgbClr val="F8A81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Google Shape;673;p29">
            <a:extLst>
              <a:ext uri="{FF2B5EF4-FFF2-40B4-BE49-F238E27FC236}">
                <a16:creationId xmlns:a16="http://schemas.microsoft.com/office/drawing/2014/main" id="{EB1B8FD8-756D-5745-9350-24588F91582B}"/>
              </a:ext>
            </a:extLst>
          </p:cNvPr>
          <p:cNvSpPr txBox="1">
            <a:spLocks/>
          </p:cNvSpPr>
          <p:nvPr/>
        </p:nvSpPr>
        <p:spPr>
          <a:xfrm>
            <a:off x="358493" y="3273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INPUT/OUTPUT</a:t>
            </a:r>
          </a:p>
        </p:txBody>
      </p:sp>
    </p:spTree>
    <p:extLst>
      <p:ext uri="{BB962C8B-B14F-4D97-AF65-F5344CB8AC3E}">
        <p14:creationId xmlns:p14="http://schemas.microsoft.com/office/powerpoint/2010/main" val="2990128322"/>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2065</TotalTime>
  <Words>6890</Words>
  <Application>Microsoft Macintosh PowerPoint</Application>
  <PresentationFormat>On-screen Show (16:9)</PresentationFormat>
  <Paragraphs>656</Paragraphs>
  <Slides>44</Slides>
  <Notes>44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Calibri</vt:lpstr>
      <vt:lpstr>Google Sans</vt:lpstr>
      <vt:lpstr>Arial</vt:lpstr>
      <vt:lpstr>Roboto</vt:lpstr>
      <vt:lpstr>Roboto Condensed</vt:lpstr>
      <vt:lpstr>Open Sans</vt:lpstr>
      <vt:lpstr>medium-content-sans-serif-font</vt:lpstr>
      <vt:lpstr>Raleway</vt:lpstr>
      <vt:lpstr>Livvic</vt:lpstr>
      <vt:lpstr>Nunito</vt:lpstr>
      <vt:lpstr>Söhne</vt:lpstr>
      <vt:lpstr>Oswald</vt:lpstr>
      <vt:lpstr>Software Development Bussines Plan by Slidesgo</vt:lpstr>
      <vt:lpstr>EVRC Python Course Training 3: Coding Style &amp; Design Hacks</vt:lpstr>
      <vt:lpstr>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OBJECTIVES</vt:lpstr>
      <vt:lpstr>01</vt:lpstr>
      <vt:lpstr>““Beautiful is better than ugly. Explicit is better than implicit. Simple is better than complex. Complex is better than complicated. Flat is better than nested. Sparse is better than dense. Readability counts. Special cases aren't special enough to break the rules. Although practicality beats purity. Errors should never pass silently. Unless explicitly silenced. In the face of ambiguity, refuse the temptation to guess. There should be one-- and preferably only one --obvious way to do it. Although that way may not be obvious at first unless you're Dutch. Now is better than never. Although never is often better than *right* now. If the implementation is hard to explain, it's a bad idea. If the implementation is easy to explain, it may be a good idea. Namespaces are one honking great idea -- let's do more of those! </vt:lpstr>
      <vt:lpstr>PowerPoint Presentation</vt:lpstr>
      <vt:lpstr>PowerPoint Presentation</vt:lpstr>
      <vt:lpstr>PowerPoint Presentation</vt:lpstr>
      <vt:lpstr>PowerPoint Presentation</vt:lpstr>
      <vt:lpstr>PowerPoint Presentation</vt:lpstr>
      <vt:lpstr>CONSISTENCY</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03</vt:lpstr>
      <vt:lpstr>04</vt:lpstr>
      <vt:lpstr>05</vt:lpstr>
      <vt:lpstr>06</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dc:title>
  <cp:lastModifiedBy>Vaishnavi Vaishnavi Karanam</cp:lastModifiedBy>
  <cp:revision>76</cp:revision>
  <dcterms:modified xsi:type="dcterms:W3CDTF">2023-10-23T07:46:22Z</dcterms:modified>
</cp:coreProperties>
</file>