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E"/>
    <a:srgbClr val="37709F"/>
    <a:srgbClr val="FD0062"/>
    <a:srgbClr val="ED3761"/>
    <a:srgbClr val="7CE0D1"/>
    <a:srgbClr val="F7D97B"/>
    <a:srgbClr val="F5DA7B"/>
    <a:srgbClr val="40C7B7"/>
    <a:srgbClr val="1E193B"/>
    <a:srgbClr val="2A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p>
            <a:r>
              <a:rPr lang="en-US" sz="4800">
                <a:sym typeface="+mn-ea"/>
              </a:rPr>
              <a:t>EVRC Python </a:t>
            </a:r>
            <a:r>
              <a:rPr lang="en-US" altLang="en-US" sz="4800">
                <a:sym typeface="+mn-ea"/>
              </a:rPr>
              <a:t>Course </a:t>
            </a:r>
            <a:r>
              <a:rPr lang="en-US" sz="4800">
                <a:solidFill>
                  <a:srgbClr val="7CE0D1"/>
                </a:solidFill>
                <a:sym typeface="+mn-ea"/>
              </a:rPr>
              <a:t>Training </a:t>
            </a:r>
            <a:r>
              <a:rPr lang="" altLang="en-US" sz="4800">
                <a:solidFill>
                  <a:srgbClr val="7CE0D1"/>
                </a:solidFill>
                <a:sym typeface="+mn-ea"/>
              </a:rPr>
              <a:t>2</a:t>
            </a:r>
            <a:r>
              <a:rPr lang="en-US" sz="4800">
                <a:solidFill>
                  <a:srgbClr val="7CE0D1"/>
                </a:solidFill>
                <a:sym typeface="+mn-ea"/>
              </a:rPr>
              <a:t>:</a:t>
            </a:r>
            <a:br>
              <a:rPr lang="en-US" sz="3600">
                <a:sym typeface="+mn-ea"/>
              </a:rPr>
            </a:br>
            <a:r>
              <a:rPr lang="en-US" sz="3600">
                <a:sym typeface="+mn-ea"/>
              </a:rPr>
              <a:t>What is Python? 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Aaron Rabinowitz, Vaishnavi Karanam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Taxonomy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Value</a:t>
            </a:r>
            <a:r>
              <a:rPr lang="" altLang="en-US">
                <a:solidFill>
                  <a:srgbClr val="FD0062"/>
                </a:solidFill>
                <a:sym typeface="+mn-ea"/>
              </a:rPr>
              <a:t>s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 vs. </a:t>
            </a:r>
            <a:r>
              <a:rPr lang="" altLang="en-US">
                <a:solidFill>
                  <a:srgbClr val="FD0062"/>
                </a:solidFill>
                <a:sym typeface="+mn-ea"/>
              </a:rPr>
              <a:t>P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ointer</a:t>
            </a:r>
            <a:r>
              <a:rPr lang="" altLang="en-US">
                <a:solidFill>
                  <a:srgbClr val="FD0062"/>
                </a:solidFill>
                <a:sym typeface="+mn-ea"/>
              </a:rPr>
              <a:t>s</a:t>
            </a:r>
            <a:endParaRPr lang="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A </a:t>
            </a:r>
            <a:r>
              <a:rPr lang="" altLang="en-US" sz="2400">
                <a:solidFill>
                  <a:srgbClr val="37709F"/>
                </a:solidFill>
              </a:rPr>
              <a:t>value </a:t>
            </a:r>
            <a:r>
              <a:rPr lang="" altLang="en-US" sz="2400"/>
              <a:t>type maps directly to data at an address in memory</a:t>
            </a:r>
            <a:endParaRPr lang="" altLang="en-US" sz="2400"/>
          </a:p>
          <a:p>
            <a:pPr lvl="1"/>
            <a:r>
              <a:rPr lang="" altLang="en-US" sz="2160"/>
              <a:t>Changing the </a:t>
            </a:r>
            <a:r>
              <a:rPr lang="" altLang="en-US" sz="2160">
                <a:solidFill>
                  <a:srgbClr val="37709F"/>
                </a:solidFill>
              </a:rPr>
              <a:t>value </a:t>
            </a:r>
            <a:r>
              <a:rPr lang="" altLang="en-US" sz="2160"/>
              <a:t>of a value type means that the physical configuration of the memory register that stores the type changes:</a:t>
            </a:r>
            <a:endParaRPr lang="" altLang="en-US" sz="2160"/>
          </a:p>
          <a:p>
            <a:pPr lvl="2"/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=1 =&gt; </a:t>
            </a:r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++ =&gt; </a:t>
            </a:r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=2</a:t>
            </a:r>
            <a:endParaRPr lang="" altLang="en-US" sz="1920"/>
          </a:p>
          <a:p>
            <a:pPr marL="0" lvl="0" indent="0">
              <a:buNone/>
            </a:pPr>
            <a:endParaRPr lang="" altLang="en-US" sz="2400"/>
          </a:p>
          <a:p>
            <a:r>
              <a:rPr lang="" altLang="en-US" sz="2400"/>
              <a:t>A </a:t>
            </a:r>
            <a:r>
              <a:rPr lang="en-US" altLang="en-US" sz="2400">
                <a:solidFill>
                  <a:srgbClr val="FFCF3E"/>
                </a:solidFill>
                <a:sym typeface="+mn-ea"/>
              </a:rPr>
              <a:t>poin</a:t>
            </a:r>
            <a:r>
              <a:rPr lang="" altLang="en-US" sz="2400">
                <a:solidFill>
                  <a:srgbClr val="FFCF3E"/>
                </a:solidFill>
                <a:sym typeface="+mn-ea"/>
              </a:rPr>
              <a:t>ter </a:t>
            </a:r>
            <a:r>
              <a:rPr lang="" altLang="en-US" sz="2400">
                <a:sym typeface="+mn-ea"/>
              </a:rPr>
              <a:t>type references the address of a </a:t>
            </a:r>
            <a:r>
              <a:rPr lang="" altLang="en-US" sz="2400">
                <a:solidFill>
                  <a:srgbClr val="37709F"/>
                </a:solidFill>
                <a:sym typeface="+mn-ea"/>
              </a:rPr>
              <a:t>value </a:t>
            </a:r>
            <a:r>
              <a:rPr lang="" altLang="en-US" sz="2400">
                <a:sym typeface="+mn-ea"/>
              </a:rPr>
              <a:t>type</a:t>
            </a:r>
            <a:r>
              <a:rPr lang="" altLang="en-US" sz="2400"/>
              <a:t> - multiple pointers can reference the same address</a:t>
            </a:r>
            <a:endParaRPr lang="" altLang="en-US" sz="2400"/>
          </a:p>
          <a:p>
            <a:pPr lvl="1"/>
            <a:r>
              <a:rPr lang="" altLang="en-US" sz="2160"/>
              <a:t>Changing a </a:t>
            </a:r>
            <a:r>
              <a:rPr lang="" altLang="en-US" sz="2160">
                <a:solidFill>
                  <a:srgbClr val="FFCF3E"/>
                </a:solidFill>
              </a:rPr>
              <a:t>pointer </a:t>
            </a:r>
            <a:r>
              <a:rPr lang="" altLang="en-US" sz="2160"/>
              <a:t>changes the memory state at the address where the referenced </a:t>
            </a:r>
            <a:r>
              <a:rPr lang="" altLang="en-US" sz="2160">
                <a:solidFill>
                  <a:srgbClr val="37709F"/>
                </a:solidFill>
              </a:rPr>
              <a:t>value </a:t>
            </a:r>
            <a:r>
              <a:rPr lang="" altLang="en-US" sz="2160"/>
              <a:t>is held:</a:t>
            </a:r>
            <a:endParaRPr lang="" altLang="en-US" sz="2160"/>
          </a:p>
          <a:p>
            <a:pPr lvl="2"/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=1 =&gt; </a:t>
            </a:r>
            <a:r>
              <a:rPr lang="en-US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=</a:t>
            </a:r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 =&gt; </a:t>
            </a:r>
            <a:r>
              <a:rPr lang="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++ =&gt; </a:t>
            </a:r>
            <a:r>
              <a:rPr lang="en-US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=</a:t>
            </a:r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=2</a:t>
            </a:r>
            <a:endParaRPr lang="en-US" altLang="en-US" sz="1920">
              <a:sym typeface="+mn-ea"/>
            </a:endParaRPr>
          </a:p>
          <a:p>
            <a:pPr lvl="1"/>
            <a:r>
              <a:rPr lang="" altLang="en-US" sz="2160"/>
              <a:t>If the </a:t>
            </a:r>
            <a:r>
              <a:rPr lang="" altLang="en-US" sz="2160">
                <a:solidFill>
                  <a:srgbClr val="FD0062"/>
                </a:solidFill>
              </a:rPr>
              <a:t>referenced </a:t>
            </a:r>
            <a:r>
              <a:rPr lang="" altLang="en-US" sz="2160">
                <a:solidFill>
                  <a:srgbClr val="37709F"/>
                </a:solidFill>
              </a:rPr>
              <a:t>value </a:t>
            </a:r>
            <a:r>
              <a:rPr lang="" altLang="en-US" sz="2160"/>
              <a:t>type is changed, then so is the </a:t>
            </a:r>
            <a:r>
              <a:rPr lang="" altLang="en-US" sz="2160">
                <a:solidFill>
                  <a:srgbClr val="37709F"/>
                </a:solidFill>
              </a:rPr>
              <a:t>value </a:t>
            </a:r>
            <a:r>
              <a:rPr lang="" altLang="en-US" sz="2160"/>
              <a:t>associated with the </a:t>
            </a:r>
            <a:r>
              <a:rPr lang="" altLang="en-US" sz="2160">
                <a:solidFill>
                  <a:srgbClr val="FFCF3E"/>
                </a:solidFill>
              </a:rPr>
              <a:t>pointer</a:t>
            </a:r>
            <a:endParaRPr lang="" altLang="en-US" sz="2160"/>
          </a:p>
          <a:p>
            <a:pPr lvl="2"/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=1 =&gt; </a:t>
            </a:r>
            <a:r>
              <a:rPr lang="" altLang="en-US" sz="1920">
                <a:solidFill>
                  <a:srgbClr val="7CE0D1"/>
                </a:solidFill>
              </a:rPr>
              <a:t>b</a:t>
            </a:r>
            <a:r>
              <a:rPr lang="" altLang="en-US" sz="1920"/>
              <a:t>=</a:t>
            </a:r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 =&gt; </a:t>
            </a:r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++ =&gt; </a:t>
            </a:r>
            <a:r>
              <a:rPr lang="" altLang="en-US" sz="1920">
                <a:solidFill>
                  <a:srgbClr val="7CE0D1"/>
                </a:solidFill>
              </a:rPr>
              <a:t>b</a:t>
            </a:r>
            <a:r>
              <a:rPr lang="" altLang="en-US" sz="1920"/>
              <a:t>=</a:t>
            </a:r>
            <a:r>
              <a:rPr lang="" altLang="en-US" sz="1920">
                <a:solidFill>
                  <a:srgbClr val="FD0062"/>
                </a:solidFill>
              </a:rPr>
              <a:t>a</a:t>
            </a:r>
            <a:r>
              <a:rPr lang="" altLang="en-US" sz="1920"/>
              <a:t>=2</a:t>
            </a:r>
            <a:endParaRPr lang="" altLang="en-US" sz="1920"/>
          </a:p>
          <a:p>
            <a:endParaRPr lang="" altLang="en-US" sz="1620"/>
          </a:p>
          <a:p>
            <a:pPr marL="0" lv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0: Syllabus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</a:t>
            </a:r>
            <a:r>
              <a:rPr lang="en-US" altLang="en-US">
                <a:solidFill>
                  <a:srgbClr val="ED3761"/>
                </a:solidFill>
              </a:rPr>
              <a:t> </a:t>
            </a:r>
            <a:r>
              <a:rPr lang="en-US" altLang="en-US">
                <a:solidFill>
                  <a:srgbClr val="FD0062"/>
                </a:solidFill>
              </a:rPr>
              <a:t>Learning Objectives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7CE0D1"/>
                </a:solidFill>
              </a:rPr>
              <a:t>Programming in Python: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Programming fundamentals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Python object structure and flow control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Data manipulation in Python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Leveraging Python site-packages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Run-time optimization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F5DA7B"/>
                </a:solidFill>
              </a:rPr>
              <a:t>Programming Workflow: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Finding a development environment that works for you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Writing code others can use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Using the internet as a resource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Version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>
                <a:solidFill>
                  <a:srgbClr val="FD0062"/>
                </a:solidFill>
              </a:rPr>
              <a:t>Course Outline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Trainings: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What is Python? </a:t>
            </a:r>
            <a:r>
              <a:rPr lang="en-US">
                <a:solidFill>
                  <a:schemeClr val="bg1"/>
                </a:solidFill>
                <a:sym typeface="+mn-ea"/>
              </a:rPr>
              <a:t>Background and Basic Module Structure </a:t>
            </a:r>
            <a:r>
              <a:rPr lang="en-US">
                <a:solidFill>
                  <a:schemeClr val="bg1"/>
                </a:solidFill>
              </a:rPr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Data </a:t>
            </a:r>
            <a:r>
              <a:rPr lang="en-US">
                <a:solidFill>
                  <a:srgbClr val="7CE0D1"/>
                </a:solidFill>
              </a:rPr>
              <a:t>Types </a:t>
            </a:r>
            <a:r>
              <a:rPr lang="en-US" altLang="en-US">
                <a:solidFill>
                  <a:srgbClr val="7CE0D1"/>
                </a:solidFill>
              </a:rPr>
              <a:t>Deep Dive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Advanced Topics at Request (TBD)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Section 1: </a:t>
            </a:r>
            <a:r>
              <a:rPr lang="en-US" altLang="en-US">
                <a:sym typeface="+mn-ea"/>
              </a:rPr>
              <a:t>Data Storage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Data Storage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RAM vs. ROM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68315"/>
          </a:xfrm>
        </p:spPr>
        <p:txBody>
          <a:bodyPr>
            <a:normAutofit lnSpcReduction="10000"/>
          </a:bodyPr>
          <a:p>
            <a:r>
              <a:rPr lang="" altLang="en-US"/>
              <a:t>Computers store numbers in binary format using two types of memory:</a:t>
            </a:r>
            <a:endParaRPr lang="" altLang="en-US"/>
          </a:p>
          <a:p>
            <a:pPr marL="800100" lvl="1" indent="-342900">
              <a:buAutoNum type="arabicPeriod"/>
            </a:pPr>
            <a:r>
              <a:rPr lang="" altLang="en-US">
                <a:solidFill>
                  <a:srgbClr val="F7D97B"/>
                </a:solidFill>
              </a:rPr>
              <a:t>Read-Only Memory (ROM)</a:t>
            </a:r>
            <a:endParaRPr lang="" altLang="en-US"/>
          </a:p>
          <a:p>
            <a:pPr marL="800100" lvl="1" indent="-342900">
              <a:buAutoNum type="arabicPeriod"/>
            </a:pPr>
            <a:r>
              <a:rPr lang="" altLang="en-US">
                <a:solidFill>
                  <a:srgbClr val="7CE0D1"/>
                </a:solidFill>
              </a:rPr>
              <a:t>Random Access Memory (RAM)</a:t>
            </a:r>
            <a:endParaRPr lang="" altLang="en-US"/>
          </a:p>
          <a:p>
            <a:pPr lvl="0"/>
            <a:r>
              <a:rPr lang="" altLang="en-US"/>
              <a:t>Physically the main difference is that </a:t>
            </a:r>
            <a:r>
              <a:rPr lang="" altLang="en-US">
                <a:solidFill>
                  <a:srgbClr val="F7D97B"/>
                </a:solidFill>
              </a:rPr>
              <a:t>ROM </a:t>
            </a:r>
            <a:r>
              <a:rPr lang="" altLang="en-US"/>
              <a:t>is stable* meaning that it will retain data if the power is turned off while </a:t>
            </a:r>
            <a:r>
              <a:rPr lang="" altLang="en-US">
                <a:solidFill>
                  <a:srgbClr val="7CE0D1"/>
                </a:solidFill>
              </a:rPr>
              <a:t>RAM </a:t>
            </a:r>
            <a:r>
              <a:rPr lang="" altLang="en-US"/>
              <a:t>is unstable and data will be lost after the power is turend off for a sufficient duration</a:t>
            </a:r>
            <a:endParaRPr lang="" altLang="en-US"/>
          </a:p>
          <a:p>
            <a:pPr lvl="1"/>
            <a:r>
              <a:rPr lang="" altLang="en-US"/>
              <a:t>Generally speaking </a:t>
            </a:r>
            <a:r>
              <a:rPr lang="" altLang="en-US">
                <a:solidFill>
                  <a:srgbClr val="7CE0D1"/>
                </a:solidFill>
              </a:rPr>
              <a:t>RAM </a:t>
            </a:r>
            <a:r>
              <a:rPr lang="" altLang="en-US"/>
              <a:t>has much higher throughput and most of the time processes will load data from </a:t>
            </a:r>
            <a:r>
              <a:rPr lang="" altLang="en-US">
                <a:solidFill>
                  <a:srgbClr val="F7D97B"/>
                </a:solidFill>
              </a:rPr>
              <a:t>ROM </a:t>
            </a:r>
            <a:r>
              <a:rPr lang="" altLang="en-US"/>
              <a:t>to RAM before processing</a:t>
            </a:r>
            <a:endParaRPr lang="" altLang="en-US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lvl="0"/>
            <a:endParaRPr lang="" altLang="en-US"/>
          </a:p>
          <a:p>
            <a:pPr marL="0" lvl="0" indent="0">
              <a:buNone/>
            </a:pPr>
            <a:endParaRPr lang="" altLang="en-US" sz="1600"/>
          </a:p>
          <a:p>
            <a:pPr marL="0" lvl="0" indent="0">
              <a:buNone/>
            </a:pPr>
            <a:r>
              <a:rPr lang="" altLang="en-US" sz="1600"/>
              <a:t>*Solid-state </a:t>
            </a:r>
            <a:r>
              <a:rPr lang="" altLang="en-US" sz="1600">
                <a:solidFill>
                  <a:srgbClr val="F7D97B"/>
                </a:solidFill>
              </a:rPr>
              <a:t>ROM </a:t>
            </a:r>
            <a:r>
              <a:rPr lang="" altLang="en-US" sz="1600"/>
              <a:t>is basically </a:t>
            </a:r>
            <a:r>
              <a:rPr lang="" altLang="en-US" sz="1600">
                <a:solidFill>
                  <a:srgbClr val="7CE0D1"/>
                </a:solidFill>
              </a:rPr>
              <a:t>RAM </a:t>
            </a:r>
            <a:r>
              <a:rPr lang="" altLang="en-US" sz="1600"/>
              <a:t>with huge capacitance such that it can take years before data is lost - but it will eventually be lost. SSDs are used because they have high throughput compared to stable </a:t>
            </a:r>
            <a:r>
              <a:rPr lang="" altLang="en-US" sz="1600">
                <a:solidFill>
                  <a:srgbClr val="F7D97B"/>
                </a:solidFill>
              </a:rPr>
              <a:t>ROM</a:t>
            </a:r>
            <a:endParaRPr lang="" altLang="en-US" sz="1600">
              <a:solidFill>
                <a:srgbClr val="F7D97B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6173" y="3524250"/>
            <a:ext cx="9939655" cy="2233930"/>
            <a:chOff x="1773" y="5550"/>
            <a:chExt cx="15653" cy="3518"/>
          </a:xfrm>
        </p:grpSpPr>
        <p:grpSp>
          <p:nvGrpSpPr>
            <p:cNvPr id="10" name="Group 9"/>
            <p:cNvGrpSpPr/>
            <p:nvPr/>
          </p:nvGrpSpPr>
          <p:grpSpPr>
            <a:xfrm>
              <a:off x="1773" y="5550"/>
              <a:ext cx="6984" cy="3519"/>
              <a:chOff x="1369" y="5662"/>
              <a:chExt cx="6984" cy="3519"/>
            </a:xfrm>
          </p:grpSpPr>
          <p:pic>
            <p:nvPicPr>
              <p:cNvPr id="5" name="Content Placeholder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0" y="6154"/>
                <a:ext cx="2939" cy="275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73" y="6140"/>
                <a:ext cx="2780" cy="278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369" y="5662"/>
                <a:ext cx="6984" cy="3519"/>
              </a:xfrm>
              <a:prstGeom prst="rect">
                <a:avLst/>
              </a:prstGeom>
              <a:noFill/>
              <a:ln w="38100">
                <a:solidFill>
                  <a:srgbClr val="F7D97B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442" y="5550"/>
              <a:ext cx="6984" cy="3518"/>
              <a:chOff x="11197" y="5771"/>
              <a:chExt cx="6984" cy="351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1" y="5885"/>
                <a:ext cx="4536" cy="3292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1197" y="5771"/>
                <a:ext cx="6984" cy="3519"/>
              </a:xfrm>
              <a:prstGeom prst="rect">
                <a:avLst/>
              </a:prstGeom>
              <a:noFill/>
              <a:ln w="38100">
                <a:solidFill>
                  <a:srgbClr val="7CE0D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Storage - </a:t>
            </a:r>
            <a:r>
              <a:rPr lang="" altLang="en-US">
                <a:solidFill>
                  <a:srgbClr val="FD0062"/>
                </a:solidFill>
              </a:rPr>
              <a:t>Addressing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Data in memory is only useful if it can be retreived</a:t>
            </a:r>
            <a:endParaRPr lang="" altLang="en-US"/>
          </a:p>
          <a:p>
            <a:pPr lvl="1"/>
            <a:r>
              <a:rPr lang="" altLang="en-US"/>
              <a:t>Each memory register has an unique address</a:t>
            </a:r>
            <a:endParaRPr lang="" altLang="en-US"/>
          </a:p>
          <a:p>
            <a:pPr lvl="1"/>
            <a:r>
              <a:rPr lang="" altLang="en-US"/>
              <a:t>Moden computers are generally “byte-accessible”</a:t>
            </a:r>
            <a:endParaRPr lang="" altLang="en-US"/>
          </a:p>
          <a:p>
            <a:pPr lvl="1"/>
            <a:r>
              <a:rPr lang="" altLang="en-US"/>
              <a:t>Data and instructions are sometimes stored together (flat-memory model) and sometimes stored separately (segmented-memory model)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Physical memory addressing is handled at the </a:t>
            </a:r>
            <a:r>
              <a:rPr lang="" altLang="en-US">
                <a:solidFill>
                  <a:srgbClr val="FD0062"/>
                </a:solidFill>
              </a:rPr>
              <a:t>sub-operating-system level</a:t>
            </a:r>
            <a:r>
              <a:rPr lang="" altLang="en-US"/>
              <a:t> (</a:t>
            </a:r>
            <a:r>
              <a:rPr lang="" altLang="en-US">
                <a:solidFill>
                  <a:srgbClr val="F7D97B"/>
                </a:solidFill>
              </a:rPr>
              <a:t>BIOS </a:t>
            </a:r>
            <a:r>
              <a:rPr lang="" altLang="en-US"/>
              <a:t>and other firmware devices) and is inherently </a:t>
            </a:r>
            <a:r>
              <a:rPr lang="" altLang="en-US">
                <a:solidFill>
                  <a:srgbClr val="7CE0D1"/>
                </a:solidFill>
              </a:rPr>
              <a:t>hardware-specific</a:t>
            </a:r>
            <a:endParaRPr lang="" altLang="en-US">
              <a:solidFill>
                <a:srgbClr val="7CE0D1"/>
              </a:solidFill>
            </a:endParaRPr>
          </a:p>
          <a:p>
            <a:pPr lvl="1"/>
            <a:r>
              <a:rPr lang="" altLang="en-US">
                <a:solidFill>
                  <a:schemeClr val="bg1"/>
                </a:solidFill>
              </a:rPr>
              <a:t>Memory can be conceived as a table with addresses and values - this is what the </a:t>
            </a:r>
            <a:r>
              <a:rPr lang="" altLang="en-US">
                <a:solidFill>
                  <a:srgbClr val="F7D97B"/>
                </a:solidFill>
              </a:rPr>
              <a:t>BIOS </a:t>
            </a:r>
            <a:r>
              <a:rPr lang="" altLang="en-US">
                <a:solidFill>
                  <a:schemeClr val="bg1"/>
                </a:solidFill>
              </a:rPr>
              <a:t>maintains. All firmware devices (mouse, keyboard, flash memory, etc.) interact with the </a:t>
            </a:r>
            <a:r>
              <a:rPr lang="" altLang="en-US">
                <a:solidFill>
                  <a:srgbClr val="F7D97B"/>
                </a:solidFill>
              </a:rPr>
              <a:t>BIOS </a:t>
            </a:r>
            <a:r>
              <a:rPr lang="" altLang="en-US">
                <a:solidFill>
                  <a:schemeClr val="bg1"/>
                </a:solidFill>
              </a:rPr>
              <a:t>in order to access the memory table.</a:t>
            </a:r>
            <a:endParaRPr lang="" altLang="en-US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6285" y="5185410"/>
            <a:ext cx="10679430" cy="731520"/>
            <a:chOff x="843" y="7711"/>
            <a:chExt cx="16818" cy="1152"/>
          </a:xfrm>
        </p:grpSpPr>
        <p:sp>
          <p:nvSpPr>
            <p:cNvPr id="4" name="Rounded Rectangle 3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69925" y="5054600"/>
            <a:ext cx="5376545" cy="993140"/>
          </a:xfrm>
          <a:prstGeom prst="rect">
            <a:avLst/>
          </a:prstGeom>
          <a:noFill/>
          <a:ln w="38100">
            <a:solidFill>
              <a:srgbClr val="FD006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Storage - </a:t>
            </a:r>
            <a:r>
              <a:rPr lang="" altLang="en-US">
                <a:solidFill>
                  <a:srgbClr val="FD0062"/>
                </a:solidFill>
              </a:rPr>
              <a:t>Virtual Addressing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1800"/>
              <a:t>Fundmentally an </a:t>
            </a:r>
            <a:r>
              <a:rPr lang="" altLang="en-US" sz="1800">
                <a:solidFill>
                  <a:srgbClr val="F7D97B"/>
                </a:solidFill>
              </a:rPr>
              <a:t>Operating System (OS)</a:t>
            </a:r>
            <a:r>
              <a:rPr lang="" altLang="en-US" sz="1800"/>
              <a:t> is an abstraction: a </a:t>
            </a:r>
            <a:r>
              <a:rPr lang="" altLang="en-US" sz="1800">
                <a:solidFill>
                  <a:srgbClr val="7CE0D1"/>
                </a:solidFill>
              </a:rPr>
              <a:t>“program which runs other programs”</a:t>
            </a:r>
            <a:endParaRPr lang="" altLang="en-US" sz="1800"/>
          </a:p>
          <a:p>
            <a:pPr lvl="1"/>
            <a:r>
              <a:rPr lang="" altLang="en-US" sz="1600"/>
              <a:t>In order to accomplish this, the </a:t>
            </a:r>
            <a:r>
              <a:rPr lang="" altLang="en-US" sz="1600">
                <a:solidFill>
                  <a:srgbClr val="F7D97B"/>
                </a:solidFill>
              </a:rPr>
              <a:t>OS </a:t>
            </a:r>
            <a:r>
              <a:rPr lang="" altLang="en-US" sz="1600"/>
              <a:t>cretes a virtual addressing scheme</a:t>
            </a:r>
            <a:endParaRPr lang="" altLang="en-US" sz="1600"/>
          </a:p>
          <a:p>
            <a:pPr lvl="1"/>
            <a:r>
              <a:rPr lang="" altLang="en-US" sz="1600">
                <a:solidFill>
                  <a:srgbClr val="FD0062"/>
                </a:solidFill>
              </a:rPr>
              <a:t>Virtual addressing schema mean that programs which run in a given OS will run no matter what hardware is being used</a:t>
            </a:r>
            <a:endParaRPr lang="" altLang="en-US" sz="1600"/>
          </a:p>
          <a:p>
            <a:pPr lvl="0"/>
            <a:r>
              <a:rPr lang="" altLang="en-US" sz="1700"/>
              <a:t>Virtual addressing works by creating a virtual address table which maps to the physical address table used by the BIOS</a:t>
            </a:r>
            <a:endParaRPr lang="" altLang="en-US" sz="1700"/>
          </a:p>
          <a:p>
            <a:pPr lvl="0"/>
            <a:r>
              <a:rPr lang="en-US" altLang="en-US" sz="1700">
                <a:sym typeface="+mn-ea"/>
              </a:rPr>
              <a:t>The </a:t>
            </a:r>
            <a:r>
              <a:rPr lang="en-US" altLang="en-US" sz="1700">
                <a:solidFill>
                  <a:srgbClr val="F7D97B"/>
                </a:solidFill>
                <a:sym typeface="+mn-ea"/>
              </a:rPr>
              <a:t>OS </a:t>
            </a:r>
            <a:r>
              <a:rPr lang="en-US" altLang="en-US" sz="1700">
                <a:sym typeface="+mn-ea"/>
              </a:rPr>
              <a:t>will also provide a file allocation scheme which assigns blocks of memory to files and folders and handles read, write, execute (rwx) permissions</a:t>
            </a:r>
            <a:endParaRPr lang="" altLang="en-US" sz="1700"/>
          </a:p>
          <a:p>
            <a:pPr lvl="0"/>
            <a:r>
              <a:rPr lang="" altLang="en-US" sz="1700"/>
              <a:t>When a high-level language writes data to an address the address is abstracted, </a:t>
            </a:r>
            <a:r>
              <a:rPr lang="en-US" altLang="en-US" sz="1700">
                <a:sym typeface="+mn-ea"/>
              </a:rPr>
              <a:t>at least </a:t>
            </a:r>
            <a:r>
              <a:rPr lang="" altLang="en-US" sz="1700">
                <a:sym typeface="+mn-ea"/>
              </a:rPr>
              <a:t>once</a:t>
            </a:r>
            <a:r>
              <a:rPr lang="en-US" altLang="en-US" sz="1700">
                <a:sym typeface="+mn-ea"/>
              </a:rPr>
              <a:t>, </a:t>
            </a:r>
            <a:r>
              <a:rPr lang="" altLang="en-US" sz="1700"/>
              <a:t>by the OS virtual addressing scheme and possibly by the translator as well (in Python for example)</a:t>
            </a:r>
            <a:endParaRPr lang="" altLang="en-US" sz="1700"/>
          </a:p>
          <a:p>
            <a:pPr lvl="0"/>
            <a:r>
              <a:rPr lang="" altLang="en-US" sz="1700"/>
              <a:t>Any program which uses a virtual addressing scheme, such as CPython, can be described as a </a:t>
            </a:r>
            <a:r>
              <a:rPr lang="" altLang="en-US" sz="1700">
                <a:solidFill>
                  <a:srgbClr val="FD0062"/>
                </a:solidFill>
              </a:rPr>
              <a:t>“Virtual Machine”</a:t>
            </a:r>
            <a:endParaRPr lang="" altLang="en-US" sz="1775"/>
          </a:p>
          <a:p>
            <a:pPr lvl="0"/>
            <a:endParaRPr lang="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185410"/>
            <a:ext cx="10679430" cy="731520"/>
            <a:chOff x="843" y="7711"/>
            <a:chExt cx="16818" cy="1152"/>
          </a:xfrm>
        </p:grpSpPr>
        <p:sp>
          <p:nvSpPr>
            <p:cNvPr id="4" name="Rounded Rectangle 3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144895" y="5054600"/>
            <a:ext cx="5376545" cy="993140"/>
          </a:xfrm>
          <a:prstGeom prst="rect">
            <a:avLst/>
          </a:prstGeom>
          <a:noFill/>
          <a:ln w="38100">
            <a:solidFill>
              <a:srgbClr val="FD006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Section 2: Taxonomy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3868</Words>
  <Application>WPS Presentation</Application>
  <PresentationFormat>宽屏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Times New Roman</vt:lpstr>
      <vt:lpstr>Office Theme</vt:lpstr>
      <vt:lpstr>PowerPoint 演示文稿</vt:lpstr>
      <vt:lpstr>Section 0: Syllabus</vt:lpstr>
      <vt:lpstr>Syllabus - Learning Objectives</vt:lpstr>
      <vt:lpstr>Syllabus - Course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27</cp:revision>
  <dcterms:created xsi:type="dcterms:W3CDTF">2023-10-01T00:51:00Z</dcterms:created>
  <dcterms:modified xsi:type="dcterms:W3CDTF">2023-10-01T00:51:00Z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