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3" r:id="rId2"/>
  </p:sldMasterIdLst>
  <p:sldIdLst>
    <p:sldId id="256" r:id="rId3"/>
    <p:sldId id="257" r:id="rId4"/>
    <p:sldId id="263" r:id="rId5"/>
    <p:sldId id="269" r:id="rId6"/>
    <p:sldId id="258" r:id="rId7"/>
    <p:sldId id="259" r:id="rId8"/>
    <p:sldId id="264" r:id="rId9"/>
    <p:sldId id="265" r:id="rId10"/>
    <p:sldId id="260" r:id="rId11"/>
    <p:sldId id="266" r:id="rId12"/>
    <p:sldId id="267" r:id="rId13"/>
    <p:sldId id="262" r:id="rId14"/>
    <p:sldId id="261" r:id="rId1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2"/>
      </p:cViewPr>
      <p:guideLst>
        <p:guide orient="horz" pos="667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Primax logo_png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434736" y="4546217"/>
            <a:ext cx="1540007" cy="470107"/>
          </a:xfrm>
          <a:prstGeom prst="rect">
            <a:avLst/>
          </a:prstGeom>
        </p:spPr>
      </p:pic>
      <p:pic>
        <p:nvPicPr>
          <p:cNvPr id="8" name="Picture 9" descr="ppt2015-1"/>
          <p:cNvPicPr>
            <a:picLocks noChangeAspect="1" noChangeArrowheads="1" noCrop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78" y="3076575"/>
            <a:ext cx="2772050" cy="201359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-19050"/>
            <a:ext cx="9144000" cy="318135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08063"/>
            <a:ext cx="7772400" cy="1030287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062842"/>
            <a:ext cx="6400800" cy="58510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2"/>
          </p:nvPr>
        </p:nvSpPr>
        <p:spPr>
          <a:xfrm>
            <a:off x="7010400" y="3333750"/>
            <a:ext cx="2133600" cy="228600"/>
          </a:xfrm>
        </p:spPr>
        <p:txBody>
          <a:bodyPr anchor="b"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10400" y="3154363"/>
            <a:ext cx="2133600" cy="179387"/>
          </a:xfr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2FD2797C-FDC1-4DB2-B9A0-6EAED95BC3F5}" type="datetime3">
              <a:rPr lang="en-US" altLang="zh-TW" smtClean="0"/>
              <a:pPr/>
              <a:t>5 January 2022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46"/>
            <a:ext cx="9273786" cy="216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zh-TW" altLang="en-US" sz="1800" kern="1200" dirty="0">
                <a:solidFill>
                  <a:schemeClr val="lt1"/>
                </a:solidFill>
                <a:latin typeface="+mj-lt"/>
                <a:ea typeface="+mj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3pPr>
            <a:lvl4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771900" y="4969930"/>
            <a:ext cx="1600200" cy="1841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800" kern="1200" smtClean="0">
                <a:solidFill>
                  <a:schemeClr val="bg1"/>
                </a:solidFill>
                <a:latin typeface="Arial Rounded MT Bold"/>
                <a:ea typeface="+mn-ea"/>
                <a:cs typeface="+mn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圖片 10" descr="Primax logo_pn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45880" y="4823691"/>
            <a:ext cx="829235" cy="253135"/>
          </a:xfrm>
          <a:prstGeom prst="rect">
            <a:avLst/>
          </a:prstGeom>
        </p:spPr>
      </p:pic>
      <p:sp>
        <p:nvSpPr>
          <p:cNvPr id="9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46"/>
            <a:ext cx="9273786" cy="2160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752600" y="3562350"/>
            <a:ext cx="5562600" cy="1143000"/>
          </a:xfrm>
          <a:prstGeom prst="rect">
            <a:avLst/>
          </a:prstGeom>
          <a:solidFill>
            <a:srgbClr val="279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2000" kern="1200" dirty="0">
                <a:solidFill>
                  <a:schemeClr val="lt1"/>
                </a:solidFill>
                <a:latin typeface="+mj-lt"/>
                <a:ea typeface="+mj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zh-TW" altLang="en-US" sz="2400" b="1" kern="1200" dirty="0" smtClean="0">
                <a:solidFill>
                  <a:schemeClr val="lt1"/>
                </a:solidFill>
                <a:latin typeface="+mj-lt"/>
                <a:ea typeface="+mj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771900" y="4967817"/>
            <a:ext cx="1600200" cy="1841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800" kern="1200" smtClean="0">
                <a:solidFill>
                  <a:schemeClr val="bg1"/>
                </a:solidFill>
                <a:latin typeface="Arial Rounded MT Bold"/>
                <a:ea typeface="+mn-ea"/>
                <a:cs typeface="+mn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圖片 12" descr="Primax logo_pn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45880" y="4823691"/>
            <a:ext cx="829235" cy="253135"/>
          </a:xfrm>
          <a:prstGeom prst="rect">
            <a:avLst/>
          </a:prstGeom>
        </p:spPr>
      </p:pic>
      <p:sp>
        <p:nvSpPr>
          <p:cNvPr id="10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58838-865A-498D-9643-965100E5FE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>
    <p:strips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BF52363E-13DD-42DB-8F3A-66C65E5083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470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F24DE77-3402-42B6-9C65-AD142C1758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6051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338" y="723900"/>
            <a:ext cx="4322762" cy="37885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5501" y="723900"/>
            <a:ext cx="4322763" cy="37885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2C794948-46A8-482D-BE85-2707DC977B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178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765127B-6369-4784-9994-2066325809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37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A8BF620-B8C6-4DF9-AFB1-D8EB5F24E2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1551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21E0C2F-7416-4E4A-97FF-87953A16C4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525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359BF4F-39FA-47BB-91E0-7F702AD147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62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38"/>
            <a:ext cx="9273786" cy="216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0" y="-19050"/>
            <a:ext cx="9144000" cy="68580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defRPr>
            </a:lvl1pPr>
            <a:lvl2pPr>
              <a:defRPr sz="14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defRPr>
            </a:lvl2pPr>
            <a:lvl3pPr>
              <a:defRPr sz="13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9" name="圖片 8" descr="Primax logo_pn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45880" y="4857750"/>
            <a:ext cx="829235" cy="2531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107"/>
            <a:ext cx="8229600" cy="61277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170219" y="4993215"/>
            <a:ext cx="782781" cy="145473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800" b="0" kern="1200" smtClean="0">
                <a:solidFill>
                  <a:schemeClr val="bg1"/>
                </a:solidFill>
                <a:latin typeface="Arial Rounded MT Bold"/>
                <a:ea typeface="+mn-ea"/>
                <a:cs typeface="+mn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478AEAC-4EF0-4094-A5FB-3136554097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086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B0B27C36-AE82-4D79-A6BC-69B1F727EA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824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75451" y="28575"/>
            <a:ext cx="2208213" cy="448389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7638" y="28575"/>
            <a:ext cx="6475412" cy="448389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2C184144-C073-4CA1-8502-5AA976414C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563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638" y="28575"/>
            <a:ext cx="8836025" cy="5679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844154"/>
            <a:ext cx="4322762" cy="378856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54551" y="844154"/>
            <a:ext cx="4322763" cy="183713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54551" y="2795588"/>
            <a:ext cx="4322763" cy="183713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4E72D48-FA98-424D-9816-B7299C0439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677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638" y="28575"/>
            <a:ext cx="8836025" cy="5679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844154"/>
            <a:ext cx="4322762" cy="378856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4551" y="844154"/>
            <a:ext cx="4322763" cy="378856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C216B6B-5B1B-43B4-90C6-3C76030672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464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638" y="28575"/>
            <a:ext cx="8836025" cy="5679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79389" y="844154"/>
            <a:ext cx="8797925" cy="3788569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D08516A-13C0-432A-A51C-793051BF76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836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47638" y="28575"/>
            <a:ext cx="8836025" cy="56792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844154"/>
            <a:ext cx="4322762" cy="183713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1" y="844154"/>
            <a:ext cx="4322763" cy="183713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79388" y="2795588"/>
            <a:ext cx="4322762" cy="183713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1" y="2795588"/>
            <a:ext cx="4322763" cy="183713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zh-TW" dirty="0"/>
              <a:t>Primax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4BA9778-5FA0-4A95-89D9-7FB5A6160E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219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0150"/>
            <a:ext cx="914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6"/>
          <p:cNvSpPr/>
          <p:nvPr userDrawn="1"/>
        </p:nvSpPr>
        <p:spPr>
          <a:xfrm>
            <a:off x="0" y="-19050"/>
            <a:ext cx="9144000" cy="83820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7996238" y="-15875"/>
            <a:ext cx="1169987" cy="246063"/>
          </a:xfrm>
          <a:prstGeom prst="rect">
            <a:avLst/>
          </a:prstGeom>
          <a:gradFill flip="none" rotWithShape="1">
            <a:gsLst>
              <a:gs pos="0">
                <a:srgbClr val="FF2F2F">
                  <a:shade val="30000"/>
                  <a:satMod val="115000"/>
                  <a:alpha val="41000"/>
                </a:srgbClr>
              </a:gs>
              <a:gs pos="100000">
                <a:srgbClr val="FF2F2F">
                  <a:shade val="30000"/>
                  <a:satMod val="115000"/>
                  <a:alpha val="41000"/>
                </a:srgbClr>
              </a:gs>
              <a:gs pos="50000">
                <a:srgbClr val="FF2F2F">
                  <a:shade val="67500"/>
                  <a:satMod val="115000"/>
                </a:srgbClr>
              </a:gs>
              <a:gs pos="100000">
                <a:srgbClr val="FF2F2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673100" dist="381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00" dirty="0">
                <a:solidFill>
                  <a:srgbClr val="969696"/>
                </a:solidFill>
                <a:effectLst>
                  <a:glow rad="63500">
                    <a:srgbClr val="FF9966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</a:rPr>
              <a:t>CONFIDENTIAL</a:t>
            </a:r>
            <a:endParaRPr lang="zh-TW" altLang="en-US" sz="1000" dirty="0">
              <a:solidFill>
                <a:srgbClr val="969696"/>
              </a:solidFill>
              <a:effectLst>
                <a:glow rad="63500">
                  <a:srgbClr val="FF9966">
                    <a:satMod val="175000"/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7" name="圖片 8" descr="Primax logo_png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4857750"/>
            <a:ext cx="8302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7392"/>
            <a:ext cx="8229600" cy="61277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defRPr>
            </a:lvl1pPr>
            <a:lvl2pPr>
              <a:defRPr sz="14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defRPr>
            </a:lvl2pPr>
            <a:lvl3pPr>
              <a:defRPr sz="13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486400" y="5010150"/>
            <a:ext cx="2743200" cy="131763"/>
          </a:xfrm>
        </p:spPr>
        <p:txBody>
          <a:bodyPr/>
          <a:lstStyle>
            <a:lvl1pPr marL="0" algn="ctr" defTabSz="914400" rtl="0" eaLnBrk="1" latinLnBrk="0" hangingPunct="1">
              <a:defRPr lang="zh-TW" altLang="en-US" sz="1000" kern="120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4170363" y="5010150"/>
            <a:ext cx="782637" cy="146050"/>
          </a:xfrm>
        </p:spPr>
        <p:txBody>
          <a:bodyPr/>
          <a:lstStyle>
            <a:lvl1pPr marL="0" algn="ctr" defTabSz="914400" rtl="0" eaLnBrk="1" latinLnBrk="0" hangingPunct="1">
              <a:defRPr lang="zh-TW" altLang="en-US" sz="1000" b="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6BAC819-F7DE-4AF1-89B6-C1CB9F61CB2D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276350"/>
            <a:ext cx="9144000" cy="259080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889321"/>
            <a:ext cx="7543800" cy="682429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596026"/>
            <a:ext cx="7543800" cy="509124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83200"/>
            <a:ext cx="2133600" cy="184150"/>
          </a:xfrm>
        </p:spPr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E2EAAD30-E29E-4203-BCFF-15322BDEC7EF}" type="datetime3">
              <a:rPr lang="en-US" altLang="zh-TW" smtClean="0"/>
              <a:pPr/>
              <a:t>5 January 2022</a:t>
            </a:fld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83200"/>
            <a:ext cx="2895600" cy="1841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10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267200" y="4986865"/>
            <a:ext cx="609600" cy="2095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800" kern="1200" smtClean="0">
                <a:solidFill>
                  <a:schemeClr val="tx1">
                    <a:tint val="75000"/>
                  </a:schemeClr>
                </a:solidFill>
                <a:latin typeface="Arial Rounded MT Bold"/>
                <a:ea typeface="+mn-ea"/>
                <a:cs typeface="+mn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圖片 11" descr="Primax logo_png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245880" y="4857750"/>
            <a:ext cx="829235" cy="253135"/>
          </a:xfrm>
          <a:prstGeom prst="rect">
            <a:avLst/>
          </a:prstGeom>
        </p:spPr>
      </p:pic>
      <p:sp>
        <p:nvSpPr>
          <p:cNvPr id="11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276350"/>
            <a:ext cx="9144000" cy="259080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126467"/>
            <a:ext cx="7543800" cy="682429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83200"/>
            <a:ext cx="2133600" cy="184150"/>
          </a:xfrm>
        </p:spPr>
        <p:txBody>
          <a:bodyPr/>
          <a:lstStyle>
            <a:lvl1pPr>
              <a:defRPr sz="1000">
                <a:latin typeface="+mj-lt"/>
              </a:defRPr>
            </a:lvl1pPr>
          </a:lstStyle>
          <a:p>
            <a:fld id="{06D4D19E-F46E-4E4F-B504-EA0D3BD1FB39}" type="datetime3">
              <a:rPr lang="en-US" altLang="zh-TW" smtClean="0"/>
              <a:pPr/>
              <a:t>5 January 2022</a:t>
            </a:fld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83200"/>
            <a:ext cx="2895600" cy="1841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1000" kern="1200" smtClean="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267200" y="4986865"/>
            <a:ext cx="609600" cy="2095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800" kern="1200" smtClean="0">
                <a:solidFill>
                  <a:schemeClr val="tx1">
                    <a:tint val="75000"/>
                  </a:schemeClr>
                </a:solidFill>
                <a:latin typeface="Arial Rounded MT Bold"/>
                <a:ea typeface="+mn-ea"/>
                <a:cs typeface="+mn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圖片 11" descr="Primax logo_png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245880" y="4857750"/>
            <a:ext cx="829235" cy="253135"/>
          </a:xfrm>
          <a:prstGeom prst="rect">
            <a:avLst/>
          </a:prstGeom>
        </p:spPr>
      </p:pic>
      <p:sp>
        <p:nvSpPr>
          <p:cNvPr id="11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46"/>
            <a:ext cx="9273786" cy="21600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0" y="-19050"/>
            <a:ext cx="9144000" cy="68580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4" name="圖片 13" descr="Primax logo_pn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45880" y="4857750"/>
            <a:ext cx="829235" cy="253135"/>
          </a:xfrm>
          <a:prstGeom prst="rect">
            <a:avLst/>
          </a:prstGeom>
        </p:spPr>
      </p:pic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4170219" y="4963006"/>
            <a:ext cx="796635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1000" b="0" kern="120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3C16A9-74D6-4AC8-86B8-E818EC369A55}" type="slidenum">
              <a:rPr kumimoji="0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57200" y="25401"/>
            <a:ext cx="8229600" cy="612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46"/>
            <a:ext cx="9273786" cy="2160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0" y="-19050"/>
            <a:ext cx="9144000" cy="68580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457200" y="23282"/>
            <a:ext cx="8229600" cy="61277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8" name="圖片 17" descr="Primax logo_pn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45880" y="4857750"/>
            <a:ext cx="829235" cy="253135"/>
          </a:xfrm>
          <a:prstGeom prst="rect">
            <a:avLst/>
          </a:prstGeom>
        </p:spPr>
      </p:pic>
      <p:sp>
        <p:nvSpPr>
          <p:cNvPr id="19" name="投影片編號版面配置區 5"/>
          <p:cNvSpPr txBox="1">
            <a:spLocks/>
          </p:cNvSpPr>
          <p:nvPr/>
        </p:nvSpPr>
        <p:spPr>
          <a:xfrm>
            <a:off x="4170219" y="4971473"/>
            <a:ext cx="796635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1000" b="0" kern="120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3C16A9-74D6-4AC8-86B8-E818EC369A55}" type="slidenum">
              <a:rPr kumimoji="0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0"/>
          </p:nvPr>
        </p:nvSpPr>
        <p:spPr>
          <a:xfrm>
            <a:off x="4648200" y="1152525"/>
            <a:ext cx="4040188" cy="4810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1"/>
          </p:nvPr>
        </p:nvSpPr>
        <p:spPr>
          <a:xfrm>
            <a:off x="4646612" y="1628775"/>
            <a:ext cx="4040188" cy="296227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2pPr>
            <a:lvl3pPr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7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46"/>
            <a:ext cx="9273786" cy="2160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-19050"/>
            <a:ext cx="9144000" cy="68580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23282"/>
            <a:ext cx="8229600" cy="61277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4" name="圖片 13" descr="Primax logo_pn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45880" y="4857750"/>
            <a:ext cx="829235" cy="253135"/>
          </a:xfrm>
          <a:prstGeom prst="rect">
            <a:avLst/>
          </a:prstGeom>
        </p:spPr>
      </p:pic>
      <p:sp>
        <p:nvSpPr>
          <p:cNvPr id="11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  <p:sp>
        <p:nvSpPr>
          <p:cNvPr id="15" name="投影片編號版面配置區 5"/>
          <p:cNvSpPr txBox="1">
            <a:spLocks/>
          </p:cNvSpPr>
          <p:nvPr/>
        </p:nvSpPr>
        <p:spPr>
          <a:xfrm>
            <a:off x="4157708" y="4957808"/>
            <a:ext cx="796635" cy="221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1000" b="0" kern="120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3C16A9-74D6-4AC8-86B8-E818EC369A55}" type="slidenum">
              <a:rPr kumimoji="0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9050"/>
            <a:ext cx="9144000" cy="5162550"/>
          </a:xfrm>
          <a:prstGeom prst="rect">
            <a:avLst/>
          </a:prstGeom>
          <a:solidFill>
            <a:srgbClr val="00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46"/>
            <a:ext cx="9273786" cy="216000"/>
          </a:xfrm>
          <a:prstGeom prst="rect">
            <a:avLst/>
          </a:prstGeom>
          <a:noFill/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767665" y="4961466"/>
            <a:ext cx="1600200" cy="1841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800" kern="1200" smtClean="0">
                <a:solidFill>
                  <a:schemeClr val="bg1"/>
                </a:solidFill>
                <a:latin typeface="Arial Rounded MT Bold"/>
                <a:ea typeface="+mn-ea"/>
                <a:cs typeface="+mn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30386"/>
            <a:ext cx="8229600" cy="61277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5" name="圖片 14" descr="logo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101198" y="4855432"/>
            <a:ext cx="992000" cy="3748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po.jheng\Desktop\BU\CBD\line-28.png"/>
          <p:cNvPicPr preferRelativeResize="0"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46720" y="4948046"/>
            <a:ext cx="9273786" cy="216000"/>
          </a:xfrm>
          <a:prstGeom prst="rect">
            <a:avLst/>
          </a:prstGeom>
          <a:noFill/>
        </p:spPr>
      </p:pic>
      <p:pic>
        <p:nvPicPr>
          <p:cNvPr id="2" name="圖片 1" descr="Primax logo_pn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86190" y="4841153"/>
            <a:ext cx="829235" cy="253135"/>
          </a:xfrm>
          <a:prstGeom prst="rect">
            <a:avLst/>
          </a:prstGeom>
        </p:spPr>
      </p:pic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767665" y="4969933"/>
            <a:ext cx="1600200" cy="184150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zh-TW" altLang="en-US" sz="800" kern="1200" smtClean="0">
                <a:solidFill>
                  <a:schemeClr val="bg1"/>
                </a:solidFill>
                <a:latin typeface="Arial Rounded MT Bold"/>
                <a:ea typeface="+mn-ea"/>
                <a:cs typeface="+mn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157391"/>
            <a:ext cx="8229600" cy="61277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文字方塊 12"/>
          <p:cNvSpPr txBox="1">
            <a:spLocks noChangeArrowheads="1"/>
          </p:cNvSpPr>
          <p:nvPr/>
        </p:nvSpPr>
        <p:spPr bwMode="auto">
          <a:xfrm>
            <a:off x="8119535" y="-8467"/>
            <a:ext cx="1035860" cy="234000"/>
          </a:xfrm>
          <a:prstGeom prst="rect">
            <a:avLst/>
          </a:prstGeom>
          <a:gradFill flip="none" rotWithShape="1">
            <a:gsLst>
              <a:gs pos="0">
                <a:srgbClr val="DE0000">
                  <a:shade val="30000"/>
                  <a:satMod val="115000"/>
                </a:srgbClr>
              </a:gs>
              <a:gs pos="50000">
                <a:srgbClr val="DE0000">
                  <a:shade val="67500"/>
                  <a:satMod val="115000"/>
                </a:srgbClr>
              </a:gs>
              <a:gs pos="100000">
                <a:srgbClr val="DE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100" dirty="0">
                <a:solidFill>
                  <a:schemeClr val="bg1"/>
                </a:solidFill>
                <a:latin typeface="+mj-lt"/>
                <a:cs typeface="Century Gothic"/>
              </a:rPr>
              <a:t>CONFIDENTIAL</a:t>
            </a:r>
            <a:endParaRPr lang="zh-TW" altLang="en-US" sz="1100" dirty="0">
              <a:solidFill>
                <a:schemeClr val="bg1"/>
              </a:solidFill>
              <a:latin typeface="+mj-lt"/>
              <a:cs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EA71-DFD6-4D89-AB56-97D74FC7717E}" type="datetime3">
              <a:rPr lang="en-US" altLang="zh-TW" smtClean="0"/>
              <a:pPr/>
              <a:t>5 January 2022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gradFill rotWithShape="1">
            <a:gsLst>
              <a:gs pos="0">
                <a:srgbClr val="004244"/>
              </a:gs>
              <a:gs pos="100000">
                <a:srgbClr val="008F9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mtClean="0">
              <a:solidFill>
                <a:srgbClr val="FFDF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7" name="Picture 7" descr="primax log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765675"/>
            <a:ext cx="1408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 descr="ANd9GcRT5k1kFKxadGVCVoTLkqf30_KX0RJu7vfszEplWKbKS_YT3zhSJ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0" y="673100"/>
            <a:ext cx="3905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47638" y="28575"/>
            <a:ext cx="88360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44550"/>
            <a:ext cx="8797925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4840288"/>
            <a:ext cx="2895600" cy="1603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C0C0C0"/>
                </a:solidFill>
                <a:latin typeface="Arial" charset="0"/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/>
              <a:t>Primax Confidential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4840288"/>
            <a:ext cx="2133600" cy="1635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6C9A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CDB18C-98DE-4DA0-AC21-0971C28C8EBE}" type="slidenum">
              <a:rPr kumimoji="1"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4179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Arial" charset="0"/>
        <a:buChar char="■"/>
        <a:defRPr kumimoji="1" sz="2400" b="1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 sz="2000">
          <a:solidFill>
            <a:srgbClr val="59595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>
          <a:solidFill>
            <a:srgbClr val="59595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 sz="1600">
          <a:solidFill>
            <a:srgbClr val="59595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 sz="1600">
          <a:solidFill>
            <a:srgbClr val="595959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 sz="1600">
          <a:solidFill>
            <a:srgbClr val="595959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 sz="1600">
          <a:solidFill>
            <a:srgbClr val="595959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 sz="1600">
          <a:solidFill>
            <a:srgbClr val="595959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rgbClr val="008F93"/>
        </a:buClr>
        <a:buFont typeface="Wingdings" pitchFamily="2" charset="2"/>
        <a:buChar char="§"/>
        <a:defRPr kumimoji="1" sz="1600">
          <a:solidFill>
            <a:srgbClr val="59595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Pmx_tool</a:t>
            </a:r>
            <a:r>
              <a:rPr lang="en-US" altLang="zh-TW" dirty="0" smtClean="0"/>
              <a:t> Test Report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zh-TW" dirty="0" smtClean="0"/>
              <a:t>Tested by Kevin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797C-FDC1-4DB2-B9A0-6EAED95BC3F5}" type="datetime3">
              <a:rPr lang="en-US" altLang="zh-TW" smtClean="0"/>
              <a:pPr/>
              <a:t>5 January 2022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of </a:t>
            </a:r>
            <a:r>
              <a:rPr lang="en-US" altLang="zh-TW" dirty="0" err="1"/>
              <a:t>mAP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1" y="1839485"/>
            <a:ext cx="8281779" cy="130694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05021" y="2834231"/>
            <a:ext cx="903080" cy="31219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1" name="文字方塊 10"/>
          <p:cNvSpPr txBox="1"/>
          <p:nvPr/>
        </p:nvSpPr>
        <p:spPr>
          <a:xfrm>
            <a:off x="3740149" y="3925941"/>
            <a:ext cx="499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Confirm auto-mode will calculate </a:t>
            </a:r>
            <a:r>
              <a:rPr lang="en-US" altLang="zh-TW" dirty="0" err="1"/>
              <a:t>mAP</a:t>
            </a:r>
            <a:r>
              <a:rPr lang="en-US" altLang="zh-TW" dirty="0"/>
              <a:t> and show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of </a:t>
            </a:r>
            <a:r>
              <a:rPr lang="en-US" altLang="zh-TW" dirty="0" err="1"/>
              <a:t>mAP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40149" y="3925941"/>
            <a:ext cx="499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Confirm </a:t>
            </a:r>
            <a:r>
              <a:rPr lang="en-US" altLang="zh-TW" dirty="0" smtClean="0"/>
              <a:t>pascalvoc.py will </a:t>
            </a:r>
            <a:r>
              <a:rPr lang="en-US" altLang="zh-TW" dirty="0"/>
              <a:t>calculate </a:t>
            </a:r>
            <a:r>
              <a:rPr lang="en-US" altLang="zh-TW" dirty="0" err="1"/>
              <a:t>mAP</a:t>
            </a:r>
            <a:r>
              <a:rPr lang="en-US" altLang="zh-TW" dirty="0"/>
              <a:t> and </a:t>
            </a:r>
            <a:r>
              <a:rPr lang="en-US" altLang="zh-TW" dirty="0" smtClean="0"/>
              <a:t>PNG files at correct directory.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7" y="1741666"/>
            <a:ext cx="6270043" cy="130145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722520" y="2808831"/>
            <a:ext cx="3639929" cy="23428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2" name="圓角矩形 11"/>
          <p:cNvSpPr/>
          <p:nvPr/>
        </p:nvSpPr>
        <p:spPr>
          <a:xfrm>
            <a:off x="722520" y="2338931"/>
            <a:ext cx="1290430" cy="4699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240745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 from video to images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3" y="1869722"/>
            <a:ext cx="6647538" cy="73861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68949" y="3926681"/>
            <a:ext cx="34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Confirm </a:t>
            </a:r>
            <a:r>
              <a:rPr lang="en-US" altLang="zh-TW" dirty="0" smtClean="0"/>
              <a:t>picture </a:t>
            </a:r>
            <a:r>
              <a:rPr lang="en-US" altLang="zh-TW" dirty="0"/>
              <a:t>at correct directory.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82870" y="2082932"/>
            <a:ext cx="6662529" cy="27291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285475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 from images video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45" y="2319877"/>
            <a:ext cx="7720476" cy="381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5" y="3164681"/>
            <a:ext cx="5690575" cy="6027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5" y="959728"/>
            <a:ext cx="7654555" cy="8963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57901" y="3958431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Confirm {-show} {-save}  </a:t>
            </a:r>
            <a:r>
              <a:rPr lang="en-US" altLang="zh-TW" dirty="0" err="1" smtClean="0"/>
              <a:t>fuction</a:t>
            </a:r>
            <a:r>
              <a:rPr lang="en-US" altLang="zh-TW" dirty="0" smtClean="0"/>
              <a:t> and generate correct video.</a:t>
            </a:r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>
          <a:xfrm>
            <a:off x="952500" y="3230874"/>
            <a:ext cx="2101849" cy="1600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45" y="4060075"/>
            <a:ext cx="5039469" cy="283325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867145" y="4151212"/>
            <a:ext cx="3303074" cy="192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9688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images to </a:t>
            </a:r>
            <a:r>
              <a:rPr lang="en-US" altLang="zh-TW" dirty="0" smtClean="0"/>
              <a:t>bins(Failed 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41" y="1491073"/>
            <a:ext cx="5364625" cy="277639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71491" y="1535523"/>
            <a:ext cx="527060" cy="13135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7" name="圓角矩形 6"/>
          <p:cNvSpPr/>
          <p:nvPr/>
        </p:nvSpPr>
        <p:spPr>
          <a:xfrm>
            <a:off x="2513199" y="4022979"/>
            <a:ext cx="682440" cy="16325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9" name="文字方塊 8"/>
          <p:cNvSpPr txBox="1"/>
          <p:nvPr/>
        </p:nvSpPr>
        <p:spPr>
          <a:xfrm>
            <a:off x="6870700" y="3621134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Run_bins.sh show wrong resolution.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images to </a:t>
            </a:r>
            <a:r>
              <a:rPr lang="en-US" altLang="zh-TW" dirty="0" smtClean="0"/>
              <a:t>bins(SDK2.5)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60" y="876563"/>
            <a:ext cx="5102158" cy="188374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60" y="2872894"/>
            <a:ext cx="5085956" cy="1985701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722059" y="3657219"/>
            <a:ext cx="3448159" cy="94000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6" name="圓角矩形 15"/>
          <p:cNvSpPr/>
          <p:nvPr/>
        </p:nvSpPr>
        <p:spPr>
          <a:xfrm>
            <a:off x="660048" y="1540726"/>
            <a:ext cx="3448159" cy="94000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7" name="文字方塊 16"/>
          <p:cNvSpPr txBox="1"/>
          <p:nvPr/>
        </p:nvSpPr>
        <p:spPr>
          <a:xfrm>
            <a:off x="6813944" y="3657219"/>
            <a:ext cx="2330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Confirm number of slices in </a:t>
            </a:r>
            <a:r>
              <a:rPr lang="en-US" altLang="zh-TW" dirty="0" err="1"/>
              <a:t>LabelImgwork</a:t>
            </a:r>
            <a:r>
              <a:rPr lang="en-US" altLang="zh-TW" dirty="0"/>
              <a:t> has been the same as </a:t>
            </a:r>
            <a:r>
              <a:rPr lang="en-US" altLang="zh-TW" dirty="0" smtClean="0"/>
              <a:t>input 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9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images to </a:t>
            </a:r>
            <a:r>
              <a:rPr lang="en-US" altLang="zh-TW" dirty="0" smtClean="0"/>
              <a:t>bins(SDK3.0)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813944" y="3657219"/>
            <a:ext cx="2330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Confirm number of slices in </a:t>
            </a:r>
            <a:r>
              <a:rPr lang="en-US" altLang="zh-TW" dirty="0" err="1"/>
              <a:t>LabelImgwork</a:t>
            </a:r>
            <a:r>
              <a:rPr lang="en-US" altLang="zh-TW" dirty="0"/>
              <a:t> has been the same as </a:t>
            </a:r>
            <a:r>
              <a:rPr lang="en-US" altLang="zh-TW" dirty="0" smtClean="0"/>
              <a:t>input 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59" y="908094"/>
            <a:ext cx="3860732" cy="1802549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60049" y="1620694"/>
            <a:ext cx="2972152" cy="86003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9" y="2915454"/>
            <a:ext cx="4870450" cy="2009262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547587" y="3808949"/>
            <a:ext cx="3387485" cy="8513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3393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SSD Log from Raw 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4" y="2385070"/>
            <a:ext cx="5409101" cy="552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4" y="1259579"/>
            <a:ext cx="8401050" cy="522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24" y="3555390"/>
            <a:ext cx="6174276" cy="6144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44024" y="825064"/>
            <a:ext cx="13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SDK2.5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4025" y="1951015"/>
            <a:ext cx="13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SDK3.0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44024" y="3125765"/>
            <a:ext cx="353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Try to use other version.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0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Precision and Recall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99691"/>
            <a:ext cx="8229600" cy="7562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55924"/>
            <a:ext cx="3627854" cy="25459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20609" y="3926681"/>
            <a:ext cx="213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Vertex=None</a:t>
            </a:r>
          </a:p>
          <a:p>
            <a:r>
              <a:rPr lang="en-US" altLang="zh-TW" dirty="0" smtClean="0"/>
              <a:t>Ensure GT_TABLE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61990" y="3835810"/>
            <a:ext cx="647709" cy="9087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761990" y="2564031"/>
            <a:ext cx="647709" cy="9087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302686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Precision and Recall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93690" y="963901"/>
            <a:ext cx="7371619" cy="2139917"/>
            <a:chOff x="323840" y="792451"/>
            <a:chExt cx="7371619" cy="2139917"/>
          </a:xfrm>
        </p:grpSpPr>
        <p:sp>
          <p:nvSpPr>
            <p:cNvPr id="9" name="圓角矩形 8"/>
            <p:cNvSpPr/>
            <p:nvPr/>
          </p:nvSpPr>
          <p:spPr>
            <a:xfrm>
              <a:off x="761990" y="2564031"/>
              <a:ext cx="647709" cy="9087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237" y="792451"/>
              <a:ext cx="7319222" cy="2139917"/>
            </a:xfrm>
            <a:prstGeom prst="rect">
              <a:avLst/>
            </a:prstGeom>
          </p:spPr>
        </p:pic>
        <p:sp>
          <p:nvSpPr>
            <p:cNvPr id="8" name="圓角矩形 7"/>
            <p:cNvSpPr/>
            <p:nvPr/>
          </p:nvSpPr>
          <p:spPr>
            <a:xfrm>
              <a:off x="323840" y="2724151"/>
              <a:ext cx="6443673" cy="13575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20609" y="3926681"/>
            <a:ext cx="21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vertex by draw</a:t>
            </a:r>
          </a:p>
        </p:txBody>
      </p:sp>
    </p:spTree>
    <p:extLst>
      <p:ext uri="{BB962C8B-B14F-4D97-AF65-F5344CB8AC3E}">
        <p14:creationId xmlns:p14="http://schemas.microsoft.com/office/powerpoint/2010/main" val="16403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Precision and Recall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20609" y="3926681"/>
            <a:ext cx="21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vertex by </a:t>
            </a:r>
            <a:r>
              <a:rPr lang="en-US" altLang="zh-TW" dirty="0" smtClean="0"/>
              <a:t>read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3526"/>
            <a:ext cx="6373697" cy="2859087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57200" y="3568700"/>
            <a:ext cx="5651500" cy="1397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148200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of </a:t>
            </a:r>
            <a:r>
              <a:rPr lang="en-US" altLang="zh-TW" dirty="0" err="1"/>
              <a:t>mAP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906459"/>
            <a:ext cx="8229600" cy="210400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52699" y="3925941"/>
            <a:ext cx="613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Confirm that AILOG and GTLOG collect files with same filename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23850" y="2006600"/>
            <a:ext cx="7327900" cy="9397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2376942436"/>
      </p:ext>
    </p:extLst>
  </p:cSld>
  <p:clrMapOvr>
    <a:masterClrMapping/>
  </p:clrMapOvr>
</p:sld>
</file>

<file path=ppt/theme/theme1.xml><?xml version="1.0" encoding="utf-8"?>
<a:theme xmlns:a="http://schemas.openxmlformats.org/drawingml/2006/main" name="Primax_template_ppt">
  <a:themeElements>
    <a:clrScheme name="PMX2017">
      <a:dk1>
        <a:srgbClr val="595959"/>
      </a:dk1>
      <a:lt1>
        <a:sysClr val="window" lastClr="FFFFFF"/>
      </a:lt1>
      <a:dk2>
        <a:srgbClr val="595959"/>
      </a:dk2>
      <a:lt2>
        <a:srgbClr val="D7D7D7"/>
      </a:lt2>
      <a:accent1>
        <a:srgbClr val="35A3B5"/>
      </a:accent1>
      <a:accent2>
        <a:srgbClr val="C89800"/>
      </a:accent2>
      <a:accent3>
        <a:srgbClr val="6EA0B0"/>
      </a:accent3>
      <a:accent4>
        <a:srgbClr val="2FA392"/>
      </a:accent4>
      <a:accent5>
        <a:srgbClr val="C00000"/>
      </a:accent5>
      <a:accent6>
        <a:srgbClr val="7F7F7F"/>
      </a:accent6>
      <a:hlink>
        <a:srgbClr val="00C8C3"/>
      </a:hlink>
      <a:folHlink>
        <a:srgbClr val="A116E0"/>
      </a:folHlink>
    </a:clrScheme>
    <a:fontScheme name="CBD_Teal">
      <a:majorFont>
        <a:latin typeface="Calibri"/>
        <a:ea typeface="微軟正黑體"/>
        <a:cs typeface=""/>
      </a:majorFont>
      <a:minorFont>
        <a:latin typeface="Calibri"/>
        <a:ea typeface="新細明體-ExtB"/>
        <a:cs typeface="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4_Primax AIO Template -3">
  <a:themeElements>
    <a:clrScheme name="13_Primax AIO Template -3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3_Primax AIO Template -3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1">
                <a:tint val="50000"/>
                <a:satMod val="300000"/>
                <a:alpha val="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accent1">
              <a:shade val="95000"/>
              <a:satMod val="105000"/>
            </a:schemeClr>
          </a:solidFill>
        </a:ln>
      </a:spPr>
      <a:bodyPr wrap="none" lIns="91440" tIns="45720" rIns="91440" bIns="45720">
        <a:spAutoFit/>
      </a:bodyPr>
      <a:lstStyle>
        <a:defPPr algn="ctr">
          <a:defRPr sz="5400" b="1" i="1" cap="none" spc="0" dirty="0" smtClean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solidFill>
              <a:srgbClr val="FF0000"/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>
    <a:extraClrScheme>
      <a:clrScheme name="13_Primax AIO Template 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imax AIO Template 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imax AIO Template 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imax AIO Template 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imax AIO Template 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imax AIO Template 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imax AIO Template 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imax AIO Template 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imax AIO Template 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imax AIO Template 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imax AIO Template 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imax AIO Template 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Primax_template_ppt</Template>
  <TotalTime>97</TotalTime>
  <Words>174</Words>
  <Application>Microsoft Office PowerPoint</Application>
  <PresentationFormat>如螢幕大小 (16:9)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Arial Unicode MS</vt:lpstr>
      <vt:lpstr>新細明體</vt:lpstr>
      <vt:lpstr>新細明體-ExtB</vt:lpstr>
      <vt:lpstr>Arial</vt:lpstr>
      <vt:lpstr>Arial Narrow</vt:lpstr>
      <vt:lpstr>Arial Rounded MT Bold</vt:lpstr>
      <vt:lpstr>Calibri</vt:lpstr>
      <vt:lpstr>Century Gothic</vt:lpstr>
      <vt:lpstr>Tahoma</vt:lpstr>
      <vt:lpstr>Verdana</vt:lpstr>
      <vt:lpstr>Wingdings</vt:lpstr>
      <vt:lpstr>微軟正黑體</vt:lpstr>
      <vt:lpstr>Primax_template_ppt</vt:lpstr>
      <vt:lpstr>14_Primax AIO Template -3</vt:lpstr>
      <vt:lpstr>Pmx_tool Test Report</vt:lpstr>
      <vt:lpstr>Convert images to bins(Failed 1)</vt:lpstr>
      <vt:lpstr>Convert images to bins(SDK2.5)</vt:lpstr>
      <vt:lpstr>Convert images to bins(SDK3.0)</vt:lpstr>
      <vt:lpstr>Convert SSD Log from Raw Log</vt:lpstr>
      <vt:lpstr>Evaluation of Precision and Recall</vt:lpstr>
      <vt:lpstr>Evaluation of Precision and Recall</vt:lpstr>
      <vt:lpstr>Evaluation of Precision and Recall</vt:lpstr>
      <vt:lpstr>Calculation of mAP</vt:lpstr>
      <vt:lpstr>Calculation of mAP</vt:lpstr>
      <vt:lpstr>Calculation of mAP</vt:lpstr>
      <vt:lpstr>Transformation from video to images </vt:lpstr>
      <vt:lpstr>Transformation from images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Pmx_tool Test Report</dc:title>
  <dc:creator>Kevin Hsiao (蕭綮駿)</dc:creator>
  <cp:lastModifiedBy>Kevin Hsiao (蕭綮駿)</cp:lastModifiedBy>
  <cp:revision>9</cp:revision>
  <dcterms:created xsi:type="dcterms:W3CDTF">2022-01-05T08:27:22Z</dcterms:created>
  <dcterms:modified xsi:type="dcterms:W3CDTF">2022-01-05T10:11:54Z</dcterms:modified>
</cp:coreProperties>
</file>