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1"/>
  </p:notesMasterIdLst>
  <p:sldIdLst>
    <p:sldId id="259" r:id="rId3"/>
    <p:sldId id="258" r:id="rId4"/>
    <p:sldId id="260" r:id="rId5"/>
    <p:sldId id="261" r:id="rId6"/>
    <p:sldId id="277" r:id="rId7"/>
    <p:sldId id="264" r:id="rId8"/>
    <p:sldId id="265" r:id="rId9"/>
    <p:sldId id="287" r:id="rId10"/>
    <p:sldId id="273" r:id="rId11"/>
    <p:sldId id="282" r:id="rId12"/>
    <p:sldId id="283" r:id="rId13"/>
    <p:sldId id="284" r:id="rId14"/>
    <p:sldId id="285" r:id="rId15"/>
    <p:sldId id="288" r:id="rId16"/>
    <p:sldId id="289" r:id="rId17"/>
    <p:sldId id="275" r:id="rId18"/>
    <p:sldId id="276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8-Jun-25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8-Jun-25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8-Jun-25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8-Jun-25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8-Jun-25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8-Jun-25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8-Jun-25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8-Jun-25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illustrations/pdf-miniature-file-icon-2127829/" TargetMode="External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hyperlink" Target="http://tempkaew.blogspot.com/2014/09/simple-im-script-csv-file.html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3" Type="http://schemas.openxmlformats.org/officeDocument/2006/relationships/image" Target="../media/image4.jpg"/><Relationship Id="rId7" Type="http://schemas.openxmlformats.org/officeDocument/2006/relationships/image" Target="../media/image12.png"/><Relationship Id="rId12" Type="http://schemas.openxmlformats.org/officeDocument/2006/relationships/hyperlink" Target="http://tempkaew.blogspot.com/2014/09/simple-im-script-csv-file.html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s://creativecommons.org/licenses/by-nc/3.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9.png"/><Relationship Id="rId5" Type="http://schemas.openxmlformats.org/officeDocument/2006/relationships/image" Target="../media/image11.png"/><Relationship Id="rId15" Type="http://schemas.openxmlformats.org/officeDocument/2006/relationships/hyperlink" Target="https://ecampusontario.pressbooks.pub/scientificcommunication/chapter/figures/" TargetMode="External"/><Relationship Id="rId10" Type="http://schemas.openxmlformats.org/officeDocument/2006/relationships/hyperlink" Target="https://pixabay.com/illustrations/pdf-miniature-file-icon-2127829/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8.png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60557" y="2360009"/>
            <a:ext cx="864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  <a:t>PERSONAL FINANCE TRACKER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Mr. </a:t>
            </a:r>
            <a:r>
              <a:rPr lang="en-IN" sz="2600" dirty="0" err="1">
                <a:latin typeface="Arial Narrow" panose="020B0606020202030204" pitchFamily="34" charset="0"/>
                <a:cs typeface="Arial" panose="020B0604020202020204" pitchFamily="34" charset="0"/>
              </a:rPr>
              <a:t>A.Malarmannan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, M.E.,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KEVIN JACOB D (811722104075)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RAGHUL P (811722104116)</a:t>
            </a:r>
          </a:p>
          <a:p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SACHIN B (811722104126)</a:t>
            </a:r>
          </a:p>
          <a:p>
            <a:endParaRPr lang="en-IN" sz="26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83432"/>
            <a:ext cx="10058400" cy="953928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TRANSACTION MANAGEMENT 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highlight>
                <a:srgbClr val="FFFF00"/>
              </a:highlight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0591" y="1862180"/>
            <a:ext cx="9965089" cy="4096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Firebase (Realtime Database /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Firestore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add, edit, and delete income and expense entries in real-time.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transaction includes date, amount, category, tags, and optional notes.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categorizes entries to streamline organization and filtering.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validation to ensure accurate and complete transaction data.</a:t>
            </a:r>
          </a:p>
          <a:p>
            <a:pPr marL="492125" indent="-415925" defTabSz="766763">
              <a:spcBef>
                <a:spcPts val="800"/>
              </a:spcBef>
              <a:buFont typeface="Times Roman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7057"/>
            <a:ext cx="10058400" cy="790303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EMOTION TRACKING 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4126" y="2025805"/>
            <a:ext cx="10982114" cy="45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JavaScript, HTML Forms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tag each transaction with an emotion (e.g., happy, stressed).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dropdown or emoji-based selector for quick emotional input.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Associates emotional data with financial decisions for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emotion-tagged data for visualization and trend mapping.</a:t>
            </a:r>
          </a:p>
          <a:p>
            <a:pPr marL="514350" indent="-434975" defTabSz="839788">
              <a:spcBef>
                <a:spcPts val="900"/>
              </a:spcBef>
              <a:buFont typeface="Times Roman" charset="0"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79714"/>
            <a:ext cx="10058400" cy="757646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STATISTICS &amp; VISUALIZATION 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6320" y="1906133"/>
            <a:ext cx="10982114" cy="4068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Chart.js, JavaScript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dynamic charts showing income vs. expense trends, category-wise distribution, and emotional patterns.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bar charts, pie charts, and line graphs for clear financial insights.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filtering by date ranges, categories, and emotions.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Auto-updates charts based on user transactions in real-time.</a:t>
            </a: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374284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</a:t>
            </a:r>
            <a:r>
              <a:rPr lang="en-GB" sz="4400" b="1" dirty="0">
                <a:latin typeface="Arial Narrow" panose="020B0606020202030204" pitchFamily="34" charset="0"/>
              </a:rPr>
              <a:t>DATA PERSISTENCE AND EXPORT MODULE</a:t>
            </a: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501E5DA-EBBE-508E-22FD-5F559515C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377" y="2052975"/>
            <a:ext cx="11052616" cy="331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all transaction and user data securely using Firebase 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synchronization for consistent experience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download/export options in CSV or JSON formats for backups or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external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persistence through user login-based storage, maintaining data integrity and privacy.</a:t>
            </a: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943578-388B-5A9E-5EEF-299FC4C10E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260" y="1836720"/>
            <a:ext cx="8928090" cy="434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8667FFC-7470-42AA-6B97-C1B9E26C5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430184" y="1846263"/>
            <a:ext cx="7391958" cy="4022725"/>
          </a:xfr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976" y="2168306"/>
            <a:ext cx="10982114" cy="395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19075" indent="-219075"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 </a:t>
            </a:r>
            <a:r>
              <a:rPr lang="en-GB" sz="2000" dirty="0"/>
              <a:t>Add user authentication using Firebase Authentication for secure, individual financial tracking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19075" indent="-219075">
              <a:buFontTx/>
              <a:buChar char="•"/>
            </a:pPr>
            <a:r>
              <a:rPr lang="en-GB" sz="2000" dirty="0"/>
              <a:t>Include advanced visualizations showing monthly trends and category-wise spending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219075" indent="-219075">
              <a:buFontTx/>
              <a:buChar char="•"/>
            </a:pPr>
            <a:r>
              <a:rPr lang="en-GB" sz="2000" dirty="0"/>
              <a:t>Store transaction data securely in </a:t>
            </a:r>
            <a:r>
              <a:rPr lang="en-GB" sz="2000" dirty="0" err="1"/>
              <a:t>Firestore</a:t>
            </a:r>
            <a:r>
              <a:rPr lang="en-GB" sz="2000" dirty="0"/>
              <a:t> with user-specific collections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Add budget planning and alerts for monthly spending limits, savings goals, and reminders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Introduce dark mode and UI customization for improved accessibility and user preference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Enable recurring transaction scheduling for fixed monthly payments or subscriptions</a:t>
            </a:r>
          </a:p>
          <a:p>
            <a:pPr marL="219075" indent="-219075">
              <a:buFontTx/>
              <a:buChar char="•"/>
            </a:pPr>
            <a:r>
              <a:rPr lang="en-GB" sz="2000" dirty="0"/>
              <a:t>Integrate AI-based insights to suggest saving tips, detect overspending, or recommend budgeting strategies</a:t>
            </a: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80" y="1827984"/>
            <a:ext cx="11035144" cy="4405599"/>
          </a:xfrm>
        </p:spPr>
        <p:txBody>
          <a:bodyPr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S. Verma, S. S. Kheda, and S.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Kuwale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“Personal Finance Tracker,” International Research Journal of Modernization in Engineering Technology and Science, vol. 6, no. 5, pp. 10279–10286, May 2024.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J. J. Kaye, M.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McCuistion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Gulotta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D. 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Shamma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“Money Talks: Tracking Personal Finances,” in Proceedings of the SIGCHI Conference on Human Factors in Computing Systems, pp. 521–530, 2014.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T. Stefanov, M.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Stefanova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Varbanova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S. </a:t>
            </a:r>
            <a:r>
              <a:rPr lang="en-IN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Temelkov</a:t>
            </a: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“Personal Finance Management Application,” TEM Journal, vol. 13, no. 3, pp. 2066–2075, 2024.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Althnian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“Design of a Rule-based Personal Finance Management System Based on Financial Well-being,” International Journal of Advanced Computer Science and Applications (IJACSA), vol. 12, no. 1, pp. 172–178, 2021. 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Kozhevnikov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N. 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Slupko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A. Sergeev, “Design and Development of Personal Finance Management System,” Theoretical &amp; Applied Science, no. 6, pp. 110–115, 2019. </a:t>
            </a:r>
          </a:p>
          <a:p>
            <a:pPr marL="0" indent="0" algn="just">
              <a:buNone/>
            </a:pPr>
            <a:endParaRPr lang="en-GB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1162594" y="1207679"/>
            <a:ext cx="10405456" cy="5575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The project is a responsive web-based  designed to help users manage their income, expenses, and savings effectively.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Users can add, edit, and categorize transactions with details such as date, description, amount, and emotion tagging to reflect their state of mind 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The application provides real-time balance updates and uses Chart.js to display category-wise and emotion-based spending through pie and bar charts.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It ensures easy access across devices and includes CSV/PDF export features for personal record-keeping and budget analysis.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400" dirty="0"/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358B1-D97E-D88E-7956-EF9138D71C45}"/>
              </a:ext>
            </a:extLst>
          </p:cNvPr>
          <p:cNvSpPr txBox="1"/>
          <p:nvPr/>
        </p:nvSpPr>
        <p:spPr>
          <a:xfrm>
            <a:off x="1525701" y="2371450"/>
            <a:ext cx="10058400" cy="2805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Enable users to log income and expenses with emotion tagging.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Visualize spending patterns using category-wise and emotion-based charts.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Promote financial awareness through emotion-linked transaction tracking.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Provide a simple and responsive interface for easy daily use.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/>
              <a:t>Help users reflect on financial habits through data-driven insights</a:t>
            </a: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87377"/>
              </p:ext>
            </p:extLst>
          </p:nvPr>
        </p:nvGraphicFramePr>
        <p:xfrm>
          <a:off x="614597" y="1939596"/>
          <a:ext cx="11062741" cy="421263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236340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945706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476438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59754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1455094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 Finance Tracker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finance tracking application developed by a group of students, focusing on expense tracking, budget monitoring, and user-friendly financial planning tools.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160729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Money Talks: Tracking Personal Finances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2014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study presenting the development and implementation of a finance tracker app with key features including budgeting, income-expense analysis, and charts.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168386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Personal Finance Management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2024</a:t>
                      </a:r>
                      <a:endParaRPr lang="en-IN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 concise and practical study on personal finance app development, highlighting key features for effective financial self-management.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910B5B-16F6-5D6F-51BA-03BF3A796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426059"/>
              </p:ext>
            </p:extLst>
          </p:nvPr>
        </p:nvGraphicFramePr>
        <p:xfrm>
          <a:off x="723583" y="1814692"/>
          <a:ext cx="10488900" cy="426068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700721332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3361487560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531566505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951006298"/>
                    </a:ext>
                  </a:extLst>
                </a:gridCol>
              </a:tblGrid>
              <a:tr h="461823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3852083097"/>
                  </a:ext>
                </a:extLst>
              </a:tr>
              <a:tr h="11841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/>
                        <a:t>The Design and Implementation of Personal Finance Management System Based on Android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2016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1800" dirty="0"/>
                        <a:t>Android-based app for real-time expense tracking and account management; aims to prevent blind spending by offering daily/monthly/yearly insights.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837284280"/>
                  </a:ext>
                </a:extLst>
              </a:tr>
              <a:tr h="131605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/>
                        <a:t>Personal Finance Management Application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2024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Android app under testing; supports budgeting, financial reporting, chart-based visualization, and barcode scanning; includes user-</a:t>
                      </a:r>
                      <a:r>
                        <a:rPr lang="en-GB" dirty="0" err="1"/>
                        <a:t>centered</a:t>
                      </a:r>
                      <a:r>
                        <a:rPr lang="en-GB" dirty="0"/>
                        <a:t> design based on feedback.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81305326"/>
                  </a:ext>
                </a:extLst>
              </a:tr>
              <a:tr h="121356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3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Design of a Rule-based Personal Finance Management System based on Financial Well-being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2021</a:t>
                      </a:r>
                      <a:endParaRPr lang="en-IN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/>
                        <a:t>Focuses on improving financial well-being, especially post-COVID; rule-based system to help avoid poor financial decisions and increase financial security.</a:t>
                      </a:r>
                      <a:endParaRPr lang="en-US" sz="18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2468528359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A71D6883-B9B7-0FA4-A2EC-4BA96013A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9FFEE-96FC-7473-77A0-8918B5C78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F64786-4E46-5DCA-B152-15292FE31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426874D-81B9-3CEF-090D-1B4C6A976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A409511B-54C9-09DD-2197-32D0B16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1B86A-A2D2-2708-1861-A11A55165D07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30406946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858DAB-E51D-9414-5324-A1D11DC27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978" y="4134659"/>
            <a:ext cx="985982" cy="9859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6BEB0-CA85-5BB1-BF9C-99E48547F70A}"/>
              </a:ext>
            </a:extLst>
          </p:cNvPr>
          <p:cNvSpPr txBox="1"/>
          <p:nvPr/>
        </p:nvSpPr>
        <p:spPr>
          <a:xfrm>
            <a:off x="1525701" y="3843604"/>
            <a:ext cx="10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A97A6C-107E-12EF-DE00-842D19EA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923" y="1845734"/>
            <a:ext cx="1138845" cy="113884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50922C3-F5F2-D3F1-0AE7-F7CB8A1332BC}"/>
              </a:ext>
            </a:extLst>
          </p:cNvPr>
          <p:cNvSpPr txBox="1"/>
          <p:nvPr/>
        </p:nvSpPr>
        <p:spPr>
          <a:xfrm>
            <a:off x="4394294" y="2967153"/>
            <a:ext cx="10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7B7E35-91FB-BCF4-9A21-2B881039F0C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2548960" y="2415157"/>
            <a:ext cx="1808963" cy="22124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A930B6C-9713-AB16-ED3A-81971E9E7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63910" y="1848044"/>
            <a:ext cx="1080655" cy="108065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3FE960-0F2D-471B-E38D-C3996C73DE42}"/>
              </a:ext>
            </a:extLst>
          </p:cNvPr>
          <p:cNvSpPr txBox="1"/>
          <p:nvPr/>
        </p:nvSpPr>
        <p:spPr>
          <a:xfrm>
            <a:off x="10151046" y="2263264"/>
            <a:ext cx="1277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MySQL Database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AAFE12-37E6-9032-85C4-9F0608369EF9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5496768" y="2388372"/>
            <a:ext cx="3667142" cy="26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02E9415-D1C2-DF1A-6FCE-965D3546169D}"/>
              </a:ext>
            </a:extLst>
          </p:cNvPr>
          <p:cNvSpPr txBox="1"/>
          <p:nvPr/>
        </p:nvSpPr>
        <p:spPr>
          <a:xfrm>
            <a:off x="8726033" y="3344175"/>
            <a:ext cx="10769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Export As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847398E-23C0-96FA-875F-1099661F1B20}"/>
              </a:ext>
            </a:extLst>
          </p:cNvPr>
          <p:cNvCxnSpPr>
            <a:cxnSpLocks/>
          </p:cNvCxnSpPr>
          <p:nvPr/>
        </p:nvCxnSpPr>
        <p:spPr>
          <a:xfrm flipH="1">
            <a:off x="7616536" y="2388371"/>
            <a:ext cx="1547374" cy="2372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AA35132D-8391-E25C-314F-DDE8CA866A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rcRect/>
          <a:stretch/>
        </p:blipFill>
        <p:spPr>
          <a:xfrm>
            <a:off x="6605039" y="4476493"/>
            <a:ext cx="985982" cy="98598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8FC51F2-07D2-54AA-E246-90B3043C8C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10442076" y="4484807"/>
            <a:ext cx="985982" cy="985982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57706A1-4D4C-434C-980F-CF3E0E536325}"/>
              </a:ext>
            </a:extLst>
          </p:cNvPr>
          <p:cNvCxnSpPr>
            <a:cxnSpLocks/>
            <a:stCxn id="16" idx="1"/>
          </p:cNvCxnSpPr>
          <p:nvPr/>
        </p:nvCxnSpPr>
        <p:spPr>
          <a:xfrm>
            <a:off x="9163910" y="2388372"/>
            <a:ext cx="1392560" cy="2372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76A972A-CB5D-CD0E-910C-29E0CEC5A874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72DB9CA-C85A-4E11-ADC0-8193E41C1656}" type="slidenum">
              <a:rPr lang="en-IN" b="1" smtClean="0">
                <a:solidFill>
                  <a:schemeClr val="tx1"/>
                </a:solidFill>
              </a:rPr>
              <a:pPr/>
              <a:t>7</a:t>
            </a:fld>
            <a:endParaRPr lang="en-IN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EC67C2-1108-9C4F-4DAE-3D2B78D8F180}"/>
              </a:ext>
            </a:extLst>
          </p:cNvPr>
          <p:cNvSpPr/>
          <p:nvPr/>
        </p:nvSpPr>
        <p:spPr>
          <a:xfrm>
            <a:off x="5876465" y="80010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3600" b="1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2A2EB4-D62B-DD79-EA37-A3980D555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529" y="2086052"/>
            <a:ext cx="1080655" cy="1080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6896A2-05AD-CFAE-219B-E95F6A86984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5169"/>
          <a:stretch/>
        </p:blipFill>
        <p:spPr>
          <a:xfrm>
            <a:off x="5844587" y="2364047"/>
            <a:ext cx="1080655" cy="5925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0FC6DB-CDC7-70C9-5D36-F98FCE944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9234" y="4505341"/>
            <a:ext cx="1080655" cy="1080655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CCF1586-A21A-9BE9-738F-09D1ADB10028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135239" y="2660314"/>
            <a:ext cx="1709348" cy="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EAE4A4-879F-C0AC-9F34-68604FE04A4C}"/>
              </a:ext>
            </a:extLst>
          </p:cNvPr>
          <p:cNvCxnSpPr>
            <a:cxnSpLocks/>
            <a:stCxn id="14" idx="3"/>
            <a:endCxn id="70" idx="1"/>
          </p:cNvCxnSpPr>
          <p:nvPr/>
        </p:nvCxnSpPr>
        <p:spPr>
          <a:xfrm flipV="1">
            <a:off x="6925242" y="2654885"/>
            <a:ext cx="1548071" cy="54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BC005B5-B131-440B-9AB8-17BD1388EF28}"/>
              </a:ext>
            </a:extLst>
          </p:cNvPr>
          <p:cNvCxnSpPr>
            <a:cxnSpLocks/>
          </p:cNvCxnSpPr>
          <p:nvPr/>
        </p:nvCxnSpPr>
        <p:spPr>
          <a:xfrm flipV="1">
            <a:off x="9468175" y="4399499"/>
            <a:ext cx="1435799" cy="7737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A08C5F-2B58-EE53-9B3A-DEDAF113FB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638" y="4059442"/>
            <a:ext cx="1081455" cy="10814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16C75EC-2178-CF0D-2577-998726615DDC}"/>
              </a:ext>
            </a:extLst>
          </p:cNvPr>
          <p:cNvSpPr txBox="1"/>
          <p:nvPr/>
        </p:nvSpPr>
        <p:spPr>
          <a:xfrm>
            <a:off x="978445" y="1783569"/>
            <a:ext cx="10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Interface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A7D32E5-6273-9237-9767-7EC0F77314F8}"/>
              </a:ext>
            </a:extLst>
          </p:cNvPr>
          <p:cNvSpPr txBox="1"/>
          <p:nvPr/>
        </p:nvSpPr>
        <p:spPr>
          <a:xfrm>
            <a:off x="5705764" y="1931475"/>
            <a:ext cx="1741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Firebase /Netlify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62E38E-764B-1C11-8E43-BF47A8782A5F}"/>
              </a:ext>
            </a:extLst>
          </p:cNvPr>
          <p:cNvSpPr txBox="1"/>
          <p:nvPr/>
        </p:nvSpPr>
        <p:spPr>
          <a:xfrm>
            <a:off x="8508989" y="5731514"/>
            <a:ext cx="1748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Postgresql</a:t>
            </a:r>
            <a:r>
              <a:rPr lang="en-US" sz="1200" dirty="0"/>
              <a:t> 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A8A21E-74A6-5306-B7AF-8A8D3AA6BAD7}"/>
              </a:ext>
            </a:extLst>
          </p:cNvPr>
          <p:cNvSpPr txBox="1"/>
          <p:nvPr/>
        </p:nvSpPr>
        <p:spPr>
          <a:xfrm>
            <a:off x="907567" y="5140097"/>
            <a:ext cx="10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User Profile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3D9242-3ED0-0289-C78B-B74A49F322DD}"/>
              </a:ext>
            </a:extLst>
          </p:cNvPr>
          <p:cNvCxnSpPr>
            <a:cxnSpLocks/>
            <a:stCxn id="41" idx="2"/>
            <a:endCxn id="20" idx="0"/>
          </p:cNvCxnSpPr>
          <p:nvPr/>
        </p:nvCxnSpPr>
        <p:spPr>
          <a:xfrm flipH="1">
            <a:off x="1420366" y="3305417"/>
            <a:ext cx="2178250" cy="754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26D46D-4A2F-38FE-4244-F02EC73A286A}"/>
              </a:ext>
            </a:extLst>
          </p:cNvPr>
          <p:cNvCxnSpPr>
            <a:cxnSpLocks/>
          </p:cNvCxnSpPr>
          <p:nvPr/>
        </p:nvCxnSpPr>
        <p:spPr>
          <a:xfrm>
            <a:off x="1913507" y="2645656"/>
            <a:ext cx="1062567" cy="161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41A4B34-4B5D-DB06-AAC1-7E00C88B55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58288" y="2224762"/>
            <a:ext cx="1080655" cy="108065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40AAEB7-E1B5-D5D9-3EE7-C6E8E6D18772}"/>
              </a:ext>
            </a:extLst>
          </p:cNvPr>
          <p:cNvSpPr txBox="1"/>
          <p:nvPr/>
        </p:nvSpPr>
        <p:spPr>
          <a:xfrm>
            <a:off x="3204256" y="1804847"/>
            <a:ext cx="1222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9ACCCE-8917-AB8A-9C5A-ACDAB7AB270F}"/>
              </a:ext>
            </a:extLst>
          </p:cNvPr>
          <p:cNvCxnSpPr>
            <a:cxnSpLocks/>
          </p:cNvCxnSpPr>
          <p:nvPr/>
        </p:nvCxnSpPr>
        <p:spPr>
          <a:xfrm>
            <a:off x="9480185" y="5182980"/>
            <a:ext cx="1525437" cy="3795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37A475F4-CC1F-C091-70EA-C00BAEEB39B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rcRect/>
          <a:stretch/>
        </p:blipFill>
        <p:spPr>
          <a:xfrm>
            <a:off x="11155680" y="5119763"/>
            <a:ext cx="985982" cy="98598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7D8957B3-C3A7-7E20-198F-8BCF099F39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rcRect/>
          <a:stretch/>
        </p:blipFill>
        <p:spPr>
          <a:xfrm>
            <a:off x="11096492" y="3591042"/>
            <a:ext cx="985982" cy="9859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9E3FB23D-1564-437A-A4E9-3D3648A2CA72}"/>
              </a:ext>
            </a:extLst>
          </p:cNvPr>
          <p:cNvSpPr txBox="1"/>
          <p:nvPr/>
        </p:nvSpPr>
        <p:spPr>
          <a:xfrm>
            <a:off x="9869781" y="4929346"/>
            <a:ext cx="16207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Import / Export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3AAE342F-A91D-39D5-7AFE-55C5E88E0C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73313" y="2182749"/>
            <a:ext cx="1080655" cy="944271"/>
          </a:xfrm>
          <a:prstGeom prst="rect">
            <a:avLst/>
          </a:prstGeom>
        </p:spPr>
      </p:pic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A102E6A-DEE9-19DF-601E-2D4E3A644739}"/>
              </a:ext>
            </a:extLst>
          </p:cNvPr>
          <p:cNvCxnSpPr>
            <a:cxnSpLocks/>
          </p:cNvCxnSpPr>
          <p:nvPr/>
        </p:nvCxnSpPr>
        <p:spPr>
          <a:xfrm>
            <a:off x="8950168" y="3166707"/>
            <a:ext cx="0" cy="1330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7986F17A-9CA3-3737-47DD-574CFFB023D0}"/>
              </a:ext>
            </a:extLst>
          </p:cNvPr>
          <p:cNvSpPr txBox="1"/>
          <p:nvPr/>
        </p:nvSpPr>
        <p:spPr>
          <a:xfrm>
            <a:off x="8597543" y="1931474"/>
            <a:ext cx="1094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Input</a:t>
            </a:r>
          </a:p>
          <a:p>
            <a:endParaRPr lang="en-US" sz="1200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AF4C262-88DE-DBED-E9E2-11417CE52858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7594206" y="5045668"/>
            <a:ext cx="8650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graph&#10;&#10;AI-generated content may be incorrect.">
            <a:extLst>
              <a:ext uri="{FF2B5EF4-FFF2-40B4-BE49-F238E27FC236}">
                <a16:creationId xmlns:a16="http://schemas.microsoft.com/office/drawing/2014/main" id="{1594F88D-8260-D20E-21EE-71C1A4D699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5"/>
              </a:ext>
            </a:extLst>
          </a:blip>
          <a:srcRect l="11384" t="52057"/>
          <a:stretch/>
        </p:blipFill>
        <p:spPr>
          <a:xfrm>
            <a:off x="5112774" y="4533772"/>
            <a:ext cx="2372775" cy="1228355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48212882-5DC7-5393-A7B5-BFD682107E89}"/>
              </a:ext>
            </a:extLst>
          </p:cNvPr>
          <p:cNvSpPr txBox="1"/>
          <p:nvPr/>
        </p:nvSpPr>
        <p:spPr>
          <a:xfrm>
            <a:off x="1435089" y="6858000"/>
            <a:ext cx="93218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15" tooltip="https://ecampusontario.pressbooks.pub/scientificcommunication/chapter/figures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16" tooltip="https://creativecommons.org/licenses/by-nc/3.0/"/>
              </a:rPr>
              <a:t>CC BY-NC</a:t>
            </a:r>
            <a:endParaRPr lang="en-IN" sz="9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E2ABE6-38FD-B39D-BBC5-463EF9D6C1EC}"/>
              </a:ext>
            </a:extLst>
          </p:cNvPr>
          <p:cNvSpPr txBox="1"/>
          <p:nvPr/>
        </p:nvSpPr>
        <p:spPr>
          <a:xfrm>
            <a:off x="5823003" y="5841122"/>
            <a:ext cx="1094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Data Visuals</a:t>
            </a:r>
          </a:p>
        </p:txBody>
      </p:sp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E31F-D84D-E536-346A-36DC68969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733EF-5880-60B3-3E95-20EB624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605EE3-CF3B-B449-D0C5-C790AAAC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B9E0B3-B3EE-DD43-B53F-8527A0F01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DE3600-8C0C-B074-484C-1CD09B91F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CF8F9-A3A9-73CB-A963-16E26524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F30E16-6B41-5B79-68C9-B007F032260E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3888B3-CDDD-9697-BA79-273218F4F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410" y="2165287"/>
            <a:ext cx="7434919" cy="365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3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45029"/>
            <a:ext cx="10058400" cy="692331"/>
          </a:xfrm>
        </p:spPr>
        <p:txBody>
          <a:bodyPr anchor="ctr" anchorCtr="0">
            <a:normAutofit fontScale="90000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</a:t>
            </a:r>
            <a: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USER INTERFACE MODULE</a:t>
            </a:r>
            <a:br>
              <a:rPr lang="en-US" altLang="en-US" sz="4400" b="1" dirty="0">
                <a:latin typeface="Arial Narrow" panose="020B060602020203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</a:br>
            <a:endParaRPr lang="en-IN" sz="4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1025" y="2217930"/>
            <a:ext cx="11277473" cy="514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92608" lvl="1" indent="0" algn="just">
              <a:lnSpc>
                <a:spcPct val="150000"/>
              </a:lnSpc>
              <a:buNone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an intuitive and visually appealing interface for seamless navigation.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clear call-to-action buttons, form inputs, and layout components.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responsive grid and flexbox designs for mobile and desktop compatibility.</a:t>
            </a:r>
          </a:p>
          <a:p>
            <a:pPr lvl="1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accessible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contrast, readable fonts, and minimalistic design aesthetics.</a:t>
            </a:r>
          </a:p>
          <a:p>
            <a:pPr marL="711708" lvl="1" indent="-342900" algn="just" defTabSz="766763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2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784733" lvl="1" indent="-415925" algn="just" defTabSz="766763">
              <a:lnSpc>
                <a:spcPct val="150000"/>
              </a:lnSpc>
              <a:spcBef>
                <a:spcPct val="0"/>
              </a:spcBef>
              <a:buNone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1661</TotalTime>
  <Words>1188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Aptos</vt:lpstr>
      <vt:lpstr>Arial</vt:lpstr>
      <vt:lpstr>Arial Narrow</vt:lpstr>
      <vt:lpstr>Calibri</vt:lpstr>
      <vt:lpstr>Calibri Light</vt:lpstr>
      <vt:lpstr>Times New Roman</vt:lpstr>
      <vt:lpstr>Times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EXISTING SYSTEM</vt:lpstr>
      <vt:lpstr>PROPOSED SYSTEM </vt:lpstr>
      <vt:lpstr>SYSTEM ARCHITECTURE</vt:lpstr>
      <vt:lpstr>MODULE 1 : USER INTERFACE MODULE </vt:lpstr>
      <vt:lpstr>MODULE 2 : TRANSACTION MANAGEMENT  MODULE </vt:lpstr>
      <vt:lpstr>MODULE 3 : EMOTION TRACKING MODULE </vt:lpstr>
      <vt:lpstr>MODULE 4 : STATISTICS &amp; VISUALIZATION  MODULE </vt:lpstr>
      <vt:lpstr>MODULE 5 : DATA PERSISTENCE AND EXPORT MODULE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Matheswaran P</dc:creator>
  <cp:lastModifiedBy>Raghul P</cp:lastModifiedBy>
  <cp:revision>15</cp:revision>
  <dcterms:created xsi:type="dcterms:W3CDTF">2025-05-09T08:00:13Z</dcterms:created>
  <dcterms:modified xsi:type="dcterms:W3CDTF">2025-06-08T06:46:24Z</dcterms:modified>
</cp:coreProperties>
</file>