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7"/>
  </p:notesMasterIdLst>
  <p:sldIdLst>
    <p:sldId id="401" r:id="rId5"/>
    <p:sldId id="406" r:id="rId6"/>
    <p:sldId id="403" r:id="rId7"/>
    <p:sldId id="416" r:id="rId8"/>
    <p:sldId id="402" r:id="rId9"/>
    <p:sldId id="414" r:id="rId10"/>
    <p:sldId id="415" r:id="rId11"/>
    <p:sldId id="426" r:id="rId12"/>
    <p:sldId id="418" r:id="rId13"/>
    <p:sldId id="396" r:id="rId14"/>
    <p:sldId id="424" r:id="rId15"/>
    <p:sldId id="397" r:id="rId16"/>
    <p:sldId id="419" r:id="rId17"/>
    <p:sldId id="423" r:id="rId18"/>
    <p:sldId id="425" r:id="rId19"/>
    <p:sldId id="420" r:id="rId20"/>
    <p:sldId id="422" r:id="rId21"/>
    <p:sldId id="405" r:id="rId22"/>
    <p:sldId id="427" r:id="rId23"/>
    <p:sldId id="408" r:id="rId24"/>
    <p:sldId id="428"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396"/>
            <p14:sldId id="424"/>
            <p14:sldId id="397"/>
            <p14:sldId id="419"/>
            <p14:sldId id="423"/>
            <p14:sldId id="425"/>
            <p14:sldId id="420"/>
            <p14:sldId id="422"/>
            <p14:sldId id="405"/>
            <p14:sldId id="427"/>
            <p14:sldId id="408"/>
            <p14:sldId id="428"/>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12" dt="2022-04-29T15:00:13.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208" autoAdjust="0"/>
  </p:normalViewPr>
  <p:slideViewPr>
    <p:cSldViewPr snapToGrid="0">
      <p:cViewPr>
        <p:scale>
          <a:sx n="75" d="100"/>
          <a:sy n="75" d="100"/>
        </p:scale>
        <p:origin x="540" y="54"/>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15:17:01.031" v="1598" actId="33524"/>
      <pc:docMkLst>
        <pc:docMk/>
      </pc:docMkLst>
      <pc:sldChg chg="modSp mod">
        <pc:chgData name="Stefanie Gagnon" userId="f874ef52da13a6b2" providerId="LiveId" clId="{F777C335-4339-49C5-8275-414B08422B2B}" dt="2022-04-29T14:28:05.234" v="1125" actId="20577"/>
        <pc:sldMkLst>
          <pc:docMk/>
          <pc:sldMk cId="4093317005" sldId="396"/>
        </pc:sldMkLst>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ldChg>
      <pc:sldChg chg="modSp mod">
        <pc:chgData name="Stefanie Gagnon" userId="f874ef52da13a6b2" providerId="LiveId" clId="{F777C335-4339-49C5-8275-414B08422B2B}" dt="2022-04-29T15:17:01.031" v="1598" actId="33524"/>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02:40:29.069" v="1013" actId="1076"/>
        <pc:sldMkLst>
          <pc:docMk/>
          <pc:sldMk cId="2343488884" sldId="420"/>
        </pc:sldMkLst>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mod">
          <ac:chgData name="Stefanie Gagnon" userId="f874ef52da13a6b2" providerId="LiveId" clId="{F777C335-4339-49C5-8275-414B08422B2B}" dt="2022-04-29T02:40:29.069" v="1013" actId="1076"/>
          <ac:picMkLst>
            <pc:docMk/>
            <pc:sldMk cId="2343488884" sldId="420"/>
            <ac:picMk id="8" creationId="{A5F86858-BA19-476A-AEF4-F1E23D9FD315}"/>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mod">
          <ac:chgData name="Stefanie Gagnon" userId="f874ef52da13a6b2" providerId="LiveId" clId="{F777C335-4339-49C5-8275-414B08422B2B}" dt="2022-04-29T02:40:16.131" v="1011" actId="1076"/>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modNotesTx">
        <pc:chgData name="Stefanie Gagnon" userId="f874ef52da13a6b2" providerId="LiveId" clId="{F777C335-4339-49C5-8275-414B08422B2B}" dt="2022-04-29T02:09:52.087" v="549" actId="20577"/>
        <pc:sldMkLst>
          <pc:docMk/>
          <pc:sldMk cId="236167648" sldId="422"/>
        </pc:sldMkLst>
      </pc:sldChg>
      <pc:sldChg chg="modSp mod modNotesTx">
        <pc:chgData name="Stefanie Gagnon" userId="f874ef52da13a6b2" providerId="LiveId" clId="{F777C335-4339-49C5-8275-414B08422B2B}" dt="2022-04-29T02:09:07.028" v="409" actId="20577"/>
        <pc:sldMkLst>
          <pc:docMk/>
          <pc:sldMk cId="3353992094" sldId="423"/>
        </pc:sldMkLst>
        <pc:picChg chg="mod">
          <ac:chgData name="Stefanie Gagnon" userId="f874ef52da13a6b2" providerId="LiveId" clId="{F777C335-4339-49C5-8275-414B08422B2B}" dt="2022-04-28T23:24:28.038" v="140" actId="1076"/>
          <ac:picMkLst>
            <pc:docMk/>
            <pc:sldMk cId="3353992094" sldId="423"/>
            <ac:picMk id="8" creationId="{F4549F85-11D5-400F-97CD-EDDFFFFC21EA}"/>
          </ac:picMkLst>
        </pc:picChg>
      </pc:sldChg>
      <pc:sldChg chg="modSp mod">
        <pc:chgData name="Stefanie Gagnon" userId="f874ef52da13a6b2" providerId="LiveId" clId="{F777C335-4339-49C5-8275-414B08422B2B}" dt="2022-04-28T23:12:36.256" v="63"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5:13:56.813" v="1350"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5:11:16.954" v="1283" actId="20577"/>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mod">
          <ac:chgData name="Stefanie Gagnon" userId="f874ef52da13a6b2" providerId="LiveId" clId="{F777C335-4339-49C5-8275-414B08422B2B}" dt="2022-04-29T15:13:21.876" v="1349" actId="20577"/>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5:12:20.417" v="1310" actId="1076"/>
          <ac:picMkLst>
            <pc:docMk/>
            <pc:sldMk cId="1571354348" sldId="426"/>
            <ac:picMk id="6" creationId="{A9E9B182-3741-43BB-A142-74EE2FF97891}"/>
          </ac:picMkLst>
        </pc:picChg>
        <pc:picChg chg="add mod">
          <ac:chgData name="Stefanie Gagnon" userId="f874ef52da13a6b2" providerId="LiveId" clId="{F777C335-4339-49C5-8275-414B08422B2B}" dt="2022-04-29T15:13:56.813" v="1350" actId="1076"/>
          <ac:picMkLst>
            <pc:docMk/>
            <pc:sldMk cId="1571354348" sldId="426"/>
            <ac:picMk id="7" creationId="{0F7AD724-8038-4CBF-9B55-8B9500562E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p:txBody>
      </p:sp>
      <p:sp>
        <p:nvSpPr>
          <p:cNvPr id="4" name="Slide Number Placeholder 3"/>
          <p:cNvSpPr>
            <a:spLocks noGrp="1"/>
          </p:cNvSpPr>
          <p:nvPr>
            <p:ph type="sldNum" sz="quarter" idx="5"/>
          </p:nvPr>
        </p:nvSpPr>
        <p:spPr/>
        <p:txBody>
          <a:bodyPr/>
          <a:lstStyle/>
          <a:p>
            <a:fld id="{0D0EDF81-139F-488C-872B-4720FBA6BF98}" type="slidenum">
              <a:rPr lang="en-US" smtClean="0"/>
              <a:t>17</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p:txBody>
      </p:sp>
      <p:sp>
        <p:nvSpPr>
          <p:cNvPr id="4" name="Slide Number Placeholder 3"/>
          <p:cNvSpPr>
            <a:spLocks noGrp="1"/>
          </p:cNvSpPr>
          <p:nvPr>
            <p:ph type="sldNum" sz="quarter" idx="5"/>
          </p:nvPr>
        </p:nvSpPr>
        <p:spPr/>
        <p:txBody>
          <a:bodyPr/>
          <a:lstStyle/>
          <a:p>
            <a:fld id="{0D0EDF81-139F-488C-872B-4720FBA6BF98}" type="slidenum">
              <a:rPr lang="en-US" smtClean="0"/>
              <a:t>19</a:t>
            </a:fld>
            <a:endParaRPr lang="en-US" dirty="0"/>
          </a:p>
        </p:txBody>
      </p:sp>
    </p:spTree>
    <p:extLst>
      <p:ext uri="{BB962C8B-B14F-4D97-AF65-F5344CB8AC3E}">
        <p14:creationId xmlns:p14="http://schemas.microsoft.com/office/powerpoint/2010/main" val="61277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p:txBody>
      </p:sp>
      <p:sp>
        <p:nvSpPr>
          <p:cNvPr id="4" name="Slide Number Placeholder 3"/>
          <p:cNvSpPr>
            <a:spLocks noGrp="1"/>
          </p:cNvSpPr>
          <p:nvPr>
            <p:ph type="sldNum" sz="quarter" idx="5"/>
          </p:nvPr>
        </p:nvSpPr>
        <p:spPr/>
        <p:txBody>
          <a:bodyPr/>
          <a:lstStyle/>
          <a:p>
            <a:fld id="{0D0EDF81-139F-488C-872B-4720FBA6BF98}" type="slidenum">
              <a:rPr lang="en-US" smtClean="0"/>
              <a:t>21</a:t>
            </a:fld>
            <a:endParaRPr lang="en-US" dirty="0"/>
          </a:p>
        </p:txBody>
      </p:sp>
    </p:spTree>
    <p:extLst>
      <p:ext uri="{BB962C8B-B14F-4D97-AF65-F5344CB8AC3E}">
        <p14:creationId xmlns:p14="http://schemas.microsoft.com/office/powerpoint/2010/main" val="143857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Percentages of</a:t>
            </a:r>
          </a:p>
        </p:txBody>
      </p:sp>
      <p:sp>
        <p:nvSpPr>
          <p:cNvPr id="46" name="Text Placeholder 2">
            <a:extLst>
              <a:ext uri="{FF2B5EF4-FFF2-40B4-BE49-F238E27FC236}">
                <a16:creationId xmlns:a16="http://schemas.microsoft.com/office/drawing/2014/main" id="{E35F34B1-55CF-2AA3-8AC6-949E3396103C}"/>
              </a:ext>
            </a:extLst>
          </p:cNvPr>
          <p:cNvSpPr>
            <a:spLocks noGrp="1"/>
          </p:cNvSpPr>
          <p:nvPr>
            <p:ph type="body" idx="1"/>
          </p:nvPr>
        </p:nvSpPr>
        <p:spPr>
          <a:xfrm>
            <a:off x="839788" y="1614120"/>
            <a:ext cx="4937760" cy="950976"/>
          </a:xfrm>
        </p:spPr>
        <p:txBody>
          <a:bodyPr/>
          <a:lstStyle/>
          <a:p>
            <a:r>
              <a:rPr lang="en-US" dirty="0"/>
              <a:t>Content types</a:t>
            </a:r>
          </a:p>
        </p:txBody>
      </p:sp>
      <p:pic>
        <p:nvPicPr>
          <p:cNvPr id="37" name="Content Placeholder 36" descr="A picture containing pie chart&#10;&#10;Description automatically generated">
            <a:extLst>
              <a:ext uri="{FF2B5EF4-FFF2-40B4-BE49-F238E27FC236}">
                <a16:creationId xmlns:a16="http://schemas.microsoft.com/office/drawing/2014/main" id="{4A9C06AE-8973-40F1-B860-BAEFCC9CDC4E}"/>
              </a:ext>
            </a:extLst>
          </p:cNvPr>
          <p:cNvPicPr>
            <a:picLocks noGrp="1" noChangeAspect="1"/>
          </p:cNvPicPr>
          <p:nvPr>
            <p:ph sz="half" idx="2"/>
          </p:nvPr>
        </p:nvPicPr>
        <p:blipFill>
          <a:blip r:embed="rId2"/>
          <a:stretch>
            <a:fillRect/>
          </a:stretch>
        </p:blipFill>
        <p:spPr>
          <a:xfrm>
            <a:off x="1777048" y="2194624"/>
            <a:ext cx="3995864" cy="3995864"/>
          </a:xfrm>
          <a:noFill/>
        </p:spPr>
      </p:pic>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6419088" y="1614120"/>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7356348" y="2194624"/>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spTree>
    <p:extLst>
      <p:ext uri="{BB962C8B-B14F-4D97-AF65-F5344CB8AC3E}">
        <p14:creationId xmlns:p14="http://schemas.microsoft.com/office/powerpoint/2010/main" val="409331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3"/>
          <a:stretch>
            <a:fillRect/>
          </a:stretch>
        </p:blipFill>
        <p:spPr>
          <a:xfrm>
            <a:off x="838200" y="2533491"/>
            <a:ext cx="10515600" cy="281067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16</a:t>
            </a:fld>
            <a:endParaRPr lang="en-US" dirty="0"/>
          </a:p>
        </p:txBody>
      </p:sp>
      <p:pic>
        <p:nvPicPr>
          <p:cNvPr id="8" name="Picture 7" descr="Chart, scatter chart&#10;&#10;Description automatically generated">
            <a:extLst>
              <a:ext uri="{FF2B5EF4-FFF2-40B4-BE49-F238E27FC236}">
                <a16:creationId xmlns:a16="http://schemas.microsoft.com/office/drawing/2014/main" id="{A5F86858-BA19-476A-AEF4-F1E23D9FD315}"/>
              </a:ext>
            </a:extLst>
          </p:cNvPr>
          <p:cNvPicPr>
            <a:picLocks noChangeAspect="1"/>
          </p:cNvPicPr>
          <p:nvPr/>
        </p:nvPicPr>
        <p:blipFill>
          <a:blip r:embed="rId3"/>
          <a:stretch>
            <a:fillRect/>
          </a:stretch>
        </p:blipFill>
        <p:spPr>
          <a:xfrm>
            <a:off x="0" y="136525"/>
            <a:ext cx="12100512" cy="3321709"/>
          </a:xfrm>
          <a:prstGeom prst="rect">
            <a:avLst/>
          </a:prstGeom>
        </p:spPr>
      </p:pic>
      <p:pic>
        <p:nvPicPr>
          <p:cNvPr id="15" name="Content Placeholder 14" descr="Chart, scatter chart&#10;&#10;Description automatically generated">
            <a:extLst>
              <a:ext uri="{FF2B5EF4-FFF2-40B4-BE49-F238E27FC236}">
                <a16:creationId xmlns:a16="http://schemas.microsoft.com/office/drawing/2014/main" id="{C3F3B601-E2A3-4661-A469-5B27C82054E1}"/>
              </a:ext>
            </a:extLst>
          </p:cNvPr>
          <p:cNvPicPr>
            <a:picLocks noGrp="1" noChangeAspect="1"/>
          </p:cNvPicPr>
          <p:nvPr>
            <p:ph idx="1"/>
          </p:nvPr>
        </p:nvPicPr>
        <p:blipFill>
          <a:blip r:embed="rId4"/>
          <a:stretch>
            <a:fillRect/>
          </a:stretch>
        </p:blipFill>
        <p:spPr>
          <a:xfrm>
            <a:off x="220853" y="3437672"/>
            <a:ext cx="11971147" cy="3420328"/>
          </a:xfrm>
        </p:spPr>
      </p:pic>
    </p:spTree>
    <p:extLst>
      <p:ext uri="{BB962C8B-B14F-4D97-AF65-F5344CB8AC3E}">
        <p14:creationId xmlns:p14="http://schemas.microsoft.com/office/powerpoint/2010/main" val="234348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17</a:t>
            </a:fld>
            <a:endParaRPr lang="en-US" dirty="0"/>
          </a:p>
        </p:txBody>
      </p:sp>
    </p:spTree>
    <p:extLst>
      <p:ext uri="{BB962C8B-B14F-4D97-AF65-F5344CB8AC3E}">
        <p14:creationId xmlns:p14="http://schemas.microsoft.com/office/powerpoint/2010/main" val="23616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18</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19</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fontScale="92500" lnSpcReduction="10000"/>
          </a:bodyPr>
          <a:lstStyle/>
          <a:p>
            <a:r>
              <a:rPr lang="en-US" dirty="0"/>
              <a:t>Top 5 countries which produce the largest numbers of titles on Netflix: United States, India, United Kingdom, Spain &amp; Japan</a:t>
            </a:r>
          </a:p>
          <a:p>
            <a:r>
              <a:rPr lang="en-US" dirty="0"/>
              <a:t>Top 5 type of Genres with the largest of titles: Standup comedy, Documentaries, Drama, Action &amp; Adventure, Comedies, Family &amp; Children Movies.</a:t>
            </a:r>
          </a:p>
          <a:p>
            <a:r>
              <a:rPr lang="en-US" dirty="0"/>
              <a:t>Top 5 Rating types: TV_MA, TV-14, TV-PG, R, PG-13, TV-Y</a:t>
            </a:r>
          </a:p>
          <a:p>
            <a:r>
              <a:rPr lang="en-US" dirty="0"/>
              <a:t>Most of runtimes are from 50 -150mins  </a:t>
            </a:r>
          </a:p>
          <a:p>
            <a:r>
              <a:rPr lang="en-US" dirty="0"/>
              <a:t>Percentage of Movies and TV shows are 98.8% &amp; 1.2% (??) respectively</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20</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Conclusions: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21</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a:bodyPr>
          <a:lstStyle/>
          <a:p>
            <a:r>
              <a:rPr lang="en-US" dirty="0"/>
              <a:t>United States is the country that produces the largest numbers of titles on Netflix.</a:t>
            </a:r>
          </a:p>
          <a:p>
            <a:r>
              <a:rPr lang="en-US" dirty="0"/>
              <a:t>Genre with the largest of titles: Standup comedy.</a:t>
            </a:r>
          </a:p>
          <a:p>
            <a:r>
              <a:rPr lang="en-US" dirty="0"/>
              <a:t>Rating with the largest of titles is TV_MA.</a:t>
            </a:r>
          </a:p>
          <a:p>
            <a:r>
              <a:rPr lang="en-US" dirty="0"/>
              <a:t>Quantity of content tiles increase rapidly from 2015 to 2019.</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1096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3657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a:t>Presentation Title</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22</a:t>
            </a:fld>
            <a:endParaRPr lang="en-US"/>
          </a:p>
        </p:txBody>
      </p:sp>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365125"/>
            <a:ext cx="10515600" cy="1325563"/>
          </a:xfrm>
        </p:spPr>
        <p:txBody>
          <a:bodyPr/>
          <a:lstStyle/>
          <a:p>
            <a:r>
              <a:rPr lang="en-US" dirty="0"/>
              <a:t>Before and After Data Clean-up</a:t>
            </a:r>
          </a:p>
        </p:txBody>
      </p:sp>
      <p:pic>
        <p:nvPicPr>
          <p:cNvPr id="6" name="Picture 5" descr="Chart, pie chart&#10;&#10;Description automatically generated">
            <a:extLst>
              <a:ext uri="{FF2B5EF4-FFF2-40B4-BE49-F238E27FC236}">
                <a16:creationId xmlns:a16="http://schemas.microsoft.com/office/drawing/2014/main" id="{A9E9B182-3741-43BB-A142-74EE2FF97891}"/>
              </a:ext>
            </a:extLst>
          </p:cNvPr>
          <p:cNvPicPr>
            <a:picLocks noChangeAspect="1"/>
          </p:cNvPicPr>
          <p:nvPr/>
        </p:nvPicPr>
        <p:blipFill>
          <a:blip r:embed="rId3"/>
          <a:stretch>
            <a:fillRect/>
          </a:stretch>
        </p:blipFill>
        <p:spPr>
          <a:xfrm>
            <a:off x="1228697" y="1690688"/>
            <a:ext cx="5121807" cy="5121807"/>
          </a:xfrm>
          <a:prstGeom prst="rect">
            <a:avLst/>
          </a:prstGeom>
          <a:noFill/>
        </p:spPr>
      </p:pic>
      <p:pic>
        <p:nvPicPr>
          <p:cNvPr id="7" name="Picture 6" descr="Chart, pie chart&#10;&#10;Description automatically generated">
            <a:extLst>
              <a:ext uri="{FF2B5EF4-FFF2-40B4-BE49-F238E27FC236}">
                <a16:creationId xmlns:a16="http://schemas.microsoft.com/office/drawing/2014/main" id="{0F7AD724-8038-4CBF-9B55-8B9500562E90}"/>
              </a:ext>
            </a:extLst>
          </p:cNvPr>
          <p:cNvPicPr>
            <a:picLocks noChangeAspect="1"/>
          </p:cNvPicPr>
          <p:nvPr/>
        </p:nvPicPr>
        <p:blipFill>
          <a:blip r:embed="rId4"/>
          <a:stretch>
            <a:fillRect/>
          </a:stretch>
        </p:blipFill>
        <p:spPr>
          <a:xfrm>
            <a:off x="6807704" y="1462616"/>
            <a:ext cx="5121807" cy="5121807"/>
          </a:xfrm>
          <a:prstGeom prst="rect">
            <a:avLst/>
          </a:prstGeom>
          <a:noFill/>
        </p:spPr>
      </p:pic>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19" name="Footer Placeholder 5">
            <a:extLst>
              <a:ext uri="{FF2B5EF4-FFF2-40B4-BE49-F238E27FC236}">
                <a16:creationId xmlns:a16="http://schemas.microsoft.com/office/drawing/2014/main" id="{99E76F9A-64BA-0776-9E18-53A1C38E15D8}"/>
              </a:ext>
            </a:extLst>
          </p:cNvPr>
          <p:cNvSpPr>
            <a:spLocks noGrp="1"/>
          </p:cNvSpPr>
          <p:nvPr>
            <p:ph type="ftr" sz="quarter" idx="11"/>
          </p:nvPr>
        </p:nvSpPr>
        <p:spPr>
          <a:xfrm>
            <a:off x="4038600" y="6356350"/>
            <a:ext cx="4114800" cy="365125"/>
          </a:xfrm>
        </p:spPr>
        <p:txBody>
          <a:bodyPr/>
          <a:lstStyle/>
          <a:p>
            <a:pPr>
              <a:spcAft>
                <a:spcPts val="600"/>
              </a:spcAft>
            </a:pPr>
            <a:r>
              <a:rPr lang="en-US" dirty="0"/>
              <a:t>Netflix</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862</TotalTime>
  <Words>588</Words>
  <Application>Microsoft Office PowerPoint</Application>
  <PresentationFormat>Widescreen</PresentationFormat>
  <Paragraphs>132</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Percentages of</vt:lpstr>
      <vt:lpstr>Number of movies per year</vt:lpstr>
      <vt:lpstr>Number of content by rating</vt:lpstr>
      <vt:lpstr>Top Genres with the largest number of  titles</vt:lpstr>
      <vt:lpstr>Top producing countries</vt:lpstr>
      <vt:lpstr>Ratings per Year</vt:lpstr>
      <vt:lpstr>Ratings per year</vt:lpstr>
      <vt:lpstr>Ratings vs Run time</vt:lpstr>
      <vt:lpstr>Findings</vt:lpstr>
      <vt:lpstr>Ratings vs Run time</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Khanh Le</cp:lastModifiedBy>
  <cp:revision>20</cp:revision>
  <dcterms:created xsi:type="dcterms:W3CDTF">2022-04-28T03:25:17Z</dcterms:created>
  <dcterms:modified xsi:type="dcterms:W3CDTF">2022-04-29T15:53:07Z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