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5"/>
  </p:notesMasterIdLst>
  <p:sldIdLst>
    <p:sldId id="401" r:id="rId5"/>
    <p:sldId id="406" r:id="rId6"/>
    <p:sldId id="403" r:id="rId7"/>
    <p:sldId id="416" r:id="rId8"/>
    <p:sldId id="402" r:id="rId9"/>
    <p:sldId id="414" r:id="rId10"/>
    <p:sldId id="415" r:id="rId11"/>
    <p:sldId id="431" r:id="rId12"/>
    <p:sldId id="426" r:id="rId13"/>
    <p:sldId id="418" r:id="rId14"/>
    <p:sldId id="428" r:id="rId15"/>
    <p:sldId id="424" r:id="rId16"/>
    <p:sldId id="419" r:id="rId17"/>
    <p:sldId id="423" r:id="rId18"/>
    <p:sldId id="420" r:id="rId19"/>
    <p:sldId id="422" r:id="rId20"/>
    <p:sldId id="408" r:id="rId21"/>
    <p:sldId id="427" r:id="rId22"/>
    <p:sldId id="409" r:id="rId23"/>
    <p:sldId id="4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31"/>
            <p14:sldId id="426"/>
            <p14:sldId id="418"/>
            <p14:sldId id="428"/>
            <p14:sldId id="424"/>
            <p14:sldId id="419"/>
            <p14:sldId id="423"/>
            <p14:sldId id="420"/>
            <p14:sldId id="422"/>
            <p14:sldId id="408"/>
            <p14:sldId id="427"/>
            <p14:sldId id="409"/>
            <p14:sldId id="432"/>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27" dt="2022-04-30T00:21:11.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180" autoAdjust="0"/>
  </p:normalViewPr>
  <p:slideViewPr>
    <p:cSldViewPr snapToGrid="0">
      <p:cViewPr varScale="1">
        <p:scale>
          <a:sx n="89" d="100"/>
          <a:sy n="89" d="100"/>
        </p:scale>
        <p:origin x="1434" y="90"/>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redo custSel addSld delSld modSld sldOrd modSection">
      <pc:chgData name="Stefanie Gagnon" userId="f874ef52da13a6b2" providerId="LiveId" clId="{F777C335-4339-49C5-8275-414B08422B2B}" dt="2022-04-30T01:12:55.519" v="2558" actId="27636"/>
      <pc:docMkLst>
        <pc:docMk/>
      </pc:docMkLst>
      <pc:sldChg chg="addSp delSp modSp del mod modNotesTx">
        <pc:chgData name="Stefanie Gagnon" userId="f874ef52da13a6b2" providerId="LiveId" clId="{F777C335-4339-49C5-8275-414B08422B2B}" dt="2022-04-29T20:21:46.842" v="2376" actId="47"/>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del modNotesTx">
        <pc:chgData name="Stefanie Gagnon" userId="f874ef52da13a6b2" providerId="LiveId" clId="{F777C335-4339-49C5-8275-414B08422B2B}" dt="2022-04-29T20:53:17.671" v="2406" actId="47"/>
        <pc:sldMkLst>
          <pc:docMk/>
          <pc:sldMk cId="1497105360" sldId="397"/>
        </pc:sldMkLst>
      </pc:sldChg>
      <pc:sldChg chg="modSp mod modNotesTx">
        <pc:chgData name="Stefanie Gagnon" userId="f874ef52da13a6b2" providerId="LiveId" clId="{F777C335-4339-49C5-8275-414B08422B2B}" dt="2022-04-30T01:09:42.387" v="2532"/>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21:10:45.068" v="2427" actId="14100"/>
        <pc:sldMkLst>
          <pc:docMk/>
          <pc:sldMk cId="2343488884" sldId="420"/>
        </pc:sldMkLst>
        <pc:spChg chg="add del mod">
          <ac:chgData name="Stefanie Gagnon" userId="f874ef52da13a6b2" providerId="LiveId" clId="{F777C335-4339-49C5-8275-414B08422B2B}" dt="2022-04-29T21:09:39.644" v="2409" actId="931"/>
          <ac:spMkLst>
            <pc:docMk/>
            <pc:sldMk cId="2343488884" sldId="420"/>
            <ac:spMk id="4" creationId="{1FD07C59-B86D-43E0-AD1E-9C921BA1797B}"/>
          </ac:spMkLst>
        </pc:spChg>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spChg chg="del">
          <ac:chgData name="Stefanie Gagnon" userId="f874ef52da13a6b2" providerId="LiveId" clId="{F777C335-4339-49C5-8275-414B08422B2B}" dt="2022-04-29T21:10:06.237" v="2419" actId="478"/>
          <ac:spMkLst>
            <pc:docMk/>
            <pc:sldMk cId="2343488884" sldId="420"/>
            <ac:spMk id="12" creationId="{A341B71E-5290-4693-8035-44F1D53070AF}"/>
          </ac:spMkLst>
        </pc:spChg>
        <pc:spChg chg="del">
          <ac:chgData name="Stefanie Gagnon" userId="f874ef52da13a6b2" providerId="LiveId" clId="{F777C335-4339-49C5-8275-414B08422B2B}" dt="2022-04-29T21:10:03.412" v="2418" actId="478"/>
          <ac:spMkLst>
            <pc:docMk/>
            <pc:sldMk cId="2343488884" sldId="420"/>
            <ac:spMk id="13" creationId="{81FCE4EA-92D0-4D04-BA86-2FFFEC99A0AE}"/>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mod">
          <ac:chgData name="Stefanie Gagnon" userId="f874ef52da13a6b2" providerId="LiveId" clId="{F777C335-4339-49C5-8275-414B08422B2B}" dt="2022-04-29T21:10:28.769" v="2424" actId="1076"/>
          <ac:picMkLst>
            <pc:docMk/>
            <pc:sldMk cId="2343488884" sldId="420"/>
            <ac:picMk id="6" creationId="{98E4CC82-7614-4489-B49D-5362A38E5919}"/>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del mod">
          <ac:chgData name="Stefanie Gagnon" userId="f874ef52da13a6b2" providerId="LiveId" clId="{F777C335-4339-49C5-8275-414B08422B2B}" dt="2022-04-29T21:09:10.726" v="2407" actId="478"/>
          <ac:picMkLst>
            <pc:docMk/>
            <pc:sldMk cId="2343488884" sldId="420"/>
            <ac:picMk id="8" creationId="{A5F86858-BA19-476A-AEF4-F1E23D9FD315}"/>
          </ac:picMkLst>
        </pc:picChg>
        <pc:picChg chg="add mod">
          <ac:chgData name="Stefanie Gagnon" userId="f874ef52da13a6b2" providerId="LiveId" clId="{F777C335-4339-49C5-8275-414B08422B2B}" dt="2022-04-29T21:10:45.068" v="2427" actId="14100"/>
          <ac:picMkLst>
            <pc:docMk/>
            <pc:sldMk cId="2343488884" sldId="420"/>
            <ac:picMk id="9" creationId="{AC571B51-1E2E-45DC-88D8-60C4591B949E}"/>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del mod">
          <ac:chgData name="Stefanie Gagnon" userId="f874ef52da13a6b2" providerId="LiveId" clId="{F777C335-4339-49C5-8275-414B08422B2B}" dt="2022-04-29T21:09:13.682" v="2408" actId="478"/>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delSp modSp mod modNotesTx">
        <pc:chgData name="Stefanie Gagnon" userId="f874ef52da13a6b2" providerId="LiveId" clId="{F777C335-4339-49C5-8275-414B08422B2B}" dt="2022-04-30T00:21:49.832" v="2522" actId="20577"/>
        <pc:sldMkLst>
          <pc:docMk/>
          <pc:sldMk cId="236167648" sldId="422"/>
        </pc:sldMkLst>
        <pc:spChg chg="mod">
          <ac:chgData name="Stefanie Gagnon" userId="f874ef52da13a6b2" providerId="LiveId" clId="{F777C335-4339-49C5-8275-414B08422B2B}" dt="2022-04-30T00:20:38.086" v="2513" actId="20577"/>
          <ac:spMkLst>
            <pc:docMk/>
            <pc:sldMk cId="236167648" sldId="422"/>
            <ac:spMk id="2" creationId="{6CFECE77-7A17-4D27-8F36-82EC388F8C9D}"/>
          </ac:spMkLst>
        </pc:spChg>
        <pc:spChg chg="add mod">
          <ac:chgData name="Stefanie Gagnon" userId="f874ef52da13a6b2" providerId="LiveId" clId="{F777C335-4339-49C5-8275-414B08422B2B}" dt="2022-04-30T00:21:49.832" v="2522" actId="20577"/>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pChg chg="add del mod">
          <ac:chgData name="Stefanie Gagnon" userId="f874ef52da13a6b2" providerId="LiveId" clId="{F777C335-4339-49C5-8275-414B08422B2B}" dt="2022-04-30T00:17:18.207" v="2482" actId="478"/>
          <ac:spMkLst>
            <pc:docMk/>
            <pc:sldMk cId="236167648" sldId="422"/>
            <ac:spMk id="11" creationId="{AE338F79-4840-41F5-A797-C98A2867ED12}"/>
          </ac:spMkLst>
        </pc:spChg>
        <pc:picChg chg="del mod">
          <ac:chgData name="Stefanie Gagnon" userId="f874ef52da13a6b2" providerId="LiveId" clId="{F777C335-4339-49C5-8275-414B08422B2B}" dt="2022-04-30T00:16:58.910" v="2478" actId="478"/>
          <ac:picMkLst>
            <pc:docMk/>
            <pc:sldMk cId="236167648" sldId="422"/>
            <ac:picMk id="8" creationId="{F36DB7C0-55F9-41F8-940B-5A9B39305B00}"/>
          </ac:picMkLst>
        </pc:picChg>
        <pc:picChg chg="add del mod">
          <ac:chgData name="Stefanie Gagnon" userId="f874ef52da13a6b2" providerId="LiveId" clId="{F777C335-4339-49C5-8275-414B08422B2B}" dt="2022-04-30T00:19:20.365" v="2490" actId="478"/>
          <ac:picMkLst>
            <pc:docMk/>
            <pc:sldMk cId="236167648" sldId="422"/>
            <ac:picMk id="9" creationId="{A688F6D2-3FFA-45C2-8A81-F29C6A94D3A1}"/>
          </ac:picMkLst>
        </pc:picChg>
        <pc:picChg chg="add del mod">
          <ac:chgData name="Stefanie Gagnon" userId="f874ef52da13a6b2" providerId="LiveId" clId="{F777C335-4339-49C5-8275-414B08422B2B}" dt="2022-04-30T00:21:13.531" v="2517" actId="478"/>
          <ac:picMkLst>
            <pc:docMk/>
            <pc:sldMk cId="236167648" sldId="422"/>
            <ac:picMk id="13" creationId="{6277F644-545A-44E3-9314-F9ACABD52EEC}"/>
          </ac:picMkLst>
        </pc:picChg>
        <pc:picChg chg="add mod">
          <ac:chgData name="Stefanie Gagnon" userId="f874ef52da13a6b2" providerId="LiveId" clId="{F777C335-4339-49C5-8275-414B08422B2B}" dt="2022-04-30T00:21:30.122" v="2521" actId="1076"/>
          <ac:picMkLst>
            <pc:docMk/>
            <pc:sldMk cId="236167648" sldId="422"/>
            <ac:picMk id="15" creationId="{C44EE9DE-3694-4B88-B92E-2DB4BE502B2F}"/>
          </ac:picMkLst>
        </pc:picChg>
      </pc:sldChg>
      <pc:sldChg chg="addSp delSp modSp mod modNotesTx">
        <pc:chgData name="Stefanie Gagnon" userId="f874ef52da13a6b2" providerId="LiveId" clId="{F777C335-4339-49C5-8275-414B08422B2B}" dt="2022-04-30T01:04:30.412" v="2525"/>
        <pc:sldMkLst>
          <pc:docMk/>
          <pc:sldMk cId="3353992094" sldId="423"/>
        </pc:sldMkLst>
        <pc:spChg chg="mod">
          <ac:chgData name="Stefanie Gagnon" userId="f874ef52da13a6b2" providerId="LiveId" clId="{F777C335-4339-49C5-8275-414B08422B2B}" dt="2022-04-29T21:33:16.525" v="2442" actId="20577"/>
          <ac:spMkLst>
            <pc:docMk/>
            <pc:sldMk cId="3353992094" sldId="423"/>
            <ac:spMk id="2" creationId="{D4B255F5-13B3-4A6C-8581-86C5D552B2FF}"/>
          </ac:spMkLst>
        </pc:spChg>
        <pc:spChg chg="mod">
          <ac:chgData name="Stefanie Gagnon" userId="f874ef52da13a6b2" providerId="LiveId" clId="{F777C335-4339-49C5-8275-414B08422B2B}" dt="2022-04-29T21:35:56.148" v="2467" actId="20577"/>
          <ac:spMkLst>
            <pc:docMk/>
            <pc:sldMk cId="3353992094" sldId="423"/>
            <ac:spMk id="4" creationId="{EE988254-A015-4C5E-8BE1-C9680C0A698E}"/>
          </ac:spMkLst>
        </pc:spChg>
        <pc:spChg chg="mod">
          <ac:chgData name="Stefanie Gagnon" userId="f874ef52da13a6b2" providerId="LiveId" clId="{F777C335-4339-49C5-8275-414B08422B2B}" dt="2022-04-29T21:35:47.755" v="2458" actId="20577"/>
          <ac:spMkLst>
            <pc:docMk/>
            <pc:sldMk cId="3353992094" sldId="423"/>
            <ac:spMk id="5" creationId="{866EA2EE-A18A-4723-9D58-BD8F79EC4E8E}"/>
          </ac:spMkLst>
        </pc:spChg>
        <pc:spChg chg="add del mod">
          <ac:chgData name="Stefanie Gagnon" userId="f874ef52da13a6b2" providerId="LiveId" clId="{F777C335-4339-49C5-8275-414B08422B2B}" dt="2022-04-29T21:34:39.193" v="2443" actId="931"/>
          <ac:spMkLst>
            <pc:docMk/>
            <pc:sldMk cId="3353992094" sldId="423"/>
            <ac:spMk id="7" creationId="{8CE30166-70D6-4623-AC23-702DB499C76B}"/>
          </ac:spMkLst>
        </pc:spChg>
        <pc:spChg chg="add del mod">
          <ac:chgData name="Stefanie Gagnon" userId="f874ef52da13a6b2" providerId="LiveId" clId="{F777C335-4339-49C5-8275-414B08422B2B}" dt="2022-04-29T21:35:28.897" v="2447" actId="931"/>
          <ac:spMkLst>
            <pc:docMk/>
            <pc:sldMk cId="3353992094" sldId="423"/>
            <ac:spMk id="12" creationId="{1502CD5F-2FC3-4EBB-88C3-CDB5CFA824E7}"/>
          </ac:spMkLst>
        </pc:spChg>
        <pc:picChg chg="del mod">
          <ac:chgData name="Stefanie Gagnon" userId="f874ef52da13a6b2" providerId="LiveId" clId="{F777C335-4339-49C5-8275-414B08422B2B}" dt="2022-04-29T21:33:11.831" v="2436" actId="478"/>
          <ac:picMkLst>
            <pc:docMk/>
            <pc:sldMk cId="3353992094" sldId="423"/>
            <ac:picMk id="8" creationId="{F4549F85-11D5-400F-97CD-EDDFFFFC21EA}"/>
          </ac:picMkLst>
        </pc:picChg>
        <pc:picChg chg="add del mod">
          <ac:chgData name="Stefanie Gagnon" userId="f874ef52da13a6b2" providerId="LiveId" clId="{F777C335-4339-49C5-8275-414B08422B2B}" dt="2022-04-29T21:34:43.553" v="2446" actId="478"/>
          <ac:picMkLst>
            <pc:docMk/>
            <pc:sldMk cId="3353992094" sldId="423"/>
            <ac:picMk id="10" creationId="{55B66246-B521-49C1-A4A3-F068AEE21E20}"/>
          </ac:picMkLst>
        </pc:picChg>
        <pc:picChg chg="add mod">
          <ac:chgData name="Stefanie Gagnon" userId="f874ef52da13a6b2" providerId="LiveId" clId="{F777C335-4339-49C5-8275-414B08422B2B}" dt="2022-04-29T21:36:21.378" v="2472" actId="14100"/>
          <ac:picMkLst>
            <pc:docMk/>
            <pc:sldMk cId="3353992094" sldId="423"/>
            <ac:picMk id="14" creationId="{8D0B37B9-6030-444E-94CF-6CD4907A8D10}"/>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30T01:12:55.519" v="2558" actId="27636"/>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30T01:12:55.519" v="2558" actId="27636"/>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21:20:59.675" v="2435" actId="20577"/>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20:49:05.670" v="2386" actId="931"/>
          <ac:spMkLst>
            <pc:docMk/>
            <pc:sldMk cId="3004099782" sldId="428"/>
            <ac:spMk id="6" creationId="{C012A26A-0146-4517-99B3-F4A73A74EA71}"/>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add del mod">
          <ac:chgData name="Stefanie Gagnon" userId="f874ef52da13a6b2" providerId="LiveId" clId="{F777C335-4339-49C5-8275-414B08422B2B}" dt="2022-04-29T20:50:17.375" v="2395" actId="931"/>
          <ac:spMkLst>
            <pc:docMk/>
            <pc:sldMk cId="3004099782" sldId="428"/>
            <ac:spMk id="12" creationId="{8CF5E0A2-1C89-4769-B48B-6C04246861DF}"/>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21:20:59.675" v="2435" actId="20577"/>
          <ac:spMkLst>
            <pc:docMk/>
            <pc:sldMk cId="3004099782" sldId="428"/>
            <ac:spMk id="48" creationId="{5776AB68-59B6-875F-6C60-0C2D9EB6B761}"/>
          </ac:spMkLst>
        </pc:spChg>
        <pc:picChg chg="add del mod">
          <ac:chgData name="Stefanie Gagnon" userId="f874ef52da13a6b2" providerId="LiveId" clId="{F777C335-4339-49C5-8275-414B08422B2B}" dt="2022-04-29T20:50:06.592" v="2394" actId="478"/>
          <ac:picMkLst>
            <pc:docMk/>
            <pc:sldMk cId="3004099782" sldId="428"/>
            <ac:picMk id="8" creationId="{F5CAD9D7-2AF4-4896-8734-D5931071F72C}"/>
          </ac:picMkLst>
        </pc:picChg>
        <pc:picChg chg="add mod">
          <ac:chgData name="Stefanie Gagnon" userId="f874ef52da13a6b2" providerId="LiveId" clId="{F777C335-4339-49C5-8275-414B08422B2B}" dt="2022-04-29T20:51:18.593" v="2404" actId="1076"/>
          <ac:picMkLst>
            <pc:docMk/>
            <pc:sldMk cId="3004099782" sldId="428"/>
            <ac:picMk id="10" creationId="{21B9037F-D93C-4866-809C-5694B68BD091}"/>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add mod">
          <ac:chgData name="Stefanie Gagnon" userId="f874ef52da13a6b2" providerId="LiveId" clId="{F777C335-4339-49C5-8275-414B08422B2B}" dt="2022-04-29T20:50:39.168" v="2401" actId="1076"/>
          <ac:picMkLst>
            <pc:docMk/>
            <pc:sldMk cId="3004099782" sldId="428"/>
            <ac:picMk id="14" creationId="{CB83D6F1-EB3D-4B1B-B675-C84B3882FC23}"/>
          </ac:picMkLst>
        </pc:picChg>
        <pc:picChg chg="del mod">
          <ac:chgData name="Stefanie Gagnon" userId="f874ef52da13a6b2" providerId="LiveId" clId="{F777C335-4339-49C5-8275-414B08422B2B}" dt="2022-04-29T20:48:51.653" v="2385" actId="478"/>
          <ac:picMkLst>
            <pc:docMk/>
            <pc:sldMk cId="3004099782" sldId="428"/>
            <ac:picMk id="41" creationId="{D67CA551-B856-4FBC-9D20-BD732A0DDD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D1C1D"/>
                </a:solidFill>
                <a:effectLst/>
                <a:latin typeface="Slack-Lato"/>
              </a:rPr>
              <a:t> </a:t>
            </a:r>
          </a:p>
          <a:p>
            <a:r>
              <a:rPr lang="en-US" b="0" i="1" dirty="0">
                <a:solidFill>
                  <a:srgbClr val="1D1C1D"/>
                </a:solidFill>
                <a:effectLst/>
                <a:latin typeface="Slack-Lato"/>
              </a:rPr>
              <a:t>1. Do movies or tv shows have a higher average vote?</a:t>
            </a:r>
          </a:p>
          <a:p>
            <a:r>
              <a:rPr lang="en-US" b="0" i="1" dirty="0">
                <a:solidFill>
                  <a:srgbClr val="1D1C1D"/>
                </a:solidFill>
                <a:effectLst/>
                <a:latin typeface="Slack-Lato"/>
              </a:rPr>
              <a:t>2.  What are all the current ratings offered?* Which type of ratings have the largest titles?</a:t>
            </a:r>
          </a:p>
          <a:p>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r>
              <a:rPr lang="en-US" b="0" i="1" dirty="0">
                <a:solidFill>
                  <a:srgbClr val="1D1C1D"/>
                </a:solidFill>
                <a:effectLst/>
                <a:latin typeface="Slack-Lato"/>
              </a:rPr>
              <a:t>5. How many countries have productions on Netflix? Which country is the largest content production on the Netflix</a:t>
            </a:r>
          </a:p>
          <a:p>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5</a:t>
            </a:fld>
            <a:endParaRPr lang="en-US" dirty="0"/>
          </a:p>
        </p:txBody>
      </p:sp>
    </p:spTree>
    <p:extLst>
      <p:ext uri="{BB962C8B-B14F-4D97-AF65-F5344CB8AC3E}">
        <p14:creationId xmlns:p14="http://schemas.microsoft.com/office/powerpoint/2010/main" val="148108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pie chart is before data clean up.</a:t>
            </a:r>
          </a:p>
          <a:p>
            <a:r>
              <a:rPr lang="en-US" dirty="0"/>
              <a:t>Second pie chart is when we first removed all the columns that we were not going to utilize and then removed all the NA’s.</a:t>
            </a:r>
          </a:p>
          <a:p>
            <a:endParaRPr lang="en-US" dirty="0"/>
          </a:p>
          <a:p>
            <a:r>
              <a:rPr lang="en-US" dirty="0"/>
              <a:t>We noticed that the percentage of tv shows dropped when we removed unnecessary, so we decided to focus on the more prevalent data which is movies. </a:t>
            </a:r>
          </a:p>
        </p:txBody>
      </p:sp>
      <p:sp>
        <p:nvSpPr>
          <p:cNvPr id="4" name="Slide Number Placeholder 3"/>
          <p:cNvSpPr>
            <a:spLocks noGrp="1"/>
          </p:cNvSpPr>
          <p:nvPr>
            <p:ph type="sldNum" sz="quarter" idx="5"/>
          </p:nvPr>
        </p:nvSpPr>
        <p:spPr/>
        <p:txBody>
          <a:bodyPr/>
          <a:lstStyle/>
          <a:p>
            <a:fld id="{0D0EDF81-139F-488C-872B-4720FBA6BF98}" type="slidenum">
              <a:rPr lang="en-US" smtClean="0"/>
              <a:t>9</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11</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1" dirty="0">
                <a:solidFill>
                  <a:srgbClr val="1D1C1D"/>
                </a:solidFill>
                <a:effectLst/>
                <a:latin typeface="Slack-Lato"/>
              </a:rPr>
              <a:t>How many countries have productions on Netflix? Which country is the largest content production on the Netflix</a:t>
            </a:r>
            <a:endParaRPr lang="en-US" dirty="0"/>
          </a:p>
          <a:p>
            <a:r>
              <a:rPr lang="en-US" dirty="0"/>
              <a:t>**change out the graph (screen shot of new one)</a:t>
            </a:r>
          </a:p>
          <a:p>
            <a:r>
              <a:rPr lang="en-US" dirty="0"/>
              <a:t>Which countries produce the most number of movies</a:t>
            </a:r>
          </a:p>
          <a:p>
            <a:endParaRPr lang="en-US" dirty="0"/>
          </a:p>
          <a:p>
            <a:r>
              <a:rPr lang="en-US" dirty="0"/>
              <a:t>We also did a post clean up to remove rows that had multiple production countries.</a:t>
            </a:r>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a:p>
            <a:endParaRPr lang="en-US" dirty="0"/>
          </a:p>
          <a:p>
            <a:r>
              <a:rPr lang="en-US" dirty="0"/>
              <a:t>Look at these data sets, we decided to remove tv shows for both, because…</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 for movie ratings (Most frequently occurring movie rating, mode)</a:t>
            </a:r>
          </a:p>
          <a:p>
            <a:r>
              <a:rPr lang="en-US" dirty="0"/>
              <a:t>Average (mean) runtime for movie  </a:t>
            </a:r>
          </a:p>
          <a:p>
            <a:pPr marL="0" indent="0">
              <a:buNone/>
            </a:pPr>
            <a:endParaRPr lang="en-US" b="0" i="1" dirty="0">
              <a:solidFill>
                <a:srgbClr val="1D1C1D"/>
              </a:solidFill>
              <a:effectLst/>
              <a:latin typeface="Slack-Lato"/>
            </a:endParaRPr>
          </a:p>
          <a:p>
            <a:pPr marL="0" indent="0">
              <a:buNone/>
            </a:pPr>
            <a:r>
              <a:rPr lang="en-US" b="0" i="1" dirty="0">
                <a:solidFill>
                  <a:srgbClr val="1D1C1D"/>
                </a:solidFill>
                <a:effectLst/>
                <a:latin typeface="Slack-Lato"/>
              </a:rPr>
              <a:t>1. Do movies or tv shows have a higher average vote?</a:t>
            </a:r>
          </a:p>
          <a:p>
            <a:pPr marL="0" indent="0">
              <a:buNone/>
            </a:pPr>
            <a:r>
              <a:rPr lang="en-US" b="0" i="1" dirty="0">
                <a:solidFill>
                  <a:srgbClr val="1D1C1D"/>
                </a:solidFill>
                <a:effectLst/>
                <a:latin typeface="Slack-Lato"/>
              </a:rPr>
              <a:t>2.  What are all the current ratings offered?* Which type of ratings have the largest titles?</a:t>
            </a:r>
          </a:p>
          <a:p>
            <a:pPr marL="0" indent="0">
              <a:buNone/>
            </a:pPr>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pPr marL="0" indent="0">
              <a:buNone/>
            </a:pPr>
            <a:r>
              <a:rPr lang="en-US" b="0" i="1" dirty="0">
                <a:solidFill>
                  <a:srgbClr val="1D1C1D"/>
                </a:solidFill>
                <a:effectLst/>
                <a:latin typeface="Slack-Lato"/>
              </a:rPr>
              <a:t>5. How many countries have productions on Netflix? Which country is the largest content production on the Netflix</a:t>
            </a:r>
          </a:p>
          <a:p>
            <a:pPr marL="0" indent="0">
              <a:buNone/>
            </a:pPr>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pPr marL="0" indent="0">
              <a:buNone/>
            </a:pPr>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612770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20</a:t>
            </a:fld>
            <a:endParaRPr lang="en-US" dirty="0"/>
          </a:p>
        </p:txBody>
      </p:sp>
    </p:spTree>
    <p:extLst>
      <p:ext uri="{BB962C8B-B14F-4D97-AF65-F5344CB8AC3E}">
        <p14:creationId xmlns:p14="http://schemas.microsoft.com/office/powerpoint/2010/main" val="181747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stackabuse.com/change-figure-size-in-matplotlib/" TargetMode="External"/><Relationship Id="rId13" Type="http://schemas.openxmlformats.org/officeDocument/2006/relationships/image" Target="../media/image17.png"/><Relationship Id="rId3" Type="http://schemas.openxmlformats.org/officeDocument/2006/relationships/hyperlink" Target="https://www.kaggle.com/datasets/satpreetmakhija/netflix-movies-and-tv-shows-2021" TargetMode="External"/><Relationship Id="rId7" Type="http://schemas.openxmlformats.org/officeDocument/2006/relationships/hyperlink" Target="https://matplotlib.org/stable/gallery/shapes_and_collections/scatter.html#sphx-glr-gallery-shapes-and-collections-scatter-py" TargetMode="External"/><Relationship Id="rId12" Type="http://schemas.openxmlformats.org/officeDocument/2006/relationships/hyperlink" Target="https://pandas.pydata.org/docs/reference/api/pandas.to_datetime.html"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hyperlink" Target="https://matplotlib.org/stable/api/_as_gen/matplotlib.pyplot.scatter.html" TargetMode="External"/><Relationship Id="rId11" Type="http://schemas.openxmlformats.org/officeDocument/2006/relationships/hyperlink" Target="https://stackoverflow.com/questions/17097643/search-for-does-not-contain-on-a-dataframe-in-pandas" TargetMode="External"/><Relationship Id="rId5" Type="http://schemas.openxmlformats.org/officeDocument/2006/relationships/hyperlink" Target="https://www.netflix.com/" TargetMode="External"/><Relationship Id="rId10" Type="http://schemas.openxmlformats.org/officeDocument/2006/relationships/hyperlink" Target="https://datascienceparichay.com/article/pandas-split-column-by-delimiter/" TargetMode="External"/><Relationship Id="rId4" Type="http://schemas.openxmlformats.org/officeDocument/2006/relationships/hyperlink" Target="https://www.kaggle.com/datasets/akashguna/netflix-prize-shows-information" TargetMode="External"/><Relationship Id="rId9" Type="http://schemas.openxmlformats.org/officeDocument/2006/relationships/hyperlink" Target="https://pandas.pydata.org/docs/reference/api/pandas.DataFrame.sort_value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2859991" y="1901341"/>
            <a:ext cx="4937760" cy="950976"/>
          </a:xfrm>
        </p:spPr>
        <p:txBody>
          <a:bodyPr/>
          <a:lstStyle/>
          <a:p>
            <a:r>
              <a:rPr lang="en-US" dirty="0"/>
              <a:t>Movie rating types</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pic>
        <p:nvPicPr>
          <p:cNvPr id="10" name="Content Placeholder 9" descr="Chart, pie chart&#10;&#10;Description automatically generated">
            <a:extLst>
              <a:ext uri="{FF2B5EF4-FFF2-40B4-BE49-F238E27FC236}">
                <a16:creationId xmlns:a16="http://schemas.microsoft.com/office/drawing/2014/main" id="{21B9037F-D93C-4866-809C-5694B68BD091}"/>
              </a:ext>
            </a:extLst>
          </p:cNvPr>
          <p:cNvPicPr>
            <a:picLocks noGrp="1" noChangeAspect="1"/>
          </p:cNvPicPr>
          <p:nvPr>
            <p:ph sz="quarter" idx="4"/>
          </p:nvPr>
        </p:nvPicPr>
        <p:blipFill>
          <a:blip r:embed="rId3"/>
          <a:stretch>
            <a:fillRect/>
          </a:stretch>
        </p:blipFill>
        <p:spPr>
          <a:xfrm>
            <a:off x="6416990" y="-81708"/>
            <a:ext cx="4114800" cy="4114800"/>
          </a:xfrm>
        </p:spPr>
      </p:pic>
      <p:pic>
        <p:nvPicPr>
          <p:cNvPr id="14" name="Content Placeholder 13" descr="Chart, bar chart&#10;&#10;Description automatically generated with medium confidence">
            <a:extLst>
              <a:ext uri="{FF2B5EF4-FFF2-40B4-BE49-F238E27FC236}">
                <a16:creationId xmlns:a16="http://schemas.microsoft.com/office/drawing/2014/main" id="{CB83D6F1-EB3D-4B1B-B675-C84B3882FC23}"/>
              </a:ext>
            </a:extLst>
          </p:cNvPr>
          <p:cNvPicPr>
            <a:picLocks noGrp="1" noChangeAspect="1"/>
          </p:cNvPicPr>
          <p:nvPr>
            <p:ph sz="half" idx="2"/>
          </p:nvPr>
        </p:nvPicPr>
        <p:blipFill rotWithShape="1">
          <a:blip r:embed="rId4"/>
          <a:srcRect l="7926" r="5765"/>
          <a:stretch/>
        </p:blipFill>
        <p:spPr>
          <a:xfrm>
            <a:off x="290456" y="3452756"/>
            <a:ext cx="11284772" cy="3268719"/>
          </a:xfrm>
        </p:spPr>
      </p:pic>
    </p:spTree>
    <p:extLst>
      <p:ext uri="{BB962C8B-B14F-4D97-AF65-F5344CB8AC3E}">
        <p14:creationId xmlns:p14="http://schemas.microsoft.com/office/powerpoint/2010/main" val="300409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12</a:t>
            </a:fld>
            <a:endParaRPr lang="en-US"/>
          </a:p>
        </p:txBody>
      </p:sp>
    </p:spTree>
    <p:extLst>
      <p:ext uri="{BB962C8B-B14F-4D97-AF65-F5344CB8AC3E}">
        <p14:creationId xmlns:p14="http://schemas.microsoft.com/office/powerpoint/2010/main" val="89826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movie producing countries</a:t>
            </a:r>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14</a:t>
            </a:fld>
            <a:endParaRPr lang="en-US" dirty="0"/>
          </a:p>
        </p:txBody>
      </p:sp>
      <p:pic>
        <p:nvPicPr>
          <p:cNvPr id="14" name="Content Placeholder 13" descr="Chart&#10;&#10;Description automatically generated">
            <a:extLst>
              <a:ext uri="{FF2B5EF4-FFF2-40B4-BE49-F238E27FC236}">
                <a16:creationId xmlns:a16="http://schemas.microsoft.com/office/drawing/2014/main" id="{8D0B37B9-6030-444E-94CF-6CD4907A8D10}"/>
              </a:ext>
            </a:extLst>
          </p:cNvPr>
          <p:cNvPicPr>
            <a:picLocks noGrp="1" noChangeAspect="1"/>
          </p:cNvPicPr>
          <p:nvPr>
            <p:ph idx="1"/>
          </p:nvPr>
        </p:nvPicPr>
        <p:blipFill>
          <a:blip r:embed="rId3"/>
          <a:stretch>
            <a:fillRect/>
          </a:stretch>
        </p:blipFill>
        <p:spPr>
          <a:xfrm>
            <a:off x="1894114" y="1579649"/>
            <a:ext cx="8871014" cy="4776701"/>
          </a:xfrm>
        </p:spPr>
      </p:pic>
    </p:spTree>
    <p:extLst>
      <p:ext uri="{BB962C8B-B14F-4D97-AF65-F5344CB8AC3E}">
        <p14:creationId xmlns:p14="http://schemas.microsoft.com/office/powerpoint/2010/main" val="33539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418655" y="365125"/>
            <a:ext cx="10515600" cy="1325563"/>
          </a:xfrm>
        </p:spPr>
        <p:txBody>
          <a:bodyPr/>
          <a:lstStyle/>
          <a:p>
            <a:r>
              <a:rPr lang="en-US" dirty="0"/>
              <a:t>Ratings per year</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pic>
        <p:nvPicPr>
          <p:cNvPr id="6" name="Content Placeholder 5" descr="Chart, scatter chart&#10;&#10;Description automatically generated">
            <a:extLst>
              <a:ext uri="{FF2B5EF4-FFF2-40B4-BE49-F238E27FC236}">
                <a16:creationId xmlns:a16="http://schemas.microsoft.com/office/drawing/2014/main" id="{98E4CC82-7614-4489-B49D-5362A38E5919}"/>
              </a:ext>
            </a:extLst>
          </p:cNvPr>
          <p:cNvPicPr>
            <a:picLocks noGrp="1" noChangeAspect="1"/>
          </p:cNvPicPr>
          <p:nvPr>
            <p:ph idx="1"/>
          </p:nvPr>
        </p:nvPicPr>
        <p:blipFill>
          <a:blip r:embed="rId3"/>
          <a:stretch>
            <a:fillRect/>
          </a:stretch>
        </p:blipFill>
        <p:spPr>
          <a:xfrm>
            <a:off x="2505259" y="1271812"/>
            <a:ext cx="9686741" cy="2829376"/>
          </a:xfrm>
        </p:spPr>
      </p:pic>
      <p:pic>
        <p:nvPicPr>
          <p:cNvPr id="9" name="Picture 8" descr="Chart, scatter chart&#10;&#10;Description automatically generated">
            <a:extLst>
              <a:ext uri="{FF2B5EF4-FFF2-40B4-BE49-F238E27FC236}">
                <a16:creationId xmlns:a16="http://schemas.microsoft.com/office/drawing/2014/main" id="{AC571B51-1E2E-45DC-88D8-60C4591B949E}"/>
              </a:ext>
            </a:extLst>
          </p:cNvPr>
          <p:cNvPicPr>
            <a:picLocks noChangeAspect="1"/>
          </p:cNvPicPr>
          <p:nvPr/>
        </p:nvPicPr>
        <p:blipFill>
          <a:blip r:embed="rId4"/>
          <a:stretch>
            <a:fillRect/>
          </a:stretch>
        </p:blipFill>
        <p:spPr>
          <a:xfrm>
            <a:off x="2535000" y="4101188"/>
            <a:ext cx="9656999" cy="2756812"/>
          </a:xfrm>
          <a:prstGeom prst="rect">
            <a:avLst/>
          </a:prstGeom>
        </p:spPr>
      </p:pic>
      <p:sp>
        <p:nvSpPr>
          <p:cNvPr id="7" name="TextBox 6">
            <a:extLst>
              <a:ext uri="{FF2B5EF4-FFF2-40B4-BE49-F238E27FC236}">
                <a16:creationId xmlns:a16="http://schemas.microsoft.com/office/drawing/2014/main" id="{C4F53592-35F5-435C-B91F-8BBABC338628}"/>
              </a:ext>
            </a:extLst>
          </p:cNvPr>
          <p:cNvSpPr txBox="1"/>
          <p:nvPr/>
        </p:nvSpPr>
        <p:spPr>
          <a:xfrm>
            <a:off x="1092625" y="2079048"/>
            <a:ext cx="738664" cy="3646265"/>
          </a:xfrm>
          <a:prstGeom prst="rect">
            <a:avLst/>
          </a:prstGeom>
          <a:noFill/>
        </p:spPr>
        <p:txBody>
          <a:bodyPr vert="vert270" wrap="square">
            <a:spAutoFit/>
          </a:bodyPr>
          <a:lstStyle/>
          <a:p>
            <a:pPr algn="ctr"/>
            <a:r>
              <a:rPr lang="en-US" dirty="0"/>
              <a:t>IMDB rating of movies produced in the listed year</a:t>
            </a:r>
          </a:p>
        </p:txBody>
      </p:sp>
      <p:sp>
        <p:nvSpPr>
          <p:cNvPr id="10" name="TextBox 9">
            <a:extLst>
              <a:ext uri="{FF2B5EF4-FFF2-40B4-BE49-F238E27FC236}">
                <a16:creationId xmlns:a16="http://schemas.microsoft.com/office/drawing/2014/main" id="{E939383D-55B9-4F9F-B01D-5395ADAF8F43}"/>
              </a:ext>
            </a:extLst>
          </p:cNvPr>
          <p:cNvSpPr txBox="1"/>
          <p:nvPr/>
        </p:nvSpPr>
        <p:spPr>
          <a:xfrm>
            <a:off x="1982770" y="2194904"/>
            <a:ext cx="461665" cy="701033"/>
          </a:xfrm>
          <a:prstGeom prst="rect">
            <a:avLst/>
          </a:prstGeom>
          <a:noFill/>
        </p:spPr>
        <p:txBody>
          <a:bodyPr vert="vert270" wrap="square">
            <a:spAutoFit/>
          </a:bodyPr>
          <a:lstStyle/>
          <a:p>
            <a:r>
              <a:rPr lang="en-US" dirty="0"/>
              <a:t>2005</a:t>
            </a:r>
          </a:p>
        </p:txBody>
      </p:sp>
      <p:sp>
        <p:nvSpPr>
          <p:cNvPr id="15" name="TextBox 14">
            <a:extLst>
              <a:ext uri="{FF2B5EF4-FFF2-40B4-BE49-F238E27FC236}">
                <a16:creationId xmlns:a16="http://schemas.microsoft.com/office/drawing/2014/main" id="{7324D54D-FEC4-4716-8F5B-30439FF5BADC}"/>
              </a:ext>
            </a:extLst>
          </p:cNvPr>
          <p:cNvSpPr txBox="1"/>
          <p:nvPr/>
        </p:nvSpPr>
        <p:spPr>
          <a:xfrm>
            <a:off x="1982770" y="5024280"/>
            <a:ext cx="461665" cy="701033"/>
          </a:xfrm>
          <a:prstGeom prst="rect">
            <a:avLst/>
          </a:prstGeom>
          <a:noFill/>
        </p:spPr>
        <p:txBody>
          <a:bodyPr vert="vert270" wrap="square">
            <a:spAutoFit/>
          </a:bodyPr>
          <a:lstStyle/>
          <a:p>
            <a:r>
              <a:rPr lang="en-US" dirty="0"/>
              <a:t>2021</a:t>
            </a:r>
          </a:p>
        </p:txBody>
      </p:sp>
    </p:spTree>
    <p:extLst>
      <p:ext uri="{BB962C8B-B14F-4D97-AF65-F5344CB8AC3E}">
        <p14:creationId xmlns:p14="http://schemas.microsoft.com/office/powerpoint/2010/main" val="23434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err="1"/>
              <a:t>Imdb</a:t>
            </a:r>
            <a:r>
              <a:rPr lang="en-US" dirty="0"/>
              <a:t> Score and Run time</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16</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785257" y="1772686"/>
            <a:ext cx="6683829" cy="400110"/>
          </a:xfrm>
          <a:prstGeom prst="rect">
            <a:avLst/>
          </a:prstGeom>
          <a:noFill/>
        </p:spPr>
        <p:txBody>
          <a:bodyPr wrap="square" rtlCol="0">
            <a:spAutoFit/>
          </a:bodyPr>
          <a:lstStyle/>
          <a:p>
            <a:r>
              <a:rPr lang="en-US" sz="2000" dirty="0"/>
              <a:t>Average run time for a movie is 101 mins</a:t>
            </a:r>
          </a:p>
        </p:txBody>
      </p:sp>
      <p:pic>
        <p:nvPicPr>
          <p:cNvPr id="15" name="Picture 14" descr="Chart, scatter chart&#10;&#10;Description automatically generated">
            <a:extLst>
              <a:ext uri="{FF2B5EF4-FFF2-40B4-BE49-F238E27FC236}">
                <a16:creationId xmlns:a16="http://schemas.microsoft.com/office/drawing/2014/main" id="{C44EE9DE-3694-4B88-B92E-2DB4BE502B2F}"/>
              </a:ext>
            </a:extLst>
          </p:cNvPr>
          <p:cNvPicPr>
            <a:picLocks noChangeAspect="1"/>
          </p:cNvPicPr>
          <p:nvPr/>
        </p:nvPicPr>
        <p:blipFill rotWithShape="1">
          <a:blip r:embed="rId3"/>
          <a:srcRect l="7831" r="8825"/>
          <a:stretch/>
        </p:blipFill>
        <p:spPr>
          <a:xfrm>
            <a:off x="0" y="2416627"/>
            <a:ext cx="12048565" cy="3614057"/>
          </a:xfrm>
          <a:prstGeom prst="rect">
            <a:avLst/>
          </a:prstGeom>
        </p:spPr>
      </p:pic>
    </p:spTree>
    <p:extLst>
      <p:ext uri="{BB962C8B-B14F-4D97-AF65-F5344CB8AC3E}">
        <p14:creationId xmlns:p14="http://schemas.microsoft.com/office/powerpoint/2010/main" val="2361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6754368" y="2901696"/>
            <a:ext cx="4617720" cy="2578608"/>
          </a:xfrm>
        </p:spPr>
        <p:txBody>
          <a:bodyPr/>
          <a:lstStyle/>
          <a:p>
            <a:r>
              <a:rPr lang="en-US" dirty="0"/>
              <a:t>Conclusions</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Findings</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fontScale="85000" lnSpcReduction="20000"/>
          </a:bodyPr>
          <a:lstStyle/>
          <a:p>
            <a:r>
              <a:rPr lang="en-US" dirty="0"/>
              <a:t>Percentage of Movie is higher TV show</a:t>
            </a:r>
          </a:p>
          <a:p>
            <a:r>
              <a:rPr lang="en-US" dirty="0"/>
              <a:t>Top 5 Rating types: TV_MA, TV-14, TV-PG, R, PG-13, TV-Y  </a:t>
            </a:r>
          </a:p>
          <a:p>
            <a:r>
              <a:rPr lang="en-US" dirty="0"/>
              <a:t>Number of titles has increased year by year. And jumped rapidly in 2018 and 2019.</a:t>
            </a:r>
          </a:p>
          <a:p>
            <a:r>
              <a:rPr lang="en-US" dirty="0"/>
              <a:t>Top 5 Genres with the largest titles: Standup comedy, Documentaries, Drama, Action &amp; Adventure, Comedies, Family &amp; Children Movies.</a:t>
            </a:r>
          </a:p>
          <a:p>
            <a:r>
              <a:rPr lang="en-US" dirty="0"/>
              <a:t>Top 5 countries which produce the largest number of titles on Netflix: United States, India, United Kingdom, Spain &amp; Japan</a:t>
            </a:r>
          </a:p>
          <a:p>
            <a:r>
              <a:rPr lang="en-US" dirty="0"/>
              <a:t>There is not much relationship between rating and year</a:t>
            </a:r>
          </a:p>
          <a:p>
            <a:r>
              <a:rPr lang="en-US" dirty="0"/>
              <a:t>Most of runtimes are from 50 -150mins , average is 101 mins</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1280160"/>
            <a:ext cx="4617720" cy="2578608"/>
          </a:xfrm>
        </p:spPr>
        <p:txBody>
          <a:bodyPr anchor="b">
            <a:normAutofit/>
          </a:bodyPr>
          <a:lstStyle/>
          <a:p>
            <a:r>
              <a:rPr lang="en-US" dirty="0"/>
              <a:t>Thank you</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19</a:t>
            </a:fld>
            <a:endParaRPr lang="en-US"/>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78F3B-16D8-46D6-A14A-ADA46BF3E117}"/>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7849BCCB-9002-4833-8F1E-B88B699CA3F0}"/>
              </a:ext>
            </a:extLst>
          </p:cNvPr>
          <p:cNvSpPr>
            <a:spLocks noGrp="1"/>
          </p:cNvSpPr>
          <p:nvPr>
            <p:ph idx="1"/>
          </p:nvPr>
        </p:nvSpPr>
        <p:spPr/>
        <p:txBody>
          <a:bodyPr>
            <a:normAutofit fontScale="47500" lnSpcReduction="20000"/>
          </a:bodyPr>
          <a:lstStyle/>
          <a:p>
            <a:pPr algn="l"/>
            <a:endParaRPr lang="en-US" sz="1800" dirty="0">
              <a:hlinkClick r:id="rId3"/>
            </a:endParaRPr>
          </a:p>
          <a:p>
            <a:pPr algn="l"/>
            <a:r>
              <a:rPr lang="en-US" sz="1800" dirty="0">
                <a:hlinkClick r:id="rId3"/>
              </a:rPr>
              <a:t>https://www.kaggle.com/datasets/satpreetmakhija/netflix-movies-and-tv-shows-2021</a:t>
            </a:r>
            <a:endParaRPr lang="en-US" sz="1800" dirty="0"/>
          </a:p>
          <a:p>
            <a:pPr algn="l"/>
            <a:r>
              <a:rPr lang="en-US" sz="1800" dirty="0">
                <a:hlinkClick r:id="rId4"/>
              </a:rPr>
              <a:t>https://www.kaggle.com/datasets/akashguna/netflix-prize-shows-information</a:t>
            </a:r>
            <a:endParaRPr lang="en-US" sz="1800" dirty="0"/>
          </a:p>
          <a:p>
            <a:pPr algn="l"/>
            <a:r>
              <a:rPr lang="en-US" sz="1800" dirty="0">
                <a:hlinkClick r:id="rId5"/>
              </a:rPr>
              <a:t>https://www.netflix.com/</a:t>
            </a:r>
            <a:endParaRPr lang="en-US" sz="1800" dirty="0"/>
          </a:p>
          <a:p>
            <a:pPr algn="l"/>
            <a:r>
              <a:rPr lang="en-US" sz="1800" dirty="0">
                <a:hlinkClick r:id="rId6"/>
              </a:rPr>
              <a:t>https://matplotlib.org/stable/api/_as_gen/matplotlib.pyplot.scatter.html</a:t>
            </a:r>
            <a:endParaRPr lang="en-US" sz="1800" dirty="0"/>
          </a:p>
          <a:p>
            <a:pPr algn="l"/>
            <a:r>
              <a:rPr lang="en-US" sz="1800" dirty="0">
                <a:hlinkClick r:id="rId7"/>
              </a:rPr>
              <a:t>https://matplotlib.org/stable/gallery/shapes_and_collections/scatter.html#sphx-glr-gallery-shapes-and-collections-scatter-py</a:t>
            </a:r>
            <a:endParaRPr lang="en-US" sz="1800" dirty="0"/>
          </a:p>
          <a:p>
            <a:pPr algn="l"/>
            <a:r>
              <a:rPr lang="en-US" sz="1800" dirty="0">
                <a:hlinkClick r:id="rId8"/>
              </a:rPr>
              <a:t>https://stackabuse.com/change-figure-size-in-matplotlib/</a:t>
            </a:r>
            <a:endParaRPr lang="en-US" sz="1800" dirty="0"/>
          </a:p>
          <a:p>
            <a:pPr algn="l"/>
            <a:r>
              <a:rPr lang="en-US" sz="1800" dirty="0">
                <a:hlinkClick r:id="rId9"/>
              </a:rPr>
              <a:t>https://pandas.pydata.org/docs/reference/api/pandas.DataFrame.sort_values.html</a:t>
            </a:r>
            <a:endParaRPr lang="en-US" sz="1800" dirty="0"/>
          </a:p>
          <a:p>
            <a:pPr algn="l"/>
            <a:r>
              <a:rPr lang="en-US" sz="1800" dirty="0">
                <a:hlinkClick r:id="rId10"/>
              </a:rPr>
              <a:t>https://datascienceparichay.com/article/pandas-split-column-by-delimiter/</a:t>
            </a:r>
            <a:endParaRPr lang="en-US" sz="1800" dirty="0"/>
          </a:p>
          <a:p>
            <a:pPr algn="l"/>
            <a:r>
              <a:rPr lang="en-US" sz="1800" dirty="0">
                <a:hlinkClick r:id="rId11"/>
              </a:rPr>
              <a:t>https://stackoverflow.com/questions/17097643/search-for-does-not-contain-on-a-dataframe-in-pandas</a:t>
            </a:r>
            <a:endParaRPr lang="en-US" sz="1800" dirty="0"/>
          </a:p>
          <a:p>
            <a:pPr algn="l"/>
            <a:r>
              <a:rPr lang="en-US" sz="1800" dirty="0">
                <a:hlinkClick r:id="rId12"/>
              </a:rPr>
              <a:t>https://pandas.pydata.org/docs/reference/api/pandas.to_datetime.html</a:t>
            </a:r>
            <a:endParaRPr lang="en-US" sz="1800" dirty="0"/>
          </a:p>
          <a:p>
            <a:endParaRPr lang="en-US" dirty="0"/>
          </a:p>
        </p:txBody>
      </p:sp>
      <p:sp>
        <p:nvSpPr>
          <p:cNvPr id="7" name="Slide Number Placeholder 6">
            <a:extLst>
              <a:ext uri="{FF2B5EF4-FFF2-40B4-BE49-F238E27FC236}">
                <a16:creationId xmlns:a16="http://schemas.microsoft.com/office/drawing/2014/main" id="{A1DE4FA9-CF56-4E3B-B1ED-DA766E2C16FE}"/>
              </a:ext>
            </a:extLst>
          </p:cNvPr>
          <p:cNvSpPr>
            <a:spLocks noGrp="1"/>
          </p:cNvSpPr>
          <p:nvPr>
            <p:ph type="sldNum" sz="quarter" idx="12"/>
          </p:nvPr>
        </p:nvSpPr>
        <p:spPr/>
        <p:txBody>
          <a:bodyPr/>
          <a:lstStyle/>
          <a:p>
            <a:fld id="{B9713C8C-8E70-45D5-AE59-23E60168254E}" type="slidenum">
              <a:rPr lang="en-US" smtClean="0"/>
              <a:t>20</a:t>
            </a:fld>
            <a:endParaRPr lang="en-US" dirty="0"/>
          </a:p>
        </p:txBody>
      </p:sp>
      <p:pic>
        <p:nvPicPr>
          <p:cNvPr id="10" name="Content Placeholder 8">
            <a:extLst>
              <a:ext uri="{FF2B5EF4-FFF2-40B4-BE49-F238E27FC236}">
                <a16:creationId xmlns:a16="http://schemas.microsoft.com/office/drawing/2014/main" id="{3253A098-0140-4483-9AFA-9EA27E978057}"/>
              </a:ext>
            </a:extLst>
          </p:cNvPr>
          <p:cNvPicPr>
            <a:picLocks noChangeAspect="1"/>
          </p:cNvPicPr>
          <p:nvPr/>
        </p:nvPicPr>
        <p:blipFill>
          <a:blip r:embed="rId13"/>
          <a:stretch>
            <a:fillRect/>
          </a:stretch>
        </p:blipFill>
        <p:spPr>
          <a:xfrm>
            <a:off x="3710287" y="3309530"/>
            <a:ext cx="2929832" cy="3054350"/>
          </a:xfrm>
          <a:prstGeom prst="rect">
            <a:avLst/>
          </a:prstGeom>
        </p:spPr>
      </p:pic>
    </p:spTree>
    <p:extLst>
      <p:ext uri="{BB962C8B-B14F-4D97-AF65-F5344CB8AC3E}">
        <p14:creationId xmlns:p14="http://schemas.microsoft.com/office/powerpoint/2010/main" val="13498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4/29/2022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subscription streaming services and production companies.</a:t>
            </a:r>
          </a:p>
          <a:p>
            <a:r>
              <a:rPr lang="en-US" sz="1800" dirty="0"/>
              <a:t>Netflix provides streaming services for movies and tv shows from many countries around the world.</a:t>
            </a:r>
          </a:p>
          <a:p>
            <a:r>
              <a:rPr lang="en-US" sz="1800" dirty="0"/>
              <a:t>In our data analysis, we’ll be exploring details about what Netflix has available in different categories.</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4/29/2022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C433-332C-4E6A-AE9B-D35FB873BF5D}"/>
              </a:ext>
            </a:extLst>
          </p:cNvPr>
          <p:cNvSpPr>
            <a:spLocks noGrp="1"/>
          </p:cNvSpPr>
          <p:nvPr>
            <p:ph type="title"/>
          </p:nvPr>
        </p:nvSpPr>
        <p:spPr/>
        <p:txBody>
          <a:bodyPr/>
          <a:lstStyle/>
          <a:p>
            <a:r>
              <a:rPr lang="en-US" dirty="0"/>
              <a:t>Data Clean up</a:t>
            </a:r>
          </a:p>
        </p:txBody>
      </p:sp>
      <p:sp>
        <p:nvSpPr>
          <p:cNvPr id="7" name="Slide Number Placeholder 6">
            <a:extLst>
              <a:ext uri="{FF2B5EF4-FFF2-40B4-BE49-F238E27FC236}">
                <a16:creationId xmlns:a16="http://schemas.microsoft.com/office/drawing/2014/main" id="{2D4B41D7-9B47-499F-9A87-A1E7635CA4D3}"/>
              </a:ext>
            </a:extLst>
          </p:cNvPr>
          <p:cNvSpPr>
            <a:spLocks noGrp="1"/>
          </p:cNvSpPr>
          <p:nvPr>
            <p:ph type="sldNum" sz="quarter" idx="12"/>
          </p:nvPr>
        </p:nvSpPr>
        <p:spPr/>
        <p:txBody>
          <a:bodyPr/>
          <a:lstStyle/>
          <a:p>
            <a:fld id="{B9713C8C-8E70-45D5-AE59-23E60168254E}" type="slidenum">
              <a:rPr lang="en-US" smtClean="0"/>
              <a:t>8</a:t>
            </a:fld>
            <a:endParaRPr lang="en-US" dirty="0"/>
          </a:p>
        </p:txBody>
      </p:sp>
      <p:pic>
        <p:nvPicPr>
          <p:cNvPr id="8" name="Picture 7">
            <a:extLst>
              <a:ext uri="{FF2B5EF4-FFF2-40B4-BE49-F238E27FC236}">
                <a16:creationId xmlns:a16="http://schemas.microsoft.com/office/drawing/2014/main" id="{4A6BF516-524A-4F80-806D-60E4CD31A3D7}"/>
              </a:ext>
            </a:extLst>
          </p:cNvPr>
          <p:cNvPicPr>
            <a:picLocks noChangeAspect="1"/>
          </p:cNvPicPr>
          <p:nvPr/>
        </p:nvPicPr>
        <p:blipFill>
          <a:blip r:embed="rId2"/>
          <a:stretch>
            <a:fillRect/>
          </a:stretch>
        </p:blipFill>
        <p:spPr>
          <a:xfrm>
            <a:off x="1653169" y="2996008"/>
            <a:ext cx="3015615" cy="2693722"/>
          </a:xfrm>
          <a:prstGeom prst="rect">
            <a:avLst/>
          </a:prstGeom>
        </p:spPr>
      </p:pic>
      <p:pic>
        <p:nvPicPr>
          <p:cNvPr id="9" name="Picture 8">
            <a:extLst>
              <a:ext uri="{FF2B5EF4-FFF2-40B4-BE49-F238E27FC236}">
                <a16:creationId xmlns:a16="http://schemas.microsoft.com/office/drawing/2014/main" id="{FC46E3A0-F8E8-46A7-9A50-76049719188F}"/>
              </a:ext>
            </a:extLst>
          </p:cNvPr>
          <p:cNvPicPr>
            <a:picLocks noChangeAspect="1"/>
          </p:cNvPicPr>
          <p:nvPr/>
        </p:nvPicPr>
        <p:blipFill>
          <a:blip r:embed="rId3"/>
          <a:stretch>
            <a:fillRect/>
          </a:stretch>
        </p:blipFill>
        <p:spPr>
          <a:xfrm>
            <a:off x="4973259" y="2996008"/>
            <a:ext cx="2761490" cy="2693722"/>
          </a:xfrm>
          <a:prstGeom prst="rect">
            <a:avLst/>
          </a:prstGeom>
        </p:spPr>
      </p:pic>
      <p:pic>
        <p:nvPicPr>
          <p:cNvPr id="10" name="Picture 9">
            <a:extLst>
              <a:ext uri="{FF2B5EF4-FFF2-40B4-BE49-F238E27FC236}">
                <a16:creationId xmlns:a16="http://schemas.microsoft.com/office/drawing/2014/main" id="{D7C5A5BF-80AF-44E4-B64B-4C9881C22DAA}"/>
              </a:ext>
            </a:extLst>
          </p:cNvPr>
          <p:cNvPicPr>
            <a:picLocks noChangeAspect="1"/>
          </p:cNvPicPr>
          <p:nvPr/>
        </p:nvPicPr>
        <p:blipFill rotWithShape="1">
          <a:blip r:embed="rId4"/>
          <a:srcRect l="12218" t="21866" r="26130" b="9756"/>
          <a:stretch/>
        </p:blipFill>
        <p:spPr>
          <a:xfrm>
            <a:off x="1398494" y="2386209"/>
            <a:ext cx="9337690" cy="474959"/>
          </a:xfrm>
          <a:prstGeom prst="rect">
            <a:avLst/>
          </a:prstGeom>
        </p:spPr>
      </p:pic>
      <p:pic>
        <p:nvPicPr>
          <p:cNvPr id="11" name="Picture 10">
            <a:extLst>
              <a:ext uri="{FF2B5EF4-FFF2-40B4-BE49-F238E27FC236}">
                <a16:creationId xmlns:a16="http://schemas.microsoft.com/office/drawing/2014/main" id="{073C03DC-A923-4122-9D03-D25310D456F1}"/>
              </a:ext>
            </a:extLst>
          </p:cNvPr>
          <p:cNvPicPr>
            <a:picLocks noChangeAspect="1"/>
          </p:cNvPicPr>
          <p:nvPr/>
        </p:nvPicPr>
        <p:blipFill rotWithShape="1">
          <a:blip r:embed="rId5"/>
          <a:srcRect r="29291" b="-2223"/>
          <a:stretch/>
        </p:blipFill>
        <p:spPr>
          <a:xfrm>
            <a:off x="1320428" y="1745430"/>
            <a:ext cx="9415757" cy="640779"/>
          </a:xfrm>
          <a:prstGeom prst="rect">
            <a:avLst/>
          </a:prstGeom>
        </p:spPr>
      </p:pic>
    </p:spTree>
    <p:extLst>
      <p:ext uri="{BB962C8B-B14F-4D97-AF65-F5344CB8AC3E}">
        <p14:creationId xmlns:p14="http://schemas.microsoft.com/office/powerpoint/2010/main" val="353079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9</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1166</TotalTime>
  <Words>1008</Words>
  <Application>Microsoft Office PowerPoint</Application>
  <PresentationFormat>Widescreen</PresentationFormat>
  <Paragraphs>143</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Elephant</vt:lpstr>
      <vt:lpstr>Slack-Lato</vt:lpstr>
      <vt:lpstr>Brush</vt:lpstr>
      <vt:lpstr>NETFLIX</vt:lpstr>
      <vt:lpstr>Group 6</vt:lpstr>
      <vt:lpstr>Agenda</vt:lpstr>
      <vt:lpstr>PowerPoint Presentation</vt:lpstr>
      <vt:lpstr>Netflix</vt:lpstr>
      <vt:lpstr>Data Analysis Process</vt:lpstr>
      <vt:lpstr>PowerPoint Presentation</vt:lpstr>
      <vt:lpstr>Data Clean up</vt:lpstr>
      <vt:lpstr>Before and After Data Clean-up</vt:lpstr>
      <vt:lpstr>PowerPoint Presentation</vt:lpstr>
      <vt:lpstr>Content by rating</vt:lpstr>
      <vt:lpstr>Number of movies per year</vt:lpstr>
      <vt:lpstr>Top Genres with the largest number of  titles</vt:lpstr>
      <vt:lpstr>Top movie producing countries</vt:lpstr>
      <vt:lpstr>Ratings per year</vt:lpstr>
      <vt:lpstr>Imdb Score and Run time</vt:lpstr>
      <vt:lpstr>Conclusions</vt:lpstr>
      <vt:lpstr>Findings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Sravitha Matlapudi</cp:lastModifiedBy>
  <cp:revision>33</cp:revision>
  <dcterms:created xsi:type="dcterms:W3CDTF">2022-04-28T03:25:17Z</dcterms:created>
  <dcterms:modified xsi:type="dcterms:W3CDTF">2022-04-30T14:39:06Z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