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6"/>
  </p:notesMasterIdLst>
  <p:sldIdLst>
    <p:sldId id="401" r:id="rId5"/>
    <p:sldId id="406" r:id="rId6"/>
    <p:sldId id="403" r:id="rId7"/>
    <p:sldId id="416" r:id="rId8"/>
    <p:sldId id="402" r:id="rId9"/>
    <p:sldId id="414" r:id="rId10"/>
    <p:sldId id="415" r:id="rId11"/>
    <p:sldId id="426" r:id="rId12"/>
    <p:sldId id="418" r:id="rId13"/>
    <p:sldId id="396" r:id="rId14"/>
    <p:sldId id="428" r:id="rId15"/>
    <p:sldId id="424" r:id="rId16"/>
    <p:sldId id="397" r:id="rId17"/>
    <p:sldId id="419" r:id="rId18"/>
    <p:sldId id="423" r:id="rId19"/>
    <p:sldId id="425" r:id="rId20"/>
    <p:sldId id="420" r:id="rId21"/>
    <p:sldId id="422" r:id="rId22"/>
    <p:sldId id="408" r:id="rId23"/>
    <p:sldId id="427" r:id="rId24"/>
    <p:sldId id="4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26"/>
            <p14:sldId id="418"/>
            <p14:sldId id="396"/>
            <p14:sldId id="428"/>
            <p14:sldId id="424"/>
            <p14:sldId id="397"/>
            <p14:sldId id="419"/>
            <p14:sldId id="423"/>
            <p14:sldId id="425"/>
            <p14:sldId id="420"/>
            <p14:sldId id="422"/>
            <p14:sldId id="408"/>
            <p14:sldId id="427"/>
            <p14:sldId id="409"/>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7C335-4339-49C5-8275-414B08422B2B}" v="18" dt="2022-04-29T19:36:35.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208" autoAdjust="0"/>
  </p:normalViewPr>
  <p:slideViewPr>
    <p:cSldViewPr snapToGrid="0">
      <p:cViewPr varScale="1">
        <p:scale>
          <a:sx n="59" d="100"/>
          <a:sy n="59" d="100"/>
        </p:scale>
        <p:origin x="240" y="5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custSel addSld delSld modSld sldOrd modSection">
      <pc:chgData name="Stefanie Gagnon" userId="f874ef52da13a6b2" providerId="LiveId" clId="{F777C335-4339-49C5-8275-414B08422B2B}" dt="2022-04-29T19:38:10.542" v="2375" actId="1076"/>
      <pc:docMkLst>
        <pc:docMk/>
      </pc:docMkLst>
      <pc:sldChg chg="addSp delSp modSp mod modNotesTx">
        <pc:chgData name="Stefanie Gagnon" userId="f874ef52da13a6b2" providerId="LiveId" clId="{F777C335-4339-49C5-8275-414B08422B2B}" dt="2022-04-29T19:35:53.304" v="2325" actId="1076"/>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modNotesTx">
        <pc:chgData name="Stefanie Gagnon" userId="f874ef52da13a6b2" providerId="LiveId" clId="{F777C335-4339-49C5-8275-414B08422B2B}" dt="2022-04-29T16:22:49.069" v="1930" actId="20577"/>
        <pc:sldMkLst>
          <pc:docMk/>
          <pc:sldMk cId="1497105360" sldId="397"/>
        </pc:sldMkLst>
      </pc:sldChg>
      <pc:sldChg chg="modSp mod">
        <pc:chgData name="Stefanie Gagnon" userId="f874ef52da13a6b2" providerId="LiveId" clId="{F777C335-4339-49C5-8275-414B08422B2B}" dt="2022-04-29T15:17:01.031" v="1598" actId="33524"/>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02:40:29.069" v="1013" actId="1076"/>
        <pc:sldMkLst>
          <pc:docMk/>
          <pc:sldMk cId="2343488884" sldId="420"/>
        </pc:sldMkLst>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mod">
          <ac:chgData name="Stefanie Gagnon" userId="f874ef52da13a6b2" providerId="LiveId" clId="{F777C335-4339-49C5-8275-414B08422B2B}" dt="2022-04-29T02:40:29.069" v="1013" actId="1076"/>
          <ac:picMkLst>
            <pc:docMk/>
            <pc:sldMk cId="2343488884" sldId="420"/>
            <ac:picMk id="8" creationId="{A5F86858-BA19-476A-AEF4-F1E23D9FD315}"/>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mod">
          <ac:chgData name="Stefanie Gagnon" userId="f874ef52da13a6b2" providerId="LiveId" clId="{F777C335-4339-49C5-8275-414B08422B2B}" dt="2022-04-29T02:40:16.131" v="1011" actId="1076"/>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modSp mod modNotesTx">
        <pc:chgData name="Stefanie Gagnon" userId="f874ef52da13a6b2" providerId="LiveId" clId="{F777C335-4339-49C5-8275-414B08422B2B}" dt="2022-04-29T16:30:36.852" v="2248" actId="20577"/>
        <pc:sldMkLst>
          <pc:docMk/>
          <pc:sldMk cId="236167648" sldId="422"/>
        </pc:sldMkLst>
        <pc:spChg chg="add mod">
          <ac:chgData name="Stefanie Gagnon" userId="f874ef52da13a6b2" providerId="LiveId" clId="{F777C335-4339-49C5-8275-414B08422B2B}" dt="2022-04-29T16:29:49.227" v="2219" actId="255"/>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ldChg>
      <pc:sldChg chg="modSp mod modNotesTx">
        <pc:chgData name="Stefanie Gagnon" userId="f874ef52da13a6b2" providerId="LiveId" clId="{F777C335-4339-49C5-8275-414B08422B2B}" dt="2022-04-29T02:09:07.028" v="409" actId="20577"/>
        <pc:sldMkLst>
          <pc:docMk/>
          <pc:sldMk cId="3353992094" sldId="423"/>
        </pc:sldMkLst>
        <pc:picChg chg="mod">
          <ac:chgData name="Stefanie Gagnon" userId="f874ef52da13a6b2" providerId="LiveId" clId="{F777C335-4339-49C5-8275-414B08422B2B}" dt="2022-04-28T23:24:28.038" v="140" actId="1076"/>
          <ac:picMkLst>
            <pc:docMk/>
            <pc:sldMk cId="3353992094" sldId="423"/>
            <ac:picMk id="8" creationId="{F4549F85-11D5-400F-97CD-EDDFFFFC21EA}"/>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29T16:48:33.825" v="2275" actId="20577"/>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29T16:13:56.501" v="1620" actId="20577"/>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19:38:10.542" v="2375" actId="1076"/>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19:37:49.086" v="2372" actId="1076"/>
          <ac:spMkLst>
            <pc:docMk/>
            <pc:sldMk cId="3004099782" sldId="428"/>
            <ac:spMk id="48" creationId="{5776AB68-59B6-875F-6C60-0C2D9EB6B761}"/>
          </ac:spMkLst>
        </pc:spChg>
        <pc:picChg chg="add mod">
          <ac:chgData name="Stefanie Gagnon" userId="f874ef52da13a6b2" providerId="LiveId" clId="{F777C335-4339-49C5-8275-414B08422B2B}" dt="2022-04-29T19:38:01.833" v="2374" actId="1076"/>
          <ac:picMkLst>
            <pc:docMk/>
            <pc:sldMk cId="3004099782" sldId="428"/>
            <ac:picMk id="8" creationId="{F5CAD9D7-2AF4-4896-8734-D5931071F72C}"/>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mod">
          <ac:chgData name="Stefanie Gagnon" userId="f874ef52da13a6b2" providerId="LiveId" clId="{F777C335-4339-49C5-8275-414B08422B2B}" dt="2022-04-29T19:38:10.542" v="2375" actId="1076"/>
          <ac:picMkLst>
            <pc:docMk/>
            <pc:sldMk cId="3004099782" sldId="428"/>
            <ac:picMk id="41" creationId="{D67CA551-B856-4FBC-9D20-BD732A0DDDE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324583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one with only movie ratings (since we are focusing more on movie data in our cleaned data)</a:t>
            </a:r>
          </a:p>
        </p:txBody>
      </p:sp>
      <p:sp>
        <p:nvSpPr>
          <p:cNvPr id="4" name="Slide Number Placeholder 3"/>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54843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out the graph (screen shot of new one)</a:t>
            </a:r>
          </a:p>
          <a:p>
            <a:r>
              <a:rPr lang="en-US" dirty="0"/>
              <a:t>Which countries produce the most number of movies</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p:txBody>
      </p:sp>
      <p:sp>
        <p:nvSpPr>
          <p:cNvPr id="4" name="Slide Number Placeholder 3"/>
          <p:cNvSpPr>
            <a:spLocks noGrp="1"/>
          </p:cNvSpPr>
          <p:nvPr>
            <p:ph type="sldNum" sz="quarter" idx="5"/>
          </p:nvPr>
        </p:nvSpPr>
        <p:spPr/>
        <p:txBody>
          <a:bodyPr/>
          <a:lstStyle/>
          <a:p>
            <a:fld id="{0D0EDF81-139F-488C-872B-4720FBA6BF98}" type="slidenum">
              <a:rPr lang="en-US" smtClean="0"/>
              <a:t>17</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a:t>
            </a:r>
          </a:p>
        </p:txBody>
      </p:sp>
      <p:sp>
        <p:nvSpPr>
          <p:cNvPr id="4" name="Slide Number Placeholder 3"/>
          <p:cNvSpPr>
            <a:spLocks noGrp="1"/>
          </p:cNvSpPr>
          <p:nvPr>
            <p:ph type="sldNum" sz="quarter" idx="5"/>
          </p:nvPr>
        </p:nvSpPr>
        <p:spPr/>
        <p:txBody>
          <a:bodyPr/>
          <a:lstStyle/>
          <a:p>
            <a:fld id="{0D0EDF81-139F-488C-872B-4720FBA6BF98}" type="slidenum">
              <a:rPr lang="en-US" smtClean="0"/>
              <a:t>20</a:t>
            </a:fld>
            <a:endParaRPr lang="en-US" dirty="0"/>
          </a:p>
        </p:txBody>
      </p:sp>
    </p:spTree>
    <p:extLst>
      <p:ext uri="{BB962C8B-B14F-4D97-AF65-F5344CB8AC3E}">
        <p14:creationId xmlns:p14="http://schemas.microsoft.com/office/powerpoint/2010/main" val="6127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299811"/>
            <a:ext cx="10515600" cy="1325563"/>
          </a:xfrm>
        </p:spPr>
        <p:txBody>
          <a:bodyPr anchor="ctr">
            <a:normAutofit/>
          </a:bodyPr>
          <a:lstStyle/>
          <a:p>
            <a:r>
              <a:rPr lang="en-US" dirty="0"/>
              <a:t>Percentages of</a:t>
            </a:r>
          </a:p>
        </p:txBody>
      </p:sp>
      <p:sp>
        <p:nvSpPr>
          <p:cNvPr id="46" name="Text Placeholder 2">
            <a:extLst>
              <a:ext uri="{FF2B5EF4-FFF2-40B4-BE49-F238E27FC236}">
                <a16:creationId xmlns:a16="http://schemas.microsoft.com/office/drawing/2014/main" id="{E35F34B1-55CF-2AA3-8AC6-949E3396103C}"/>
              </a:ext>
            </a:extLst>
          </p:cNvPr>
          <p:cNvSpPr>
            <a:spLocks noGrp="1"/>
          </p:cNvSpPr>
          <p:nvPr>
            <p:ph type="body" idx="1"/>
          </p:nvPr>
        </p:nvSpPr>
        <p:spPr>
          <a:xfrm>
            <a:off x="839788" y="1614120"/>
            <a:ext cx="4937760" cy="950976"/>
          </a:xfrm>
        </p:spPr>
        <p:txBody>
          <a:bodyPr/>
          <a:lstStyle/>
          <a:p>
            <a:r>
              <a:rPr lang="en-US" dirty="0"/>
              <a:t>Content types</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6419088" y="1614120"/>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3"/>
          <a:stretch>
            <a:fillRect/>
          </a:stretch>
        </p:blipFill>
        <p:spPr>
          <a:xfrm>
            <a:off x="7356348" y="2194624"/>
            <a:ext cx="3995864" cy="3995864"/>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10</a:t>
            </a:fld>
            <a:endParaRPr lang="en-US"/>
          </a:p>
        </p:txBody>
      </p:sp>
      <p:sp>
        <p:nvSpPr>
          <p:cNvPr id="6" name="Content Placeholder 5">
            <a:extLst>
              <a:ext uri="{FF2B5EF4-FFF2-40B4-BE49-F238E27FC236}">
                <a16:creationId xmlns:a16="http://schemas.microsoft.com/office/drawing/2014/main" id="{4A40EFB5-4CC7-40AB-A124-4A85A2850200}"/>
              </a:ext>
            </a:extLst>
          </p:cNvPr>
          <p:cNvSpPr>
            <a:spLocks noGrp="1"/>
          </p:cNvSpPr>
          <p:nvPr>
            <p:ph sz="half" idx="2"/>
          </p:nvPr>
        </p:nvSpPr>
        <p:spPr/>
        <p:txBody>
          <a:bodyPr/>
          <a:lstStyle/>
          <a:p>
            <a:endParaRPr lang="en-US"/>
          </a:p>
        </p:txBody>
      </p:sp>
      <p:pic>
        <p:nvPicPr>
          <p:cNvPr id="12" name="Picture 11" descr="Chart, pie chart&#10;&#10;Description automatically generated">
            <a:extLst>
              <a:ext uri="{FF2B5EF4-FFF2-40B4-BE49-F238E27FC236}">
                <a16:creationId xmlns:a16="http://schemas.microsoft.com/office/drawing/2014/main" id="{DC0EF69A-C604-445E-9E7C-CA47FF16BC75}"/>
              </a:ext>
            </a:extLst>
          </p:cNvPr>
          <p:cNvPicPr>
            <a:picLocks noChangeAspect="1"/>
          </p:cNvPicPr>
          <p:nvPr/>
        </p:nvPicPr>
        <p:blipFill>
          <a:blip r:embed="rId4"/>
          <a:stretch>
            <a:fillRect/>
          </a:stretch>
        </p:blipFill>
        <p:spPr>
          <a:xfrm>
            <a:off x="2078696" y="2619105"/>
            <a:ext cx="3919807" cy="3919807"/>
          </a:xfrm>
          <a:prstGeom prst="rect">
            <a:avLst/>
          </a:prstGeom>
        </p:spPr>
      </p:pic>
    </p:spTree>
    <p:extLst>
      <p:ext uri="{BB962C8B-B14F-4D97-AF65-F5344CB8AC3E}">
        <p14:creationId xmlns:p14="http://schemas.microsoft.com/office/powerpoint/2010/main" val="409331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4143974" y="1550099"/>
            <a:ext cx="4937760" cy="950976"/>
          </a:xfrm>
        </p:spPr>
        <p:txBody>
          <a:bodyPr/>
          <a:lstStyle/>
          <a:p>
            <a:r>
              <a:rPr lang="en-US" dirty="0"/>
              <a:t>Rating types</a:t>
            </a:r>
          </a:p>
        </p:txBody>
      </p:sp>
      <p:pic>
        <p:nvPicPr>
          <p:cNvPr id="41" name="Content Placeholder 40" descr="Chart, pie chart&#10;&#10;Description automatically generated">
            <a:extLst>
              <a:ext uri="{FF2B5EF4-FFF2-40B4-BE49-F238E27FC236}">
                <a16:creationId xmlns:a16="http://schemas.microsoft.com/office/drawing/2014/main" id="{D67CA551-B856-4FBC-9D20-BD732A0DDDE5}"/>
              </a:ext>
            </a:extLst>
          </p:cNvPr>
          <p:cNvPicPr>
            <a:picLocks noGrp="1" noChangeAspect="1"/>
          </p:cNvPicPr>
          <p:nvPr>
            <p:ph sz="quarter" idx="4"/>
          </p:nvPr>
        </p:nvPicPr>
        <p:blipFill>
          <a:blip r:embed="rId3"/>
          <a:stretch>
            <a:fillRect/>
          </a:stretch>
        </p:blipFill>
        <p:spPr>
          <a:xfrm>
            <a:off x="8391644" y="1690688"/>
            <a:ext cx="3995864" cy="3995864"/>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pic>
        <p:nvPicPr>
          <p:cNvPr id="8" name="Content Placeholder 7" descr="Chart&#10;&#10;Description automatically generated with medium confidence">
            <a:extLst>
              <a:ext uri="{FF2B5EF4-FFF2-40B4-BE49-F238E27FC236}">
                <a16:creationId xmlns:a16="http://schemas.microsoft.com/office/drawing/2014/main" id="{F5CAD9D7-2AF4-4896-8734-D5931071F72C}"/>
              </a:ext>
            </a:extLst>
          </p:cNvPr>
          <p:cNvPicPr>
            <a:picLocks noGrp="1" noChangeAspect="1"/>
          </p:cNvPicPr>
          <p:nvPr>
            <p:ph sz="half" idx="2"/>
          </p:nvPr>
        </p:nvPicPr>
        <p:blipFill>
          <a:blip r:embed="rId4"/>
          <a:stretch>
            <a:fillRect/>
          </a:stretch>
        </p:blipFill>
        <p:spPr>
          <a:xfrm>
            <a:off x="0" y="2777692"/>
            <a:ext cx="8788321" cy="2197080"/>
          </a:xfrm>
        </p:spPr>
      </p:pic>
    </p:spTree>
    <p:extLst>
      <p:ext uri="{BB962C8B-B14F-4D97-AF65-F5344CB8AC3E}">
        <p14:creationId xmlns:p14="http://schemas.microsoft.com/office/powerpoint/2010/main" val="300409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2"/>
          <a:stretch>
            <a:fillRect/>
          </a:stretch>
        </p:blipFill>
        <p:spPr>
          <a:xfrm>
            <a:off x="2994991" y="1349613"/>
            <a:ext cx="7500732" cy="5006737"/>
          </a:xfrm>
          <a:noFill/>
        </p:spPr>
      </p:pic>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12</a:t>
            </a:fld>
            <a:endParaRPr lang="en-US"/>
          </a:p>
        </p:txBody>
      </p:sp>
    </p:spTree>
    <p:extLst>
      <p:ext uri="{BB962C8B-B14F-4D97-AF65-F5344CB8AC3E}">
        <p14:creationId xmlns:p14="http://schemas.microsoft.com/office/powerpoint/2010/main" val="8982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Number of content by rating</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11" name="Content Placeholder 10" descr="A picture containing graphical user interface&#10;&#10;Description automatically generated">
            <a:extLst>
              <a:ext uri="{FF2B5EF4-FFF2-40B4-BE49-F238E27FC236}">
                <a16:creationId xmlns:a16="http://schemas.microsoft.com/office/drawing/2014/main" id="{4441AE48-AD10-4841-9840-2DD54751AC20}"/>
              </a:ext>
            </a:extLst>
          </p:cNvPr>
          <p:cNvPicPr>
            <a:picLocks noGrp="1" noChangeAspect="1"/>
          </p:cNvPicPr>
          <p:nvPr>
            <p:ph idx="1"/>
          </p:nvPr>
        </p:nvPicPr>
        <p:blipFill>
          <a:blip r:embed="rId3"/>
          <a:stretch>
            <a:fillRect/>
          </a:stretch>
        </p:blipFill>
        <p:spPr>
          <a:xfrm>
            <a:off x="838200" y="2777331"/>
            <a:ext cx="10515600" cy="2628900"/>
          </a:xfrm>
        </p:spPr>
      </p:pic>
    </p:spTree>
    <p:extLst>
      <p:ext uri="{BB962C8B-B14F-4D97-AF65-F5344CB8AC3E}">
        <p14:creationId xmlns:p14="http://schemas.microsoft.com/office/powerpoint/2010/main" val="149710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1" name="Content Placeholder 10" descr="Application&#10;&#10;Description automatically generated with low confidence">
            <a:extLst>
              <a:ext uri="{FF2B5EF4-FFF2-40B4-BE49-F238E27FC236}">
                <a16:creationId xmlns:a16="http://schemas.microsoft.com/office/drawing/2014/main" id="{21D6C733-5147-4FFB-B7DD-83C4FD40AD19}"/>
              </a:ext>
            </a:extLst>
          </p:cNvPr>
          <p:cNvPicPr>
            <a:picLocks noGrp="1" noChangeAspect="1"/>
          </p:cNvPicPr>
          <p:nvPr>
            <p:ph idx="1"/>
          </p:nvPr>
        </p:nvPicPr>
        <p:blipFill>
          <a:blip r:embed="rId2"/>
          <a:stretch>
            <a:fillRect/>
          </a:stretch>
        </p:blipFill>
        <p:spPr>
          <a:xfrm>
            <a:off x="838200" y="2777331"/>
            <a:ext cx="10515600" cy="2628900"/>
          </a:xfrm>
        </p:spPr>
      </p:pic>
    </p:spTree>
    <p:extLst>
      <p:ext uri="{BB962C8B-B14F-4D97-AF65-F5344CB8AC3E}">
        <p14:creationId xmlns:p14="http://schemas.microsoft.com/office/powerpoint/2010/main" val="223568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producing countries</a:t>
            </a:r>
          </a:p>
        </p:txBody>
      </p:sp>
      <p:pic>
        <p:nvPicPr>
          <p:cNvPr id="8" name="Content Placeholder 7" descr="Text&#10;&#10;Description automatically generated with low confidence">
            <a:extLst>
              <a:ext uri="{FF2B5EF4-FFF2-40B4-BE49-F238E27FC236}">
                <a16:creationId xmlns:a16="http://schemas.microsoft.com/office/drawing/2014/main" id="{F4549F85-11D5-400F-97CD-EDDFFFFC21EA}"/>
              </a:ext>
            </a:extLst>
          </p:cNvPr>
          <p:cNvPicPr>
            <a:picLocks noGrp="1" noChangeAspect="1"/>
          </p:cNvPicPr>
          <p:nvPr>
            <p:ph idx="1"/>
          </p:nvPr>
        </p:nvPicPr>
        <p:blipFill>
          <a:blip r:embed="rId3"/>
          <a:stretch>
            <a:fillRect/>
          </a:stretch>
        </p:blipFill>
        <p:spPr>
          <a:xfrm>
            <a:off x="838200" y="2533491"/>
            <a:ext cx="10515600" cy="2810670"/>
          </a:xfrm>
        </p:spPr>
      </p:pic>
      <p:sp>
        <p:nvSpPr>
          <p:cNvPr id="4" name="Date Placeholder 3">
            <a:extLst>
              <a:ext uri="{FF2B5EF4-FFF2-40B4-BE49-F238E27FC236}">
                <a16:creationId xmlns:a16="http://schemas.microsoft.com/office/drawing/2014/main" id="{EE988254-A015-4C5E-8BE1-C9680C0A698E}"/>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866EA2EE-A18A-4723-9D58-BD8F79EC4E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15</a:t>
            </a:fld>
            <a:endParaRPr lang="en-US" dirty="0"/>
          </a:p>
        </p:txBody>
      </p:sp>
    </p:spTree>
    <p:extLst>
      <p:ext uri="{BB962C8B-B14F-4D97-AF65-F5344CB8AC3E}">
        <p14:creationId xmlns:p14="http://schemas.microsoft.com/office/powerpoint/2010/main" val="335399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6450-8AE8-4593-B5DB-84C61561E0AD}"/>
              </a:ext>
            </a:extLst>
          </p:cNvPr>
          <p:cNvSpPr>
            <a:spLocks noGrp="1"/>
          </p:cNvSpPr>
          <p:nvPr>
            <p:ph type="title"/>
          </p:nvPr>
        </p:nvSpPr>
        <p:spPr/>
        <p:txBody>
          <a:bodyPr/>
          <a:lstStyle/>
          <a:p>
            <a:r>
              <a:rPr lang="en-US" dirty="0"/>
              <a:t>Ratings per Year</a:t>
            </a:r>
          </a:p>
        </p:txBody>
      </p:sp>
      <p:sp>
        <p:nvSpPr>
          <p:cNvPr id="3" name="Content Placeholder 2">
            <a:extLst>
              <a:ext uri="{FF2B5EF4-FFF2-40B4-BE49-F238E27FC236}">
                <a16:creationId xmlns:a16="http://schemas.microsoft.com/office/drawing/2014/main" id="{625AF70B-2B23-485A-B11E-4B4CBD2F07E7}"/>
              </a:ext>
            </a:extLst>
          </p:cNvPr>
          <p:cNvSpPr>
            <a:spLocks noGrp="1"/>
          </p:cNvSpPr>
          <p:nvPr>
            <p:ph idx="1"/>
          </p:nvPr>
        </p:nvSpPr>
        <p:spPr/>
        <p:txBody>
          <a:bodyPr/>
          <a:lstStyle/>
          <a:p>
            <a:r>
              <a:rPr lang="en-US" dirty="0" err="1"/>
              <a:t>Imbd</a:t>
            </a:r>
            <a:r>
              <a:rPr lang="en-US"/>
              <a:t> rating </a:t>
            </a:r>
            <a:r>
              <a:rPr lang="en-US" dirty="0"/>
              <a:t>of movies produced in the listed year</a:t>
            </a:r>
          </a:p>
          <a:p>
            <a:endParaRPr lang="en-US" dirty="0"/>
          </a:p>
        </p:txBody>
      </p:sp>
      <p:sp>
        <p:nvSpPr>
          <p:cNvPr id="4" name="Date Placeholder 3">
            <a:extLst>
              <a:ext uri="{FF2B5EF4-FFF2-40B4-BE49-F238E27FC236}">
                <a16:creationId xmlns:a16="http://schemas.microsoft.com/office/drawing/2014/main" id="{1B962D47-4DED-44FC-809D-8ACB1DD3A06B}"/>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B5FD2E0C-751C-49A6-A4E8-913ACEE2106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F80872-116C-4BE8-B9EA-2F571ED42AEF}"/>
              </a:ext>
            </a:extLst>
          </p:cNvPr>
          <p:cNvSpPr>
            <a:spLocks noGrp="1"/>
          </p:cNvSpPr>
          <p:nvPr>
            <p:ph type="sldNum" sz="quarter" idx="12"/>
          </p:nvPr>
        </p:nvSpPr>
        <p:spPr/>
        <p:txBody>
          <a:bodyPr/>
          <a:lstStyle/>
          <a:p>
            <a:fld id="{B9713C8C-8E70-45D5-AE59-23E60168254E}" type="slidenum">
              <a:rPr lang="en-US" smtClean="0"/>
              <a:t>16</a:t>
            </a:fld>
            <a:endParaRPr lang="en-US" dirty="0"/>
          </a:p>
        </p:txBody>
      </p:sp>
    </p:spTree>
    <p:extLst>
      <p:ext uri="{BB962C8B-B14F-4D97-AF65-F5344CB8AC3E}">
        <p14:creationId xmlns:p14="http://schemas.microsoft.com/office/powerpoint/2010/main" val="322682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Ratings per year</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8" name="Picture 7" descr="Chart, scatter chart&#10;&#10;Description automatically generated">
            <a:extLst>
              <a:ext uri="{FF2B5EF4-FFF2-40B4-BE49-F238E27FC236}">
                <a16:creationId xmlns:a16="http://schemas.microsoft.com/office/drawing/2014/main" id="{A5F86858-BA19-476A-AEF4-F1E23D9FD315}"/>
              </a:ext>
            </a:extLst>
          </p:cNvPr>
          <p:cNvPicPr>
            <a:picLocks noChangeAspect="1"/>
          </p:cNvPicPr>
          <p:nvPr/>
        </p:nvPicPr>
        <p:blipFill>
          <a:blip r:embed="rId3"/>
          <a:stretch>
            <a:fillRect/>
          </a:stretch>
        </p:blipFill>
        <p:spPr>
          <a:xfrm>
            <a:off x="0" y="136525"/>
            <a:ext cx="12100512" cy="3321709"/>
          </a:xfrm>
          <a:prstGeom prst="rect">
            <a:avLst/>
          </a:prstGeom>
        </p:spPr>
      </p:pic>
      <p:pic>
        <p:nvPicPr>
          <p:cNvPr id="15" name="Content Placeholder 14" descr="Chart, scatter chart&#10;&#10;Description automatically generated">
            <a:extLst>
              <a:ext uri="{FF2B5EF4-FFF2-40B4-BE49-F238E27FC236}">
                <a16:creationId xmlns:a16="http://schemas.microsoft.com/office/drawing/2014/main" id="{C3F3B601-E2A3-4661-A469-5B27C82054E1}"/>
              </a:ext>
            </a:extLst>
          </p:cNvPr>
          <p:cNvPicPr>
            <a:picLocks noGrp="1" noChangeAspect="1"/>
          </p:cNvPicPr>
          <p:nvPr>
            <p:ph idx="1"/>
          </p:nvPr>
        </p:nvPicPr>
        <p:blipFill>
          <a:blip r:embed="rId4"/>
          <a:stretch>
            <a:fillRect/>
          </a:stretch>
        </p:blipFill>
        <p:spPr>
          <a:xfrm>
            <a:off x="220853" y="3437672"/>
            <a:ext cx="11971147" cy="3420328"/>
          </a:xfrm>
        </p:spPr>
      </p:pic>
    </p:spTree>
    <p:extLst>
      <p:ext uri="{BB962C8B-B14F-4D97-AF65-F5344CB8AC3E}">
        <p14:creationId xmlns:p14="http://schemas.microsoft.com/office/powerpoint/2010/main" val="234348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Ratings vs Run time</a:t>
            </a:r>
          </a:p>
        </p:txBody>
      </p:sp>
      <p:pic>
        <p:nvPicPr>
          <p:cNvPr id="8" name="Content Placeholder 7" descr="Chart, scatter chart&#10;&#10;Description automatically generated">
            <a:extLst>
              <a:ext uri="{FF2B5EF4-FFF2-40B4-BE49-F238E27FC236}">
                <a16:creationId xmlns:a16="http://schemas.microsoft.com/office/drawing/2014/main" id="{F36DB7C0-55F9-41F8-940B-5A9B39305B00}"/>
              </a:ext>
            </a:extLst>
          </p:cNvPr>
          <p:cNvPicPr>
            <a:picLocks noGrp="1" noChangeAspect="1"/>
          </p:cNvPicPr>
          <p:nvPr>
            <p:ph idx="1"/>
          </p:nvPr>
        </p:nvPicPr>
        <p:blipFill>
          <a:blip r:embed="rId3"/>
          <a:stretch>
            <a:fillRect/>
          </a:stretch>
        </p:blipFill>
        <p:spPr>
          <a:xfrm>
            <a:off x="838200" y="2777331"/>
            <a:ext cx="10515600" cy="2628900"/>
          </a:xfrm>
        </p:spPr>
      </p:pic>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469571" y="2024743"/>
            <a:ext cx="6683829" cy="400110"/>
          </a:xfrm>
          <a:prstGeom prst="rect">
            <a:avLst/>
          </a:prstGeom>
          <a:noFill/>
        </p:spPr>
        <p:txBody>
          <a:bodyPr wrap="square" rtlCol="0">
            <a:spAutoFit/>
          </a:bodyPr>
          <a:lstStyle/>
          <a:p>
            <a:r>
              <a:rPr lang="en-US" sz="2000" dirty="0"/>
              <a:t>Average runtime for a movie is 101 mins</a:t>
            </a:r>
          </a:p>
        </p:txBody>
      </p:sp>
    </p:spTree>
    <p:extLst>
      <p:ext uri="{BB962C8B-B14F-4D97-AF65-F5344CB8AC3E}">
        <p14:creationId xmlns:p14="http://schemas.microsoft.com/office/powerpoint/2010/main" val="23616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Netflix</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19</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4/28/2022</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Netflix</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4" name="Date Placeholder 3">
            <a:extLst>
              <a:ext uri="{FF2B5EF4-FFF2-40B4-BE49-F238E27FC236}">
                <a16:creationId xmlns:a16="http://schemas.microsoft.com/office/drawing/2014/main" id="{F4E12042-95BD-43FA-AC29-449B3AEDB4E3}"/>
              </a:ext>
            </a:extLst>
          </p:cNvPr>
          <p:cNvSpPr>
            <a:spLocks noGrp="1"/>
          </p:cNvSpPr>
          <p:nvPr>
            <p:ph type="dt" sz="half" idx="10"/>
          </p:nvPr>
        </p:nvSpPr>
        <p:spPr/>
        <p:txBody>
          <a:bodyPr/>
          <a:lstStyle/>
          <a:p>
            <a:r>
              <a:rPr lang="en-US" dirty="0"/>
              <a:t>4/29/2022</a:t>
            </a:r>
          </a:p>
        </p:txBody>
      </p:sp>
      <p:sp>
        <p:nvSpPr>
          <p:cNvPr id="5" name="Footer Placeholder 4">
            <a:extLst>
              <a:ext uri="{FF2B5EF4-FFF2-40B4-BE49-F238E27FC236}">
                <a16:creationId xmlns:a16="http://schemas.microsoft.com/office/drawing/2014/main" id="{E45EACE6-95E1-43CA-BF8E-3C66DA81B333}"/>
              </a:ext>
            </a:extLst>
          </p:cNvPr>
          <p:cNvSpPr>
            <a:spLocks noGrp="1"/>
          </p:cNvSpPr>
          <p:nvPr>
            <p:ph type="ftr" sz="quarter" idx="11"/>
          </p:nvPr>
        </p:nvSpPr>
        <p:spPr/>
        <p:txBody>
          <a:bodyPr/>
          <a:lstStyle/>
          <a:p>
            <a:r>
              <a:rPr lang="en-US" dirty="0"/>
              <a:t>Netflix</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20</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a:bodyPr>
          <a:lstStyle/>
          <a:p>
            <a:r>
              <a:rPr lang="en-US" dirty="0"/>
              <a:t>Top 5 countries which produce the largest number of titles on Netflix: United States, India, United Kingdom, Spain &amp; Japan</a:t>
            </a:r>
          </a:p>
          <a:p>
            <a:r>
              <a:rPr lang="en-US" dirty="0"/>
              <a:t>Top 5 Genres with the largest titles: Standup comedy, Documentaries, Drama, Action &amp; Adventure, Comedies, Family &amp; Children Movies.</a:t>
            </a:r>
          </a:p>
          <a:p>
            <a:r>
              <a:rPr lang="en-US" dirty="0"/>
              <a:t>Top 5 Rating types: TV_MA, TV-14, TV-PG, R, PG-13, TV-Y</a:t>
            </a:r>
          </a:p>
          <a:p>
            <a:r>
              <a:rPr lang="en-US" dirty="0"/>
              <a:t>Most of runtimes are from 50 -150mins  </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26" name="Footer Placeholder 5">
            <a:extLst>
              <a:ext uri="{FF2B5EF4-FFF2-40B4-BE49-F238E27FC236}">
                <a16:creationId xmlns:a16="http://schemas.microsoft.com/office/drawing/2014/main" id="{EADA098B-F015-5FF4-2A19-2D32BD753ECC}"/>
              </a:ext>
            </a:extLst>
          </p:cNvPr>
          <p:cNvSpPr>
            <a:spLocks noGrp="1"/>
          </p:cNvSpPr>
          <p:nvPr>
            <p:ph type="ftr" sz="quarter" idx="11"/>
          </p:nvPr>
        </p:nvSpPr>
        <p:spPr>
          <a:xfrm>
            <a:off x="6739128" y="6356350"/>
            <a:ext cx="4114800" cy="365125"/>
          </a:xfrm>
        </p:spPr>
        <p:txBody>
          <a:bodyPr/>
          <a:lstStyle/>
          <a:p>
            <a:pPr algn="l">
              <a:spcAft>
                <a:spcPts val="600"/>
              </a:spcAft>
            </a:pPr>
            <a:r>
              <a:rPr lang="en-US" dirty="0"/>
              <a:t>Netflix</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21</a:t>
            </a:fld>
            <a:endParaRPr lang="en-US"/>
          </a:p>
        </p:txBody>
      </p:sp>
    </p:spTree>
    <p:extLst>
      <p:ext uri="{BB962C8B-B14F-4D97-AF65-F5344CB8AC3E}">
        <p14:creationId xmlns:p14="http://schemas.microsoft.com/office/powerpoint/2010/main" val="24207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6739128" y="6356350"/>
            <a:ext cx="4114800" cy="365125"/>
          </a:xfrm>
        </p:spPr>
        <p:txBody>
          <a:bodyPr anchor="ctr">
            <a:normAutofit/>
          </a:bodyPr>
          <a:lstStyle/>
          <a:p>
            <a:pPr>
              <a:spcAft>
                <a:spcPts val="600"/>
              </a:spcAft>
            </a:pPr>
            <a:r>
              <a:rPr lang="en-US" dirty="0"/>
              <a:t>Netflix</a:t>
            </a:r>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4/28/2022</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digital streaming media service providers today. </a:t>
            </a:r>
          </a:p>
          <a:p>
            <a:r>
              <a:rPr lang="en-US" sz="1800" dirty="0"/>
              <a:t>Netflix provides streaming services for movies and tv shows from various countries in the world.</a:t>
            </a:r>
          </a:p>
          <a:p>
            <a:r>
              <a:rPr lang="en-US" sz="1800" dirty="0"/>
              <a:t>In our exploratory data analysis, we’ll be exploring details about what Netflix has available in different categories across the board.</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4/28/2022</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Netflix</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8</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995</TotalTime>
  <Words>565</Words>
  <Application>Microsoft Office PowerPoint</Application>
  <PresentationFormat>Widescreen</PresentationFormat>
  <Paragraphs>127</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Elephant</vt:lpstr>
      <vt:lpstr>Brush</vt:lpstr>
      <vt:lpstr>NETFLIX</vt:lpstr>
      <vt:lpstr>Group 6</vt:lpstr>
      <vt:lpstr>Agenda</vt:lpstr>
      <vt:lpstr>PowerPoint Presentation</vt:lpstr>
      <vt:lpstr>Netflix</vt:lpstr>
      <vt:lpstr>Data Analysis Process</vt:lpstr>
      <vt:lpstr>PowerPoint Presentation</vt:lpstr>
      <vt:lpstr>Before and After Data Clean-up</vt:lpstr>
      <vt:lpstr>PowerPoint Presentation</vt:lpstr>
      <vt:lpstr>Percentages of</vt:lpstr>
      <vt:lpstr>Content by rating</vt:lpstr>
      <vt:lpstr>Number of movies per year</vt:lpstr>
      <vt:lpstr>Number of content by rating</vt:lpstr>
      <vt:lpstr>Top Genres with the largest number of  titles</vt:lpstr>
      <vt:lpstr>Top producing countries</vt:lpstr>
      <vt:lpstr>Ratings per Year</vt:lpstr>
      <vt:lpstr>Ratings per year</vt:lpstr>
      <vt:lpstr>Ratings vs Run time</vt:lpstr>
      <vt:lpstr>Conclusions</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20</cp:revision>
  <dcterms:created xsi:type="dcterms:W3CDTF">2022-04-28T03:25:17Z</dcterms:created>
  <dcterms:modified xsi:type="dcterms:W3CDTF">2022-04-29T19:38:10Z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