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 id="2147483804" r:id="rId2"/>
  </p:sldMasterIdLst>
  <p:notesMasterIdLst>
    <p:notesMasterId r:id="rId22"/>
  </p:notesMasterIdLst>
  <p:sldIdLst>
    <p:sldId id="278" r:id="rId3"/>
    <p:sldId id="279" r:id="rId4"/>
    <p:sldId id="280" r:id="rId5"/>
    <p:sldId id="300" r:id="rId6"/>
    <p:sldId id="299" r:id="rId7"/>
    <p:sldId id="288" r:id="rId8"/>
    <p:sldId id="281" r:id="rId9"/>
    <p:sldId id="295" r:id="rId10"/>
    <p:sldId id="296" r:id="rId11"/>
    <p:sldId id="302" r:id="rId12"/>
    <p:sldId id="304" r:id="rId13"/>
    <p:sldId id="291" r:id="rId14"/>
    <p:sldId id="303" r:id="rId15"/>
    <p:sldId id="297" r:id="rId16"/>
    <p:sldId id="301" r:id="rId17"/>
    <p:sldId id="292" r:id="rId18"/>
    <p:sldId id="282" r:id="rId19"/>
    <p:sldId id="285"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609" autoAdjust="0"/>
  </p:normalViewPr>
  <p:slideViewPr>
    <p:cSldViewPr snapToGrid="0" snapToObjects="1">
      <p:cViewPr>
        <p:scale>
          <a:sx n="100" d="100"/>
          <a:sy n="100" d="100"/>
        </p:scale>
        <p:origin x="-762" y="-53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2BF99-2615-4470-BCD4-CD643D2CF5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89512A-0467-45D0-977B-2C3F29C5B59F}">
      <dgm:prSet/>
      <dgm:spPr/>
      <dgm:t>
        <a:bodyPr/>
        <a:lstStyle/>
        <a:p>
          <a:r>
            <a:rPr lang="en-US" dirty="0"/>
            <a:t>Overview</a:t>
          </a:r>
        </a:p>
      </dgm:t>
    </dgm:pt>
    <dgm:pt modelId="{93413A1F-650D-439F-8D1F-0AC4EA0DC7F2}" type="parTrans" cxnId="{69B8B841-541F-4F48-8CEE-851946A2B141}">
      <dgm:prSet/>
      <dgm:spPr/>
      <dgm:t>
        <a:bodyPr/>
        <a:lstStyle/>
        <a:p>
          <a:endParaRPr lang="en-US"/>
        </a:p>
      </dgm:t>
    </dgm:pt>
    <dgm:pt modelId="{1501B5C3-D642-4062-8982-876C593046E6}" type="sibTrans" cxnId="{69B8B841-541F-4F48-8CEE-851946A2B141}">
      <dgm:prSet/>
      <dgm:spPr/>
      <dgm:t>
        <a:bodyPr/>
        <a:lstStyle/>
        <a:p>
          <a:endParaRPr lang="en-US"/>
        </a:p>
      </dgm:t>
    </dgm:pt>
    <dgm:pt modelId="{A7E2301C-F7CA-484D-A285-0B8B1027D821}">
      <dgm:prSet/>
      <dgm:spPr/>
      <dgm:t>
        <a:bodyPr/>
        <a:lstStyle/>
        <a:p>
          <a:r>
            <a:rPr lang="en-US" dirty="0"/>
            <a:t>​Tasks</a:t>
          </a:r>
        </a:p>
      </dgm:t>
    </dgm:pt>
    <dgm:pt modelId="{6F284FAF-DF8B-44E8-8FEE-CBF3FF81D5DD}" type="parTrans" cxnId="{27AAE765-DDD7-4D7A-92F6-D337A3611C00}">
      <dgm:prSet/>
      <dgm:spPr/>
      <dgm:t>
        <a:bodyPr/>
        <a:lstStyle/>
        <a:p>
          <a:endParaRPr lang="en-US"/>
        </a:p>
      </dgm:t>
    </dgm:pt>
    <dgm:pt modelId="{4EA23E38-6BFB-4FC3-8683-9AE0776FABF9}" type="sibTrans" cxnId="{27AAE765-DDD7-4D7A-92F6-D337A3611C00}">
      <dgm:prSet/>
      <dgm:spPr/>
      <dgm:t>
        <a:bodyPr/>
        <a:lstStyle/>
        <a:p>
          <a:endParaRPr lang="en-US"/>
        </a:p>
      </dgm:t>
    </dgm:pt>
    <dgm:pt modelId="{779F6BCA-D7DA-48A2-9970-BED73E99B2CB}">
      <dgm:prSet/>
      <dgm:spPr/>
      <dgm:t>
        <a:bodyPr/>
        <a:lstStyle/>
        <a:p>
          <a:r>
            <a:rPr lang="en-US" dirty="0"/>
            <a:t>Model</a:t>
          </a:r>
        </a:p>
      </dgm:t>
    </dgm:pt>
    <dgm:pt modelId="{202FCCE0-95CA-4FA6-9FFE-C8B83D09A8D6}" type="parTrans" cxnId="{94D955B7-5819-4C7F-9CE7-945FC88BBE38}">
      <dgm:prSet/>
      <dgm:spPr/>
      <dgm:t>
        <a:bodyPr/>
        <a:lstStyle/>
        <a:p>
          <a:endParaRPr lang="en-US"/>
        </a:p>
      </dgm:t>
    </dgm:pt>
    <dgm:pt modelId="{DEC43022-F1FC-4E4A-A6BF-27816CD42B18}" type="sibTrans" cxnId="{94D955B7-5819-4C7F-9CE7-945FC88BBE38}">
      <dgm:prSet/>
      <dgm:spPr/>
      <dgm:t>
        <a:bodyPr/>
        <a:lstStyle/>
        <a:p>
          <a:endParaRPr lang="en-US"/>
        </a:p>
      </dgm:t>
    </dgm:pt>
    <dgm:pt modelId="{08784AA8-8510-4993-BEA2-B7F0D1AABD0E}">
      <dgm:prSet/>
      <dgm:spPr/>
      <dgm:t>
        <a:bodyPr/>
        <a:lstStyle/>
        <a:p>
          <a:r>
            <a:rPr lang="en-US" dirty="0"/>
            <a:t>​Final Thoughts</a:t>
          </a:r>
        </a:p>
      </dgm:t>
    </dgm:pt>
    <dgm:pt modelId="{93D57A05-4502-4D5E-9F4D-6019DBEB8278}" type="parTrans" cxnId="{24AFCDF2-12F9-4099-A62F-E4E82ABBD3A8}">
      <dgm:prSet/>
      <dgm:spPr/>
      <dgm:t>
        <a:bodyPr/>
        <a:lstStyle/>
        <a:p>
          <a:endParaRPr lang="en-US"/>
        </a:p>
      </dgm:t>
    </dgm:pt>
    <dgm:pt modelId="{E226821E-1813-4D73-971A-CD25FFF5377F}" type="sibTrans" cxnId="{24AFCDF2-12F9-4099-A62F-E4E82ABBD3A8}">
      <dgm:prSet/>
      <dgm:spPr/>
      <dgm:t>
        <a:bodyPr/>
        <a:lstStyle/>
        <a:p>
          <a:endParaRPr lang="en-US"/>
        </a:p>
      </dgm:t>
    </dgm:pt>
    <dgm:pt modelId="{BB2D6424-D0F9-4039-9681-D732AC5FEC1B}">
      <dgm:prSet/>
      <dgm:spPr/>
      <dgm:t>
        <a:bodyPr/>
        <a:lstStyle/>
        <a:p>
          <a:r>
            <a:rPr lang="en-US" dirty="0"/>
            <a:t>ETL</a:t>
          </a:r>
        </a:p>
      </dgm:t>
    </dgm:pt>
    <dgm:pt modelId="{49262B8F-0C65-4F38-A872-26264BFF786C}" type="parTrans" cxnId="{C4847EB5-BF12-4A46-9337-DED354852ACB}">
      <dgm:prSet/>
      <dgm:spPr/>
      <dgm:t>
        <a:bodyPr/>
        <a:lstStyle/>
        <a:p>
          <a:endParaRPr lang="en-US"/>
        </a:p>
      </dgm:t>
    </dgm:pt>
    <dgm:pt modelId="{E5973317-18F9-4D1E-B8E6-48076E016161}" type="sibTrans" cxnId="{C4847EB5-BF12-4A46-9337-DED354852ACB}">
      <dgm:prSet/>
      <dgm:spPr/>
      <dgm:t>
        <a:bodyPr/>
        <a:lstStyle/>
        <a:p>
          <a:endParaRPr lang="en-US"/>
        </a:p>
      </dgm:t>
    </dgm:pt>
    <dgm:pt modelId="{21276929-F945-45B8-88EB-2DE7A0D4A3BC}">
      <dgm:prSet/>
      <dgm:spPr/>
      <dgm:t>
        <a:bodyPr/>
        <a:lstStyle/>
        <a:p>
          <a:r>
            <a:rPr lang="en-US" dirty="0"/>
            <a:t>Flask</a:t>
          </a:r>
        </a:p>
      </dgm:t>
    </dgm:pt>
    <dgm:pt modelId="{BD3059F8-0B3D-4605-B94E-F700D46C7334}" type="parTrans" cxnId="{3F356985-51CC-4F80-BAF3-0AC40B98E7C8}">
      <dgm:prSet/>
      <dgm:spPr/>
      <dgm:t>
        <a:bodyPr/>
        <a:lstStyle/>
        <a:p>
          <a:endParaRPr lang="en-US"/>
        </a:p>
      </dgm:t>
    </dgm:pt>
    <dgm:pt modelId="{E93B8DBB-643D-491B-89B9-E1BB60D095B0}" type="sibTrans" cxnId="{3F356985-51CC-4F80-BAF3-0AC40B98E7C8}">
      <dgm:prSet/>
      <dgm:spPr/>
      <dgm:t>
        <a:bodyPr/>
        <a:lstStyle/>
        <a:p>
          <a:endParaRPr lang="en-US"/>
        </a:p>
      </dgm:t>
    </dgm:pt>
    <dgm:pt modelId="{24BB9AAF-9B20-4A19-AC4C-4EB4B46B25A9}">
      <dgm:prSet/>
      <dgm:spPr/>
      <dgm:t>
        <a:bodyPr/>
        <a:lstStyle/>
        <a:p>
          <a:r>
            <a:rPr lang="en-US" dirty="0"/>
            <a:t>Team Members</a:t>
          </a:r>
        </a:p>
      </dgm:t>
    </dgm:pt>
    <dgm:pt modelId="{BD3FC8E4-3CB1-4107-B289-B2775F072BB6}" type="parTrans" cxnId="{882E1728-4E44-4FAB-994C-CA249F5993A3}">
      <dgm:prSet/>
      <dgm:spPr/>
      <dgm:t>
        <a:bodyPr/>
        <a:lstStyle/>
        <a:p>
          <a:endParaRPr lang="en-US"/>
        </a:p>
      </dgm:t>
    </dgm:pt>
    <dgm:pt modelId="{1ADC0F77-CB81-4515-B809-976A252AB1B1}" type="sibTrans" cxnId="{882E1728-4E44-4FAB-994C-CA249F5993A3}">
      <dgm:prSet/>
      <dgm:spPr/>
      <dgm:t>
        <a:bodyPr/>
        <a:lstStyle/>
        <a:p>
          <a:endParaRPr lang="en-US"/>
        </a:p>
      </dgm:t>
    </dgm:pt>
    <dgm:pt modelId="{DA6C5540-B178-4CB6-BD9E-9038A468C6DF}" type="pres">
      <dgm:prSet presAssocID="{80C2BF99-2615-4470-BCD4-CD643D2CF557}" presName="linear" presStyleCnt="0">
        <dgm:presLayoutVars>
          <dgm:animLvl val="lvl"/>
          <dgm:resizeHandles val="exact"/>
        </dgm:presLayoutVars>
      </dgm:prSet>
      <dgm:spPr/>
    </dgm:pt>
    <dgm:pt modelId="{472409D7-3284-4ADB-9CBA-736954E9BD98}" type="pres">
      <dgm:prSet presAssocID="{2F89512A-0467-45D0-977B-2C3F29C5B59F}" presName="parentText" presStyleLbl="node1" presStyleIdx="0" presStyleCnt="7" custLinFactY="-8756" custLinFactNeighborY="-100000">
        <dgm:presLayoutVars>
          <dgm:chMax val="0"/>
          <dgm:bulletEnabled val="1"/>
        </dgm:presLayoutVars>
      </dgm:prSet>
      <dgm:spPr/>
    </dgm:pt>
    <dgm:pt modelId="{BFFDB738-CF5D-4CF3-89FB-AC8D6430A9A7}" type="pres">
      <dgm:prSet presAssocID="{1501B5C3-D642-4062-8982-876C593046E6}" presName="spacer" presStyleCnt="0"/>
      <dgm:spPr/>
    </dgm:pt>
    <dgm:pt modelId="{8B00B154-7607-4B42-AC77-D475623A6675}" type="pres">
      <dgm:prSet presAssocID="{A7E2301C-F7CA-484D-A285-0B8B1027D821}" presName="parentText" presStyleLbl="node1" presStyleIdx="1" presStyleCnt="7" custLinFactNeighborY="-93392">
        <dgm:presLayoutVars>
          <dgm:chMax val="0"/>
          <dgm:bulletEnabled val="1"/>
        </dgm:presLayoutVars>
      </dgm:prSet>
      <dgm:spPr/>
    </dgm:pt>
    <dgm:pt modelId="{6886A251-57EE-4488-9CBF-618160AFDDCC}" type="pres">
      <dgm:prSet presAssocID="{4EA23E38-6BFB-4FC3-8683-9AE0776FABF9}" presName="spacer" presStyleCnt="0"/>
      <dgm:spPr/>
    </dgm:pt>
    <dgm:pt modelId="{7E9C93B4-7BE6-4801-8144-75B75F709B24}" type="pres">
      <dgm:prSet presAssocID="{BB2D6424-D0F9-4039-9681-D732AC5FEC1B}" presName="parentText" presStyleLbl="node1" presStyleIdx="2" presStyleCnt="7" custLinFactNeighborY="-60132">
        <dgm:presLayoutVars>
          <dgm:chMax val="0"/>
          <dgm:bulletEnabled val="1"/>
        </dgm:presLayoutVars>
      </dgm:prSet>
      <dgm:spPr/>
    </dgm:pt>
    <dgm:pt modelId="{E844161C-C524-4878-ACC9-19AB5AE5F736}" type="pres">
      <dgm:prSet presAssocID="{E5973317-18F9-4D1E-B8E6-48076E016161}" presName="spacer" presStyleCnt="0"/>
      <dgm:spPr/>
    </dgm:pt>
    <dgm:pt modelId="{C7BC6B1C-F36F-4F00-8CDA-82CE8C249099}" type="pres">
      <dgm:prSet presAssocID="{779F6BCA-D7DA-48A2-9970-BED73E99B2CB}" presName="parentText" presStyleLbl="node1" presStyleIdx="3" presStyleCnt="7" custLinFactNeighborY="-60132">
        <dgm:presLayoutVars>
          <dgm:chMax val="0"/>
          <dgm:bulletEnabled val="1"/>
        </dgm:presLayoutVars>
      </dgm:prSet>
      <dgm:spPr/>
    </dgm:pt>
    <dgm:pt modelId="{FDD8AD3A-42DA-4F39-B274-08FC6CBD3A0F}" type="pres">
      <dgm:prSet presAssocID="{DEC43022-F1FC-4E4A-A6BF-27816CD42B18}" presName="spacer" presStyleCnt="0"/>
      <dgm:spPr/>
    </dgm:pt>
    <dgm:pt modelId="{18CEF843-E295-4A4D-8C47-0F73F0B882DE}" type="pres">
      <dgm:prSet presAssocID="{21276929-F945-45B8-88EB-2DE7A0D4A3BC}" presName="parentText" presStyleLbl="node1" presStyleIdx="4" presStyleCnt="7" custLinFactNeighborY="3">
        <dgm:presLayoutVars>
          <dgm:chMax val="0"/>
          <dgm:bulletEnabled val="1"/>
        </dgm:presLayoutVars>
      </dgm:prSet>
      <dgm:spPr/>
    </dgm:pt>
    <dgm:pt modelId="{633BC2BF-80E1-4584-B210-27A97EF45CE7}" type="pres">
      <dgm:prSet presAssocID="{E93B8DBB-643D-491B-89B9-E1BB60D095B0}" presName="spacer" presStyleCnt="0"/>
      <dgm:spPr/>
    </dgm:pt>
    <dgm:pt modelId="{484ECFFA-D3DF-45D1-B355-DC702CB1901F}" type="pres">
      <dgm:prSet presAssocID="{08784AA8-8510-4993-BEA2-B7F0D1AABD0E}" presName="parentText" presStyleLbl="node1" presStyleIdx="5" presStyleCnt="7">
        <dgm:presLayoutVars>
          <dgm:chMax val="0"/>
          <dgm:bulletEnabled val="1"/>
        </dgm:presLayoutVars>
      </dgm:prSet>
      <dgm:spPr/>
    </dgm:pt>
    <dgm:pt modelId="{A7562789-6FBA-46E0-AE3F-9AF7B4DFF59D}" type="pres">
      <dgm:prSet presAssocID="{E226821E-1813-4D73-971A-CD25FFF5377F}" presName="spacer" presStyleCnt="0"/>
      <dgm:spPr/>
    </dgm:pt>
    <dgm:pt modelId="{65C63730-CCC6-4655-868C-85E8EBF9E37C}" type="pres">
      <dgm:prSet presAssocID="{24BB9AAF-9B20-4A19-AC4C-4EB4B46B25A9}" presName="parentText" presStyleLbl="node1" presStyleIdx="6" presStyleCnt="7">
        <dgm:presLayoutVars>
          <dgm:chMax val="0"/>
          <dgm:bulletEnabled val="1"/>
        </dgm:presLayoutVars>
      </dgm:prSet>
      <dgm:spPr/>
    </dgm:pt>
  </dgm:ptLst>
  <dgm:cxnLst>
    <dgm:cxn modelId="{39A30614-413C-4730-B371-B449C94BB30E}" type="presOf" srcId="{24BB9AAF-9B20-4A19-AC4C-4EB4B46B25A9}" destId="{65C63730-CCC6-4655-868C-85E8EBF9E37C}" srcOrd="0" destOrd="0" presId="urn:microsoft.com/office/officeart/2005/8/layout/vList2"/>
    <dgm:cxn modelId="{882E1728-4E44-4FAB-994C-CA249F5993A3}" srcId="{80C2BF99-2615-4470-BCD4-CD643D2CF557}" destId="{24BB9AAF-9B20-4A19-AC4C-4EB4B46B25A9}" srcOrd="6" destOrd="0" parTransId="{BD3FC8E4-3CB1-4107-B289-B2775F072BB6}" sibTransId="{1ADC0F77-CB81-4515-B809-976A252AB1B1}"/>
    <dgm:cxn modelId="{B0B6792E-8137-4B6A-90DA-0952E72E0CEC}" type="presOf" srcId="{08784AA8-8510-4993-BEA2-B7F0D1AABD0E}" destId="{484ECFFA-D3DF-45D1-B355-DC702CB1901F}" srcOrd="0" destOrd="0" presId="urn:microsoft.com/office/officeart/2005/8/layout/vList2"/>
    <dgm:cxn modelId="{69B8B841-541F-4F48-8CEE-851946A2B141}" srcId="{80C2BF99-2615-4470-BCD4-CD643D2CF557}" destId="{2F89512A-0467-45D0-977B-2C3F29C5B59F}" srcOrd="0" destOrd="0" parTransId="{93413A1F-650D-439F-8D1F-0AC4EA0DC7F2}" sibTransId="{1501B5C3-D642-4062-8982-876C593046E6}"/>
    <dgm:cxn modelId="{27AAE765-DDD7-4D7A-92F6-D337A3611C00}" srcId="{80C2BF99-2615-4470-BCD4-CD643D2CF557}" destId="{A7E2301C-F7CA-484D-A285-0B8B1027D821}" srcOrd="1" destOrd="0" parTransId="{6F284FAF-DF8B-44E8-8FEE-CBF3FF81D5DD}" sibTransId="{4EA23E38-6BFB-4FC3-8683-9AE0776FABF9}"/>
    <dgm:cxn modelId="{53BB894B-8BBA-4611-8D48-7C731A5F9B07}" type="presOf" srcId="{80C2BF99-2615-4470-BCD4-CD643D2CF557}" destId="{DA6C5540-B178-4CB6-BD9E-9038A468C6DF}" srcOrd="0" destOrd="0" presId="urn:microsoft.com/office/officeart/2005/8/layout/vList2"/>
    <dgm:cxn modelId="{CCF0A776-716A-4E4C-8499-126D19412301}" type="presOf" srcId="{21276929-F945-45B8-88EB-2DE7A0D4A3BC}" destId="{18CEF843-E295-4A4D-8C47-0F73F0B882DE}" srcOrd="0" destOrd="0" presId="urn:microsoft.com/office/officeart/2005/8/layout/vList2"/>
    <dgm:cxn modelId="{AAF60F5A-32D5-404B-838B-3EC1BF973EC6}" type="presOf" srcId="{779F6BCA-D7DA-48A2-9970-BED73E99B2CB}" destId="{C7BC6B1C-F36F-4F00-8CDA-82CE8C249099}" srcOrd="0" destOrd="0" presId="urn:microsoft.com/office/officeart/2005/8/layout/vList2"/>
    <dgm:cxn modelId="{3497A97E-69DC-4E65-9508-E991A5CB5CA4}" type="presOf" srcId="{2F89512A-0467-45D0-977B-2C3F29C5B59F}" destId="{472409D7-3284-4ADB-9CBA-736954E9BD98}" srcOrd="0" destOrd="0" presId="urn:microsoft.com/office/officeart/2005/8/layout/vList2"/>
    <dgm:cxn modelId="{3F356985-51CC-4F80-BAF3-0AC40B98E7C8}" srcId="{80C2BF99-2615-4470-BCD4-CD643D2CF557}" destId="{21276929-F945-45B8-88EB-2DE7A0D4A3BC}" srcOrd="4" destOrd="0" parTransId="{BD3059F8-0B3D-4605-B94E-F700D46C7334}" sibTransId="{E93B8DBB-643D-491B-89B9-E1BB60D095B0}"/>
    <dgm:cxn modelId="{1FA98490-627E-4292-ACF1-0AF725D3615C}" type="presOf" srcId="{A7E2301C-F7CA-484D-A285-0B8B1027D821}" destId="{8B00B154-7607-4B42-AC77-D475623A6675}" srcOrd="0" destOrd="0" presId="urn:microsoft.com/office/officeart/2005/8/layout/vList2"/>
    <dgm:cxn modelId="{8591D290-3F31-41C9-B71B-B84019459CE8}" type="presOf" srcId="{BB2D6424-D0F9-4039-9681-D732AC5FEC1B}" destId="{7E9C93B4-7BE6-4801-8144-75B75F709B24}" srcOrd="0" destOrd="0" presId="urn:microsoft.com/office/officeart/2005/8/layout/vList2"/>
    <dgm:cxn modelId="{C4847EB5-BF12-4A46-9337-DED354852ACB}" srcId="{80C2BF99-2615-4470-BCD4-CD643D2CF557}" destId="{BB2D6424-D0F9-4039-9681-D732AC5FEC1B}" srcOrd="2" destOrd="0" parTransId="{49262B8F-0C65-4F38-A872-26264BFF786C}" sibTransId="{E5973317-18F9-4D1E-B8E6-48076E016161}"/>
    <dgm:cxn modelId="{94D955B7-5819-4C7F-9CE7-945FC88BBE38}" srcId="{80C2BF99-2615-4470-BCD4-CD643D2CF557}" destId="{779F6BCA-D7DA-48A2-9970-BED73E99B2CB}" srcOrd="3" destOrd="0" parTransId="{202FCCE0-95CA-4FA6-9FFE-C8B83D09A8D6}" sibTransId="{DEC43022-F1FC-4E4A-A6BF-27816CD42B18}"/>
    <dgm:cxn modelId="{24AFCDF2-12F9-4099-A62F-E4E82ABBD3A8}" srcId="{80C2BF99-2615-4470-BCD4-CD643D2CF557}" destId="{08784AA8-8510-4993-BEA2-B7F0D1AABD0E}" srcOrd="5" destOrd="0" parTransId="{93D57A05-4502-4D5E-9F4D-6019DBEB8278}" sibTransId="{E226821E-1813-4D73-971A-CD25FFF5377F}"/>
    <dgm:cxn modelId="{889136EA-7B52-4E7D-9AD4-28CD5C9769B2}" type="presParOf" srcId="{DA6C5540-B178-4CB6-BD9E-9038A468C6DF}" destId="{472409D7-3284-4ADB-9CBA-736954E9BD98}" srcOrd="0" destOrd="0" presId="urn:microsoft.com/office/officeart/2005/8/layout/vList2"/>
    <dgm:cxn modelId="{79BBDD59-2FB0-4E13-B526-9E3E391AE412}" type="presParOf" srcId="{DA6C5540-B178-4CB6-BD9E-9038A468C6DF}" destId="{BFFDB738-CF5D-4CF3-89FB-AC8D6430A9A7}" srcOrd="1" destOrd="0" presId="urn:microsoft.com/office/officeart/2005/8/layout/vList2"/>
    <dgm:cxn modelId="{DFA65CF2-FAB2-4BAF-81F7-CE1A4E9C7ACB}" type="presParOf" srcId="{DA6C5540-B178-4CB6-BD9E-9038A468C6DF}" destId="{8B00B154-7607-4B42-AC77-D475623A6675}" srcOrd="2" destOrd="0" presId="urn:microsoft.com/office/officeart/2005/8/layout/vList2"/>
    <dgm:cxn modelId="{17D72C96-5480-4196-9340-DD8ECB08C8AA}" type="presParOf" srcId="{DA6C5540-B178-4CB6-BD9E-9038A468C6DF}" destId="{6886A251-57EE-4488-9CBF-618160AFDDCC}" srcOrd="3" destOrd="0" presId="urn:microsoft.com/office/officeart/2005/8/layout/vList2"/>
    <dgm:cxn modelId="{F8463FA9-2177-4416-B3EE-0F173D81942C}" type="presParOf" srcId="{DA6C5540-B178-4CB6-BD9E-9038A468C6DF}" destId="{7E9C93B4-7BE6-4801-8144-75B75F709B24}" srcOrd="4" destOrd="0" presId="urn:microsoft.com/office/officeart/2005/8/layout/vList2"/>
    <dgm:cxn modelId="{A9119B79-9836-4136-918C-35C3216738A5}" type="presParOf" srcId="{DA6C5540-B178-4CB6-BD9E-9038A468C6DF}" destId="{E844161C-C524-4878-ACC9-19AB5AE5F736}" srcOrd="5" destOrd="0" presId="urn:microsoft.com/office/officeart/2005/8/layout/vList2"/>
    <dgm:cxn modelId="{297501A0-ED98-4E14-80F8-E37058256CA0}" type="presParOf" srcId="{DA6C5540-B178-4CB6-BD9E-9038A468C6DF}" destId="{C7BC6B1C-F36F-4F00-8CDA-82CE8C249099}" srcOrd="6" destOrd="0" presId="urn:microsoft.com/office/officeart/2005/8/layout/vList2"/>
    <dgm:cxn modelId="{9C10264F-FB6E-40E1-AA42-3D65979F27EC}" type="presParOf" srcId="{DA6C5540-B178-4CB6-BD9E-9038A468C6DF}" destId="{FDD8AD3A-42DA-4F39-B274-08FC6CBD3A0F}" srcOrd="7" destOrd="0" presId="urn:microsoft.com/office/officeart/2005/8/layout/vList2"/>
    <dgm:cxn modelId="{E0687626-BABF-4F3D-9085-CCA0DE91A30F}" type="presParOf" srcId="{DA6C5540-B178-4CB6-BD9E-9038A468C6DF}" destId="{18CEF843-E295-4A4D-8C47-0F73F0B882DE}" srcOrd="8" destOrd="0" presId="urn:microsoft.com/office/officeart/2005/8/layout/vList2"/>
    <dgm:cxn modelId="{E3F2D976-3A3B-443F-ABAB-E51E1898FE57}" type="presParOf" srcId="{DA6C5540-B178-4CB6-BD9E-9038A468C6DF}" destId="{633BC2BF-80E1-4584-B210-27A97EF45CE7}" srcOrd="9" destOrd="0" presId="urn:microsoft.com/office/officeart/2005/8/layout/vList2"/>
    <dgm:cxn modelId="{A4B29F4B-69FC-47D6-804A-1E6A7AB37F76}" type="presParOf" srcId="{DA6C5540-B178-4CB6-BD9E-9038A468C6DF}" destId="{484ECFFA-D3DF-45D1-B355-DC702CB1901F}" srcOrd="10" destOrd="0" presId="urn:microsoft.com/office/officeart/2005/8/layout/vList2"/>
    <dgm:cxn modelId="{1C72D9BF-3E5C-4C1B-9368-88BFBDA3F995}" type="presParOf" srcId="{DA6C5540-B178-4CB6-BD9E-9038A468C6DF}" destId="{A7562789-6FBA-46E0-AE3F-9AF7B4DFF59D}" srcOrd="11" destOrd="0" presId="urn:microsoft.com/office/officeart/2005/8/layout/vList2"/>
    <dgm:cxn modelId="{FD4321FF-CD80-4495-A535-05D140A88D19}" type="presParOf" srcId="{DA6C5540-B178-4CB6-BD9E-9038A468C6DF}" destId="{65C63730-CCC6-4655-868C-85E8EBF9E37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409D7-3284-4ADB-9CBA-736954E9BD98}">
      <dsp:nvSpPr>
        <dsp:cNvPr id="0" name=""/>
        <dsp:cNvSpPr/>
      </dsp:nvSpPr>
      <dsp:spPr>
        <a:xfrm>
          <a:off x="0" y="1"/>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Overview</a:t>
          </a:r>
        </a:p>
      </dsp:txBody>
      <dsp:txXfrm>
        <a:off x="18734" y="18735"/>
        <a:ext cx="5656196" cy="346292"/>
      </dsp:txXfrm>
    </dsp:sp>
    <dsp:sp modelId="{8B00B154-7607-4B42-AC77-D475623A6675}">
      <dsp:nvSpPr>
        <dsp:cNvPr id="0" name=""/>
        <dsp:cNvSpPr/>
      </dsp:nvSpPr>
      <dsp:spPr>
        <a:xfrm>
          <a:off x="0" y="466488"/>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​Tasks</a:t>
          </a:r>
        </a:p>
      </dsp:txBody>
      <dsp:txXfrm>
        <a:off x="18734" y="485222"/>
        <a:ext cx="5656196" cy="346292"/>
      </dsp:txXfrm>
    </dsp:sp>
    <dsp:sp modelId="{7E9C93B4-7BE6-4801-8144-75B75F709B24}">
      <dsp:nvSpPr>
        <dsp:cNvPr id="0" name=""/>
        <dsp:cNvSpPr/>
      </dsp:nvSpPr>
      <dsp:spPr>
        <a:xfrm>
          <a:off x="0" y="91165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ETL</a:t>
          </a:r>
        </a:p>
      </dsp:txBody>
      <dsp:txXfrm>
        <a:off x="18734" y="930389"/>
        <a:ext cx="5656196" cy="346292"/>
      </dsp:txXfrm>
    </dsp:sp>
    <dsp:sp modelId="{C7BC6B1C-F36F-4F00-8CDA-82CE8C249099}">
      <dsp:nvSpPr>
        <dsp:cNvPr id="0" name=""/>
        <dsp:cNvSpPr/>
      </dsp:nvSpPr>
      <dsp:spPr>
        <a:xfrm>
          <a:off x="0" y="134149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Model</a:t>
          </a:r>
        </a:p>
      </dsp:txBody>
      <dsp:txXfrm>
        <a:off x="18734" y="1360229"/>
        <a:ext cx="5656196" cy="346292"/>
      </dsp:txXfrm>
    </dsp:sp>
    <dsp:sp modelId="{18CEF843-E295-4A4D-8C47-0F73F0B882DE}">
      <dsp:nvSpPr>
        <dsp:cNvPr id="0" name=""/>
        <dsp:cNvSpPr/>
      </dsp:nvSpPr>
      <dsp:spPr>
        <a:xfrm>
          <a:off x="0" y="179904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Flask</a:t>
          </a:r>
        </a:p>
      </dsp:txBody>
      <dsp:txXfrm>
        <a:off x="18734" y="1817779"/>
        <a:ext cx="5656196" cy="346292"/>
      </dsp:txXfrm>
    </dsp:sp>
    <dsp:sp modelId="{484ECFFA-D3DF-45D1-B355-DC702CB1901F}">
      <dsp:nvSpPr>
        <dsp:cNvPr id="0" name=""/>
        <dsp:cNvSpPr/>
      </dsp:nvSpPr>
      <dsp:spPr>
        <a:xfrm>
          <a:off x="0" y="2228884"/>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​Final Thoughts</a:t>
          </a:r>
        </a:p>
      </dsp:txBody>
      <dsp:txXfrm>
        <a:off x="18734" y="2247618"/>
        <a:ext cx="5656196" cy="346292"/>
      </dsp:txXfrm>
    </dsp:sp>
    <dsp:sp modelId="{65C63730-CCC6-4655-868C-85E8EBF9E37C}">
      <dsp:nvSpPr>
        <dsp:cNvPr id="0" name=""/>
        <dsp:cNvSpPr/>
      </dsp:nvSpPr>
      <dsp:spPr>
        <a:xfrm>
          <a:off x="0" y="2658724"/>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Team Members</a:t>
          </a:r>
        </a:p>
      </dsp:txBody>
      <dsp:txXfrm>
        <a:off x="18734" y="2677458"/>
        <a:ext cx="5656196"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ED10251-D526-5EF1-C7EB-424511F1C7A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E966266-B8F2-1D86-1D22-704D0FD91F0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650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0835401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858596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533158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1497146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468324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822270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8967497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5788994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41690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31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5004948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957676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19811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ED10251-D526-5EF1-C7EB-424511F1C7A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E966266-B8F2-1D86-1D22-704D0FD91F0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58149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9029090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A2A4E1CB-B988-BDBA-0C04-C9277EAACC4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86E6BDB-0AD8-83B1-0E82-64DAC4C2C38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E73749-BD75-D896-463A-2BB95738015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2C68A7A-8E4A-0899-E590-EC58F3142A2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56384F5F-BEE9-2E27-ADD2-C019300E9D1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C9716C-9448-BE5F-4037-5DE7E5368DF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251851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3871340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0517687-5019-F83D-802E-FD4A6C55A02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801CBB-9EF5-2CC3-7F22-17F434745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92F1BF26-93F9-4130-8E1F-53864BB6349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0BC498D-CFA6-1483-24ED-950CAEB3853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592933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8/31/2022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4C67F58F-7817-C13F-B745-9BFEF924AEB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2129A45C-B49F-386F-62F6-3D79606C4DF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155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A2A4E1CB-B988-BDBA-0C04-C9277EAACC4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86E6BDB-0AD8-83B1-0E82-64DAC4C2C38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E73749-BD75-D896-463A-2BB95738015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2C68A7A-8E4A-0899-E590-EC58F3142A2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56384F5F-BEE9-2E27-ADD2-C019300E9D1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C9716C-9448-BE5F-4037-5DE7E5368DF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521259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8/31/2022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8C18856B-39FD-4E78-56DC-5404C2D858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77E260B3-7BB3-9C96-94F1-C746ECAAB85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4025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8/31/2022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452D5DC-CDD5-5A51-B0B7-6F949BF7622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3074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5CB643E-874E-8F38-1E85-3A661271F1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90618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41567261"/>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0275179"/>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0690503"/>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3763699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4369923"/>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8/31/2022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6934592"/>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4336856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62341954"/>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3029714"/>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33708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2988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3151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2982259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40338584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882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41114553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9656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18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0517687-5019-F83D-802E-FD4A6C55A02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801CBB-9EF5-2CC3-7F22-17F434745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92F1BF26-93F9-4130-8E1F-53864BB6349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0BC498D-CFA6-1483-24ED-950CAEB3853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96562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8/31/2022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4C67F58F-7817-C13F-B745-9BFEF924AEB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2129A45C-B49F-386F-62F6-3D79606C4DF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8342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8/31/2022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8C18856B-39FD-4E78-56DC-5404C2D858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77E260B3-7BB3-9C96-94F1-C746ECAAB85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2642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8/31/2022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452D5DC-CDD5-5A51-B0B7-6F949BF7622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0384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5CB643E-874E-8F38-1E85-3A661271F1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5673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image" Target="../media/image2.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5.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heme" Target="../theme/theme2.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1492359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800" r:id="rId19"/>
    <p:sldLayoutId id="2147483801" r:id="rId20"/>
    <p:sldLayoutId id="2147483803" r:id="rId21"/>
    <p:sldLayoutId id="2147483655" r:id="rId22"/>
    <p:sldLayoutId id="2147483654" r:id="rId23"/>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8/31/2022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19368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4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4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154955" y="4777380"/>
            <a:ext cx="6974911" cy="861420"/>
          </a:xfrm>
        </p:spPr>
        <p:txBody>
          <a:bodyPr>
            <a:normAutofit/>
          </a:bodyPr>
          <a:lstStyle/>
          <a:p>
            <a:r>
              <a:rPr lang="en-US" sz="2400" b="1" dirty="0">
                <a:solidFill>
                  <a:schemeClr val="tx1">
                    <a:lumMod val="85000"/>
                    <a:lumOff val="15000"/>
                  </a:schemeClr>
                </a:solidFill>
              </a:rPr>
              <a:t>APR GROUP</a:t>
            </a:r>
          </a:p>
          <a:p>
            <a:endParaRPr lang="en-US" dirty="0">
              <a:solidFill>
                <a:schemeClr val="tx1">
                  <a:lumMod val="85000"/>
                  <a:lumOff val="15000"/>
                </a:schemeClr>
              </a:solidFill>
            </a:endParaRPr>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154955" y="1447800"/>
            <a:ext cx="6974915" cy="3329581"/>
          </a:xfrm>
        </p:spPr>
        <p:txBody>
          <a:bodyPr>
            <a:normAutofit/>
          </a:bodyPr>
          <a:lstStyle/>
          <a:p>
            <a:pPr>
              <a:lnSpc>
                <a:spcPct val="90000"/>
              </a:lnSpc>
            </a:pPr>
            <a:r>
              <a:rPr lang="en-US" dirty="0"/>
              <a:t>Credit Card Approval</a:t>
            </a:r>
            <a:br>
              <a:rPr lang="en-US" dirty="0"/>
            </a:b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1568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a:t>MODEL</a:t>
            </a:r>
            <a:endParaRPr lang="en-US" b="1" dirty="0"/>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16" name="Picture 15">
            <a:extLst>
              <a:ext uri="{FF2B5EF4-FFF2-40B4-BE49-F238E27FC236}">
                <a16:creationId xmlns:a16="http://schemas.microsoft.com/office/drawing/2014/main" id="{50EDF98A-4DF9-99DB-BB68-C8C189B22508}"/>
              </a:ext>
            </a:extLst>
          </p:cNvPr>
          <p:cNvPicPr>
            <a:picLocks noChangeAspect="1"/>
          </p:cNvPicPr>
          <p:nvPr/>
        </p:nvPicPr>
        <p:blipFill>
          <a:blip r:embed="rId8"/>
          <a:stretch>
            <a:fillRect/>
          </a:stretch>
        </p:blipFill>
        <p:spPr>
          <a:xfrm>
            <a:off x="590136" y="1225000"/>
            <a:ext cx="11144250" cy="5391150"/>
          </a:xfrm>
          <a:prstGeom prst="rect">
            <a:avLst/>
          </a:prstGeom>
        </p:spPr>
      </p:pic>
    </p:spTree>
    <p:extLst>
      <p:ext uri="{BB962C8B-B14F-4D97-AF65-F5344CB8AC3E}">
        <p14:creationId xmlns:p14="http://schemas.microsoft.com/office/powerpoint/2010/main" val="252368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a:t>MODEL</a:t>
            </a:r>
            <a:endParaRPr lang="en-US" b="1" dirty="0"/>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12" name="Picture 11">
            <a:extLst>
              <a:ext uri="{FF2B5EF4-FFF2-40B4-BE49-F238E27FC236}">
                <a16:creationId xmlns:a16="http://schemas.microsoft.com/office/drawing/2014/main" id="{61273991-41DF-EB78-5D6E-433A1747DECE}"/>
              </a:ext>
            </a:extLst>
          </p:cNvPr>
          <p:cNvPicPr>
            <a:picLocks noChangeAspect="1"/>
          </p:cNvPicPr>
          <p:nvPr/>
        </p:nvPicPr>
        <p:blipFill>
          <a:blip r:embed="rId8"/>
          <a:stretch>
            <a:fillRect/>
          </a:stretch>
        </p:blipFill>
        <p:spPr>
          <a:xfrm>
            <a:off x="293687" y="1236657"/>
            <a:ext cx="11730287" cy="5117576"/>
          </a:xfrm>
          <a:prstGeom prst="rect">
            <a:avLst/>
          </a:prstGeom>
        </p:spPr>
      </p:pic>
    </p:spTree>
    <p:extLst>
      <p:ext uri="{BB962C8B-B14F-4D97-AF65-F5344CB8AC3E}">
        <p14:creationId xmlns:p14="http://schemas.microsoft.com/office/powerpoint/2010/main" val="289665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306324" y="266532"/>
            <a:ext cx="8983980" cy="768096"/>
          </a:xfrm>
        </p:spPr>
        <p:txBody>
          <a:bodyPr/>
          <a:lstStyle/>
          <a:p>
            <a:r>
              <a:rPr lang="en-US" dirty="0"/>
              <a:t>HOW WE GET THERE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38546" y="1861204"/>
            <a:ext cx="3624211" cy="4512980"/>
          </a:xfrm>
        </p:spPr>
        <p:txBody>
          <a:bodyPr/>
          <a:lstStyle/>
          <a:p>
            <a:r>
              <a:rPr lang="en-US" dirty="0">
                <a:solidFill>
                  <a:schemeClr val="accent4">
                    <a:lumMod val="40000"/>
                    <a:lumOff val="60000"/>
                  </a:schemeClr>
                </a:solidFill>
              </a:rPr>
              <a:t>Logistic regression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439765" y="1320892"/>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77092" y="2941605"/>
            <a:ext cx="3485665" cy="284784"/>
          </a:xfrm>
        </p:spPr>
        <p:txBody>
          <a:bodyPr/>
          <a:lstStyle/>
          <a:p>
            <a:r>
              <a:rPr lang="en-US" dirty="0"/>
              <a:t>Accuracy Score is 73%</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010751" y="1830600"/>
            <a:ext cx="3749457" cy="4543583"/>
          </a:xfrm>
        </p:spPr>
        <p:txBody>
          <a:bodyPr/>
          <a:lstStyle/>
          <a:p>
            <a:r>
              <a:rPr lang="en-US" dirty="0">
                <a:solidFill>
                  <a:schemeClr val="accent6">
                    <a:lumMod val="40000"/>
                    <a:lumOff val="60000"/>
                  </a:schemeClr>
                </a:solidFill>
              </a:rPr>
              <a:t>Decision tree classifier</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401055" y="1247897"/>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010750" y="2941605"/>
            <a:ext cx="3749458" cy="487396"/>
          </a:xfrm>
        </p:spPr>
        <p:txBody>
          <a:bodyPr/>
          <a:lstStyle/>
          <a:p>
            <a:r>
              <a:rPr lang="en-US" dirty="0"/>
              <a:t>Accuracy Score is 85%</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39" y="1787237"/>
            <a:ext cx="3961015" cy="4512980"/>
          </a:xfrm>
        </p:spPr>
        <p:txBody>
          <a:bodyPr/>
          <a:lstStyle/>
          <a:p>
            <a:r>
              <a:rPr lang="en-US" altLang="zh-CN" dirty="0">
                <a:solidFill>
                  <a:schemeClr val="accent3">
                    <a:lumMod val="40000"/>
                    <a:lumOff val="60000"/>
                  </a:schemeClr>
                </a:solidFill>
              </a:rPr>
              <a:t>Random forest classifier</a:t>
            </a:r>
            <a:endParaRPr lang="en-US" dirty="0">
              <a:solidFill>
                <a:schemeClr val="accent3">
                  <a:lumMod val="40000"/>
                  <a:lumOff val="60000"/>
                </a:schemeClr>
              </a:solidFill>
            </a:endParaRP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606602" y="1237291"/>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40435" y="2862349"/>
            <a:ext cx="3574473" cy="364039"/>
          </a:xfrm>
        </p:spPr>
        <p:txBody>
          <a:bodyPr/>
          <a:lstStyle/>
          <a:p>
            <a:r>
              <a:rPr lang="en-US" dirty="0"/>
              <a:t>Accuracy Score is 85%</a:t>
            </a:r>
          </a:p>
        </p:txBody>
      </p:sp>
      <p:pic>
        <p:nvPicPr>
          <p:cNvPr id="10" name="Picture 9">
            <a:extLst>
              <a:ext uri="{FF2B5EF4-FFF2-40B4-BE49-F238E27FC236}">
                <a16:creationId xmlns:a16="http://schemas.microsoft.com/office/drawing/2014/main" id="{80AFE1DA-CAAA-72EB-2CC0-5F2AD7B10621}"/>
              </a:ext>
            </a:extLst>
          </p:cNvPr>
          <p:cNvPicPr>
            <a:picLocks noChangeAspect="1"/>
          </p:cNvPicPr>
          <p:nvPr/>
        </p:nvPicPr>
        <p:blipFill>
          <a:blip r:embed="rId5"/>
          <a:stretch>
            <a:fillRect/>
          </a:stretch>
        </p:blipFill>
        <p:spPr>
          <a:xfrm>
            <a:off x="8092440" y="3429001"/>
            <a:ext cx="3961014" cy="2871216"/>
          </a:xfrm>
          <a:prstGeom prst="rect">
            <a:avLst/>
          </a:prstGeom>
        </p:spPr>
      </p:pic>
      <p:pic>
        <p:nvPicPr>
          <p:cNvPr id="12" name="Picture 11">
            <a:extLst>
              <a:ext uri="{FF2B5EF4-FFF2-40B4-BE49-F238E27FC236}">
                <a16:creationId xmlns:a16="http://schemas.microsoft.com/office/drawing/2014/main" id="{1020DAF4-9A23-960E-D7BC-E5BCC9F3E7B5}"/>
              </a:ext>
            </a:extLst>
          </p:cNvPr>
          <p:cNvPicPr>
            <a:picLocks noChangeAspect="1"/>
          </p:cNvPicPr>
          <p:nvPr/>
        </p:nvPicPr>
        <p:blipFill>
          <a:blip r:embed="rId6"/>
          <a:stretch>
            <a:fillRect/>
          </a:stretch>
        </p:blipFill>
        <p:spPr>
          <a:xfrm>
            <a:off x="4010751" y="3429001"/>
            <a:ext cx="3749459" cy="2945183"/>
          </a:xfrm>
          <a:prstGeom prst="rect">
            <a:avLst/>
          </a:prstGeom>
        </p:spPr>
      </p:pic>
      <p:pic>
        <p:nvPicPr>
          <p:cNvPr id="14" name="Picture 13">
            <a:extLst>
              <a:ext uri="{FF2B5EF4-FFF2-40B4-BE49-F238E27FC236}">
                <a16:creationId xmlns:a16="http://schemas.microsoft.com/office/drawing/2014/main" id="{4470FE09-0C75-EE76-0B62-1658E86B9105}"/>
              </a:ext>
            </a:extLst>
          </p:cNvPr>
          <p:cNvPicPr>
            <a:picLocks noChangeAspect="1"/>
          </p:cNvPicPr>
          <p:nvPr/>
        </p:nvPicPr>
        <p:blipFill>
          <a:blip r:embed="rId7"/>
          <a:stretch>
            <a:fillRect/>
          </a:stretch>
        </p:blipFill>
        <p:spPr>
          <a:xfrm>
            <a:off x="138546" y="3429001"/>
            <a:ext cx="3624211" cy="2950401"/>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306324" y="266532"/>
            <a:ext cx="8983980" cy="768096"/>
          </a:xfrm>
        </p:spPr>
        <p:txBody>
          <a:bodyPr/>
          <a:lstStyle/>
          <a:p>
            <a:r>
              <a:rPr lang="en-US" dirty="0"/>
              <a:t>HOW WE GET THERE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38546" y="1861204"/>
            <a:ext cx="3624211" cy="4512980"/>
          </a:xfrm>
        </p:spPr>
        <p:txBody>
          <a:bodyPr/>
          <a:lstStyle/>
          <a:p>
            <a:r>
              <a:rPr lang="en-US" dirty="0">
                <a:solidFill>
                  <a:schemeClr val="accent4">
                    <a:lumMod val="40000"/>
                    <a:lumOff val="60000"/>
                  </a:schemeClr>
                </a:solidFill>
              </a:rPr>
              <a:t>Logistic regression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439765" y="1320892"/>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77092" y="2941605"/>
            <a:ext cx="3485665" cy="284784"/>
          </a:xfrm>
        </p:spPr>
        <p:txBody>
          <a:bodyPr/>
          <a:lstStyle/>
          <a:p>
            <a:r>
              <a:rPr lang="en-US" dirty="0"/>
              <a:t>Accuracy Score is 73%</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010751" y="1830600"/>
            <a:ext cx="3749457" cy="4543583"/>
          </a:xfrm>
        </p:spPr>
        <p:txBody>
          <a:bodyPr/>
          <a:lstStyle/>
          <a:p>
            <a:r>
              <a:rPr lang="en-US" dirty="0">
                <a:solidFill>
                  <a:schemeClr val="accent6">
                    <a:lumMod val="40000"/>
                    <a:lumOff val="60000"/>
                  </a:schemeClr>
                </a:solidFill>
              </a:rPr>
              <a:t>Decision tree classifier</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401055" y="1247897"/>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010750" y="2941605"/>
            <a:ext cx="3749458" cy="487396"/>
          </a:xfrm>
        </p:spPr>
        <p:txBody>
          <a:bodyPr/>
          <a:lstStyle/>
          <a:p>
            <a:r>
              <a:rPr lang="en-US" dirty="0"/>
              <a:t>Accuracy Score is 85%</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39" y="1787237"/>
            <a:ext cx="3961015" cy="4512980"/>
          </a:xfrm>
        </p:spPr>
        <p:txBody>
          <a:bodyPr/>
          <a:lstStyle/>
          <a:p>
            <a:r>
              <a:rPr lang="en-US" altLang="zh-CN" dirty="0">
                <a:solidFill>
                  <a:schemeClr val="accent3">
                    <a:lumMod val="40000"/>
                    <a:lumOff val="60000"/>
                  </a:schemeClr>
                </a:solidFill>
              </a:rPr>
              <a:t>Random forest classifier</a:t>
            </a:r>
            <a:endParaRPr lang="en-US" dirty="0">
              <a:solidFill>
                <a:schemeClr val="accent3">
                  <a:lumMod val="40000"/>
                  <a:lumOff val="60000"/>
                </a:schemeClr>
              </a:solidFill>
            </a:endParaRP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606602" y="1237291"/>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40435" y="2862349"/>
            <a:ext cx="3574473" cy="364039"/>
          </a:xfrm>
        </p:spPr>
        <p:txBody>
          <a:bodyPr/>
          <a:lstStyle/>
          <a:p>
            <a:r>
              <a:rPr lang="en-US" dirty="0"/>
              <a:t>Accuracy Score is 85%</a:t>
            </a:r>
          </a:p>
        </p:txBody>
      </p:sp>
      <p:pic>
        <p:nvPicPr>
          <p:cNvPr id="17" name="Picture 16">
            <a:extLst>
              <a:ext uri="{FF2B5EF4-FFF2-40B4-BE49-F238E27FC236}">
                <a16:creationId xmlns:a16="http://schemas.microsoft.com/office/drawing/2014/main" id="{3155ECDD-09EE-F5FE-DAD8-2DBE70567161}"/>
              </a:ext>
            </a:extLst>
          </p:cNvPr>
          <p:cNvPicPr>
            <a:picLocks noChangeAspect="1"/>
          </p:cNvPicPr>
          <p:nvPr/>
        </p:nvPicPr>
        <p:blipFill>
          <a:blip r:embed="rId5"/>
          <a:stretch>
            <a:fillRect/>
          </a:stretch>
        </p:blipFill>
        <p:spPr>
          <a:xfrm>
            <a:off x="4010750" y="3605038"/>
            <a:ext cx="3749457" cy="1320765"/>
          </a:xfrm>
          <a:prstGeom prst="rect">
            <a:avLst/>
          </a:prstGeom>
        </p:spPr>
      </p:pic>
      <p:pic>
        <p:nvPicPr>
          <p:cNvPr id="19" name="Picture 18">
            <a:extLst>
              <a:ext uri="{FF2B5EF4-FFF2-40B4-BE49-F238E27FC236}">
                <a16:creationId xmlns:a16="http://schemas.microsoft.com/office/drawing/2014/main" id="{AE5739C7-C5AD-CF78-64D4-A4A6A0BB34B2}"/>
              </a:ext>
            </a:extLst>
          </p:cNvPr>
          <p:cNvPicPr>
            <a:picLocks noChangeAspect="1"/>
          </p:cNvPicPr>
          <p:nvPr/>
        </p:nvPicPr>
        <p:blipFill>
          <a:blip r:embed="rId6"/>
          <a:stretch>
            <a:fillRect/>
          </a:stretch>
        </p:blipFill>
        <p:spPr>
          <a:xfrm>
            <a:off x="8090353" y="3592303"/>
            <a:ext cx="3963102" cy="1333500"/>
          </a:xfrm>
          <a:prstGeom prst="rect">
            <a:avLst/>
          </a:prstGeom>
        </p:spPr>
      </p:pic>
      <p:pic>
        <p:nvPicPr>
          <p:cNvPr id="21" name="Picture 20">
            <a:extLst>
              <a:ext uri="{FF2B5EF4-FFF2-40B4-BE49-F238E27FC236}">
                <a16:creationId xmlns:a16="http://schemas.microsoft.com/office/drawing/2014/main" id="{98B99437-6CC2-BE4C-A4CB-7EAAE2852841}"/>
              </a:ext>
            </a:extLst>
          </p:cNvPr>
          <p:cNvPicPr>
            <a:picLocks noChangeAspect="1"/>
          </p:cNvPicPr>
          <p:nvPr/>
        </p:nvPicPr>
        <p:blipFill>
          <a:blip r:embed="rId7"/>
          <a:stretch>
            <a:fillRect/>
          </a:stretch>
        </p:blipFill>
        <p:spPr>
          <a:xfrm>
            <a:off x="138546" y="3602242"/>
            <a:ext cx="3624211" cy="1320765"/>
          </a:xfrm>
          <a:prstGeom prst="rect">
            <a:avLst/>
          </a:prstGeom>
        </p:spPr>
      </p:pic>
      <p:pic>
        <p:nvPicPr>
          <p:cNvPr id="12" name="Picture 11">
            <a:extLst>
              <a:ext uri="{FF2B5EF4-FFF2-40B4-BE49-F238E27FC236}">
                <a16:creationId xmlns:a16="http://schemas.microsoft.com/office/drawing/2014/main" id="{5CC86BB8-07E5-65FC-4222-C52C563270F9}"/>
              </a:ext>
            </a:extLst>
          </p:cNvPr>
          <p:cNvPicPr>
            <a:picLocks noChangeAspect="1"/>
          </p:cNvPicPr>
          <p:nvPr/>
        </p:nvPicPr>
        <p:blipFill>
          <a:blip r:embed="rId8"/>
          <a:stretch>
            <a:fillRect/>
          </a:stretch>
        </p:blipFill>
        <p:spPr>
          <a:xfrm>
            <a:off x="8092439" y="3592304"/>
            <a:ext cx="3961016" cy="608222"/>
          </a:xfrm>
          <a:prstGeom prst="rect">
            <a:avLst/>
          </a:prstGeom>
        </p:spPr>
      </p:pic>
    </p:spTree>
    <p:extLst>
      <p:ext uri="{BB962C8B-B14F-4D97-AF65-F5344CB8AC3E}">
        <p14:creationId xmlns:p14="http://schemas.microsoft.com/office/powerpoint/2010/main" val="407422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FLASK</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6" name="Picture 5">
            <a:extLst>
              <a:ext uri="{FF2B5EF4-FFF2-40B4-BE49-F238E27FC236}">
                <a16:creationId xmlns:a16="http://schemas.microsoft.com/office/drawing/2014/main" id="{20BAAE65-69BA-ABA6-2103-F479245CC219}"/>
              </a:ext>
            </a:extLst>
          </p:cNvPr>
          <p:cNvPicPr>
            <a:picLocks noChangeAspect="1"/>
          </p:cNvPicPr>
          <p:nvPr/>
        </p:nvPicPr>
        <p:blipFill>
          <a:blip r:embed="rId8"/>
          <a:stretch>
            <a:fillRect/>
          </a:stretch>
        </p:blipFill>
        <p:spPr>
          <a:xfrm>
            <a:off x="2357425" y="946961"/>
            <a:ext cx="5482324" cy="5530039"/>
          </a:xfrm>
          <a:prstGeom prst="rect">
            <a:avLst/>
          </a:prstGeom>
        </p:spPr>
      </p:pic>
    </p:spTree>
    <p:extLst>
      <p:ext uri="{BB962C8B-B14F-4D97-AF65-F5344CB8AC3E}">
        <p14:creationId xmlns:p14="http://schemas.microsoft.com/office/powerpoint/2010/main" val="47225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FLASK</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4" name="Picture 3">
            <a:extLst>
              <a:ext uri="{FF2B5EF4-FFF2-40B4-BE49-F238E27FC236}">
                <a16:creationId xmlns:a16="http://schemas.microsoft.com/office/drawing/2014/main" id="{2131276A-38AE-3E9F-AAC9-21DA5E78DEA6}"/>
              </a:ext>
            </a:extLst>
          </p:cNvPr>
          <p:cNvPicPr>
            <a:picLocks noChangeAspect="1"/>
          </p:cNvPicPr>
          <p:nvPr/>
        </p:nvPicPr>
        <p:blipFill>
          <a:blip r:embed="rId8"/>
          <a:stretch>
            <a:fillRect/>
          </a:stretch>
        </p:blipFill>
        <p:spPr>
          <a:xfrm>
            <a:off x="2118757" y="1377829"/>
            <a:ext cx="5880655" cy="4866506"/>
          </a:xfrm>
          <a:prstGeom prst="rect">
            <a:avLst/>
          </a:prstGeom>
        </p:spPr>
      </p:pic>
    </p:spTree>
    <p:extLst>
      <p:ext uri="{BB962C8B-B14F-4D97-AF65-F5344CB8AC3E}">
        <p14:creationId xmlns:p14="http://schemas.microsoft.com/office/powerpoint/2010/main" val="199317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46111" y="452718"/>
            <a:ext cx="9404723" cy="767687"/>
          </a:xfrm>
        </p:spPr>
        <p:txBody>
          <a:bodyPr>
            <a:normAutofit/>
          </a:bodyPr>
          <a:lstStyle/>
          <a:p>
            <a:r>
              <a:rPr lang="en-US" dirty="0"/>
              <a:t>FINAL THOUGHTS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352540" y="295729"/>
            <a:ext cx="838199" cy="767687"/>
          </a:xfrm>
        </p:spPr>
        <p:txBody>
          <a:bodyPr>
            <a:normAutofit/>
          </a:bodyPr>
          <a:lstStyle/>
          <a:p>
            <a:pPr>
              <a:spcAft>
                <a:spcPts val="600"/>
              </a:spcAft>
            </a:pPr>
            <a:fld id="{48F63A3B-78C7-47BE-AE5E-E10140E04643}" type="slidenum">
              <a:rPr lang="en-US" smtClean="0"/>
              <a:pPr>
                <a:spcAft>
                  <a:spcPts val="600"/>
                </a:spcAft>
              </a:pPr>
              <a:t>16</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958275" y="2327564"/>
            <a:ext cx="5362004" cy="3331497"/>
          </a:xfrm>
        </p:spPr>
        <p:txBody>
          <a:bodyPr anchor="ctr">
            <a:normAutofit/>
          </a:bodyPr>
          <a:lstStyle/>
          <a:p>
            <a:r>
              <a:rPr lang="en-US" sz="1800" dirty="0"/>
              <a:t>There were a few steps that were necessary. There were also some interesting discoveries within the data as well. A machine learning model was developed to predict whether a person’s application for a credit card would get approved or not based on information about that person.</a:t>
            </a:r>
          </a:p>
          <a:p>
            <a:endParaRPr lang="en-US" sz="1800" dirty="0"/>
          </a:p>
          <a:p>
            <a:endParaRPr lang="en-US" sz="1800" dirty="0"/>
          </a:p>
        </p:txBody>
      </p:sp>
      <p:pic>
        <p:nvPicPr>
          <p:cNvPr id="6" name="Picture 5">
            <a:extLst>
              <a:ext uri="{FF2B5EF4-FFF2-40B4-BE49-F238E27FC236}">
                <a16:creationId xmlns:a16="http://schemas.microsoft.com/office/drawing/2014/main" id="{2E8BA0EF-C96F-854C-EA08-D72A25D35898}"/>
              </a:ext>
            </a:extLst>
          </p:cNvPr>
          <p:cNvPicPr>
            <a:picLocks noChangeAspect="1"/>
          </p:cNvPicPr>
          <p:nvPr/>
        </p:nvPicPr>
        <p:blipFill>
          <a:blip r:embed="rId3"/>
          <a:stretch>
            <a:fillRect/>
          </a:stretch>
        </p:blipFill>
        <p:spPr>
          <a:xfrm>
            <a:off x="793360" y="1307506"/>
            <a:ext cx="3857550" cy="5185450"/>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638501" y="1581912"/>
            <a:ext cx="7013448" cy="1627632"/>
          </a:xfrm>
        </p:spPr>
        <p:txBody>
          <a:bodyPr/>
          <a:lstStyle/>
          <a:p>
            <a:r>
              <a:rPr lang="en-US" dirty="0"/>
              <a:t>The increased credit card applications and subsequent debt reflects consumers’ struggles to keep up with inflation. Stubbornly high prices on groceries, gasoline and other basic needs have changed how Americans spend their money.</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870405" y="1063416"/>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7034508" y="4787702"/>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16" name="Picture Placeholder 15">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a:blip r:embed="rId2"/>
          <a:srcRect/>
          <a:stretch/>
        </p:blipFill>
        <p:spPr>
          <a:xfrm>
            <a:off x="758905" y="2393215"/>
            <a:ext cx="2596896" cy="2596300"/>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Sravitha MatLAPUDI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ETL, Code Research, Code Build, Modeling</a:t>
            </a:r>
          </a:p>
        </p:txBody>
      </p:sp>
      <p:pic>
        <p:nvPicPr>
          <p:cNvPr id="18" name="Picture Placeholder 17">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a:blip r:embed="rId3"/>
          <a:srcRect t="2353" b="2353"/>
          <a:stretch/>
        </p:blipFill>
        <p:spPr>
          <a:xfrm>
            <a:off x="3517361" y="2392619"/>
            <a:ext cx="2596896" cy="2596896"/>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TRUTH PRICE </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ETL, Code Research, Code Build, Modeling</a:t>
            </a:r>
          </a:p>
        </p:txBody>
      </p:sp>
      <p:pic>
        <p:nvPicPr>
          <p:cNvPr id="20" name="Picture Placeholder 19">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a:blip r:embed="rId4"/>
          <a:srcRect t="10024" b="10024"/>
          <a:stretch/>
        </p:blipFill>
        <p:spPr>
          <a:xfrm>
            <a:off x="6275817" y="2393215"/>
            <a:ext cx="2596896" cy="2596896"/>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Jeff Frazier​</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Visuals, Presentation Build , Data Research</a:t>
            </a:r>
          </a:p>
        </p:txBody>
      </p:sp>
      <p:pic>
        <p:nvPicPr>
          <p:cNvPr id="22" name="Picture Placeholder 21">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a:blip r:embed="rId5"/>
          <a:srcRect t="8146" b="8146"/>
          <a:stretch/>
        </p:blipFill>
        <p:spPr>
          <a:xfrm>
            <a:off x="9034272" y="2393215"/>
            <a:ext cx="2596896" cy="2596896"/>
          </a:xfrm>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KHANH LE​</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ETL, Code Research, Code Build, Modeling</a:t>
            </a:r>
          </a:p>
        </p:txBody>
      </p:sp>
    </p:spTree>
    <p:extLst>
      <p:ext uri="{BB962C8B-B14F-4D97-AF65-F5344CB8AC3E}">
        <p14:creationId xmlns:p14="http://schemas.microsoft.com/office/powerpoint/2010/main" val="201193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821717" y="734291"/>
            <a:ext cx="8825658" cy="5389417"/>
          </a:xfrm>
        </p:spPr>
        <p:txBody>
          <a:bodyPr/>
          <a:lstStyle/>
          <a:p>
            <a:pPr algn="ctr"/>
            <a:r>
              <a:rPr lang="en-US" sz="5400" dirty="0"/>
              <a:t>Questions?</a:t>
            </a:r>
            <a:br>
              <a:rPr lang="en-US" dirty="0"/>
            </a:br>
            <a:r>
              <a:rPr lang="en-US" dirty="0"/>
              <a:t>THANK YOU</a:t>
            </a:r>
          </a:p>
        </p:txBody>
      </p:sp>
      <p:pic>
        <p:nvPicPr>
          <p:cNvPr id="5" name="Picture 4">
            <a:extLst>
              <a:ext uri="{FF2B5EF4-FFF2-40B4-BE49-F238E27FC236}">
                <a16:creationId xmlns:a16="http://schemas.microsoft.com/office/drawing/2014/main" id="{C9A4D04C-B124-CF65-830C-7BE5D91B8D13}"/>
              </a:ext>
            </a:extLst>
          </p:cNvPr>
          <p:cNvPicPr>
            <a:picLocks noChangeAspect="1"/>
          </p:cNvPicPr>
          <p:nvPr/>
        </p:nvPicPr>
        <p:blipFill>
          <a:blip r:embed="rId2"/>
          <a:stretch>
            <a:fillRect/>
          </a:stretch>
        </p:blipFill>
        <p:spPr>
          <a:xfrm>
            <a:off x="3377046" y="528910"/>
            <a:ext cx="5715000" cy="3609975"/>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65200"/>
            <a:ext cx="5693664" cy="768096"/>
          </a:xfrm>
        </p:spPr>
        <p:txBody>
          <a:bodyPr/>
          <a:lstStyle/>
          <a:p>
            <a:r>
              <a:rPr lang="en-US" sz="4400" b="1" dirty="0">
                <a:latin typeface="Arial Black" panose="020B0604020202020204" pitchFamily="34" charset="0"/>
                <a:ea typeface="Arial Regular" pitchFamily="34" charset="-122"/>
                <a:cs typeface="Arial Black" panose="020B0604020202020204" pitchFamily="34" charset="0"/>
              </a:rPr>
              <a:t>AGENDA</a:t>
            </a:r>
            <a:endParaRPr lang="en-US" sz="4400" b="1" dirty="0">
              <a:latin typeface="Arial Black" panose="020B0604020202020204" pitchFamily="34" charset="0"/>
              <a:cs typeface="Arial Black" panose="020B0604020202020204" pitchFamily="34" charset="0"/>
            </a:endParaRPr>
          </a:p>
        </p:txBody>
      </p:sp>
      <p:graphicFrame>
        <p:nvGraphicFramePr>
          <p:cNvPr id="25" name="Content Placeholder 2">
            <a:extLst>
              <a:ext uri="{FF2B5EF4-FFF2-40B4-BE49-F238E27FC236}">
                <a16:creationId xmlns:a16="http://schemas.microsoft.com/office/drawing/2014/main" id="{E061EB57-F4B1-70A3-F837-C5D7424E8334}"/>
              </a:ext>
            </a:extLst>
          </p:cNvPr>
          <p:cNvGraphicFramePr>
            <a:graphicFrameLocks noGrp="1"/>
          </p:cNvGraphicFramePr>
          <p:nvPr>
            <p:ph idx="1"/>
            <p:extLst>
              <p:ext uri="{D42A27DB-BD31-4B8C-83A1-F6EECF244321}">
                <p14:modId xmlns:p14="http://schemas.microsoft.com/office/powerpoint/2010/main" val="44286909"/>
              </p:ext>
            </p:extLst>
          </p:nvPr>
        </p:nvGraphicFramePr>
        <p:xfrm>
          <a:off x="1499616" y="2770632"/>
          <a:ext cx="5693664" cy="312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060275" y="1191492"/>
            <a:ext cx="8946541" cy="4641272"/>
          </a:xfrm>
        </p:spPr>
        <p:txBody>
          <a:bodyPr>
            <a:normAutofit/>
          </a:bodyPr>
          <a:lstStyle/>
          <a:p>
            <a:r>
              <a:rPr lang="en-US" dirty="0"/>
              <a:t>Credit card debt has recently surged in the United States as Americans borrowed billions of dollars to continue spending in the face of growing inflation. Credit card balances increased $46 billion in the second quarter, a 5.5 percent increase from the first quarter, and there was also an </a:t>
            </a:r>
            <a:r>
              <a:rPr lang="en-US" b="1" u="sng" dirty="0">
                <a:solidFill>
                  <a:srgbClr val="FDFBF6"/>
                </a:solidFill>
              </a:rPr>
              <a:t>uptick in new credit card accounts</a:t>
            </a:r>
            <a:r>
              <a:rPr lang="en-US" dirty="0"/>
              <a:t>. The 13 percent increase from the second quarter of 2021 to the second quarter of 2022 was the biggest such jump in more than 20 years. Americans are borrowing more which primarily can be attributable to higher prices. </a:t>
            </a:r>
          </a:p>
          <a:p>
            <a:r>
              <a:rPr lang="en-US" dirty="0"/>
              <a:t>The most used method to manage risk is credit score. It generally takes personal information along with other applicant data to predict potential defaults and borrowings. In this project, our goal was to build a credit card approval predictor.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1DB18EDE-3E93-D182-FDBA-ECB17E2FA2C0}"/>
              </a:ext>
            </a:extLst>
          </p:cNvPr>
          <p:cNvPicPr>
            <a:picLocks noChangeAspect="1"/>
          </p:cNvPicPr>
          <p:nvPr/>
        </p:nvPicPr>
        <p:blipFill>
          <a:blip r:embed="rId2"/>
          <a:stretch>
            <a:fillRect/>
          </a:stretch>
        </p:blipFill>
        <p:spPr>
          <a:xfrm>
            <a:off x="9854414" y="4838970"/>
            <a:ext cx="2054111" cy="1706017"/>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6111" y="224792"/>
            <a:ext cx="9404723" cy="767687"/>
          </a:xfrm>
        </p:spPr>
        <p:txBody>
          <a:bodyPr/>
          <a:lstStyle/>
          <a:p>
            <a:r>
              <a:rPr lang="en-US" b="1" dirty="0"/>
              <a:t>Overview: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104293" y="992479"/>
            <a:ext cx="10086446" cy="3270980"/>
          </a:xfrm>
        </p:spPr>
        <p:txBody>
          <a:bodyPr>
            <a:normAutofit/>
          </a:bodyPr>
          <a:lstStyle/>
          <a:p>
            <a:r>
              <a:rPr lang="en-US" dirty="0"/>
              <a:t>2 Datasets</a:t>
            </a:r>
          </a:p>
          <a:p>
            <a:pPr marL="457200" lvl="1" indent="0">
              <a:buNone/>
            </a:pPr>
            <a:r>
              <a:rPr lang="en-US" dirty="0"/>
              <a:t>	Application Records										Credit Records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a:extLst>
              <a:ext uri="{FF2B5EF4-FFF2-40B4-BE49-F238E27FC236}">
                <a16:creationId xmlns:a16="http://schemas.microsoft.com/office/drawing/2014/main" id="{1DB18EDE-3E93-D182-FDBA-ECB17E2FA2C0}"/>
              </a:ext>
            </a:extLst>
          </p:cNvPr>
          <p:cNvPicPr>
            <a:picLocks noChangeAspect="1"/>
          </p:cNvPicPr>
          <p:nvPr/>
        </p:nvPicPr>
        <p:blipFill>
          <a:blip r:embed="rId2"/>
          <a:stretch>
            <a:fillRect/>
          </a:stretch>
        </p:blipFill>
        <p:spPr>
          <a:xfrm>
            <a:off x="8160765" y="136211"/>
            <a:ext cx="1308456" cy="1086722"/>
          </a:xfrm>
          <a:prstGeom prst="rect">
            <a:avLst/>
          </a:prstGeom>
        </p:spPr>
      </p:pic>
      <p:pic>
        <p:nvPicPr>
          <p:cNvPr id="6" name="Picture 5">
            <a:extLst>
              <a:ext uri="{FF2B5EF4-FFF2-40B4-BE49-F238E27FC236}">
                <a16:creationId xmlns:a16="http://schemas.microsoft.com/office/drawing/2014/main" id="{3E7BD71D-4C04-44E0-D759-D3DB77C4307F}"/>
              </a:ext>
            </a:extLst>
          </p:cNvPr>
          <p:cNvPicPr>
            <a:picLocks noChangeAspect="1"/>
          </p:cNvPicPr>
          <p:nvPr/>
        </p:nvPicPr>
        <p:blipFill>
          <a:blip r:embed="rId3"/>
          <a:stretch>
            <a:fillRect/>
          </a:stretch>
        </p:blipFill>
        <p:spPr>
          <a:xfrm>
            <a:off x="646111" y="1990528"/>
            <a:ext cx="5334982" cy="4545862"/>
          </a:xfrm>
          <a:prstGeom prst="rect">
            <a:avLst/>
          </a:prstGeom>
        </p:spPr>
      </p:pic>
      <p:pic>
        <p:nvPicPr>
          <p:cNvPr id="7" name="Picture 6">
            <a:extLst>
              <a:ext uri="{FF2B5EF4-FFF2-40B4-BE49-F238E27FC236}">
                <a16:creationId xmlns:a16="http://schemas.microsoft.com/office/drawing/2014/main" id="{A1AA7C5A-CEE6-A5D5-E5F0-6558C739D912}"/>
              </a:ext>
            </a:extLst>
          </p:cNvPr>
          <p:cNvPicPr>
            <a:picLocks noChangeAspect="1"/>
          </p:cNvPicPr>
          <p:nvPr/>
        </p:nvPicPr>
        <p:blipFill>
          <a:blip r:embed="rId4"/>
          <a:stretch>
            <a:fillRect/>
          </a:stretch>
        </p:blipFill>
        <p:spPr>
          <a:xfrm>
            <a:off x="6481880" y="1990527"/>
            <a:ext cx="5334982" cy="4545862"/>
          </a:xfrm>
          <a:prstGeom prst="rect">
            <a:avLst/>
          </a:prstGeom>
        </p:spPr>
      </p:pic>
    </p:spTree>
    <p:extLst>
      <p:ext uri="{BB962C8B-B14F-4D97-AF65-F5344CB8AC3E}">
        <p14:creationId xmlns:p14="http://schemas.microsoft.com/office/powerpoint/2010/main" val="290569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A rise in new credit card accounts in the second quarter — 233 million — marked a high not seen since 2008.</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7895844" y="5061190"/>
            <a:ext cx="3932238" cy="771574"/>
          </a:xfrm>
        </p:spPr>
        <p:txBody>
          <a:bodyPr/>
          <a:lstStyle/>
          <a:p>
            <a:r>
              <a:rPr lang="en-US" dirty="0"/>
              <a:t>Federal Reserve Bank of New York</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674289" y="3611880"/>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07879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TASKS</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solidFill>
                  <a:schemeClr val="tx1">
                    <a:lumMod val="95000"/>
                  </a:schemeClr>
                </a:solidFill>
              </a:rPr>
              <a:t>ETL</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Importing and loading the dataset.</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solidFill>
                  <a:schemeClr val="tx1">
                    <a:lumMod val="95000"/>
                  </a:schemeClr>
                </a:solidFill>
              </a:rPr>
              <a:t>ETL</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solidFill>
                  <a:srgbClr val="C00000"/>
                </a:solidFill>
              </a:rPr>
              <a:t>Manipulating the data</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solidFill>
                  <a:schemeClr val="tx1">
                    <a:lumMod val="95000"/>
                  </a:schemeClr>
                </a:solidFill>
              </a:rPr>
              <a:t>ETL</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Pre-processing the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solidFill>
                  <a:schemeClr val="tx1">
                    <a:lumMod val="95000"/>
                  </a:schemeClr>
                </a:solidFill>
              </a:rPr>
              <a:t>MODEL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solidFill>
                  <a:srgbClr val="C00000"/>
                </a:solidFill>
              </a:rPr>
              <a:t>Fitting a Model to the training set</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solidFill>
                  <a:schemeClr val="tx1">
                    <a:lumMod val="95000"/>
                  </a:schemeClr>
                </a:solidFill>
              </a:rPr>
              <a:t>FLASK</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Evaluating the performance of the model</a:t>
            </a: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ETL</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11548" cy="6857990"/>
          </a:xfrm>
          <a:prstGeom prst="rect">
            <a:avLst/>
          </a:prstGeom>
        </p:spPr>
      </p:pic>
      <p:pic>
        <p:nvPicPr>
          <p:cNvPr id="6" name="Picture 5">
            <a:extLst>
              <a:ext uri="{FF2B5EF4-FFF2-40B4-BE49-F238E27FC236}">
                <a16:creationId xmlns:a16="http://schemas.microsoft.com/office/drawing/2014/main" id="{A587D316-97C3-39F4-F16A-50325E6B5006}"/>
              </a:ext>
            </a:extLst>
          </p:cNvPr>
          <p:cNvPicPr>
            <a:picLocks noChangeAspect="1"/>
          </p:cNvPicPr>
          <p:nvPr/>
        </p:nvPicPr>
        <p:blipFill>
          <a:blip r:embed="rId8"/>
          <a:stretch>
            <a:fillRect/>
          </a:stretch>
        </p:blipFill>
        <p:spPr>
          <a:xfrm>
            <a:off x="889471" y="2353807"/>
            <a:ext cx="3864940" cy="3442531"/>
          </a:xfrm>
          <a:prstGeom prst="rect">
            <a:avLst/>
          </a:prstGeom>
        </p:spPr>
      </p:pic>
      <p:pic>
        <p:nvPicPr>
          <p:cNvPr id="7" name="Picture 6">
            <a:extLst>
              <a:ext uri="{FF2B5EF4-FFF2-40B4-BE49-F238E27FC236}">
                <a16:creationId xmlns:a16="http://schemas.microsoft.com/office/drawing/2014/main" id="{D298802D-3C87-4965-1391-CEA69CC2D8F0}"/>
              </a:ext>
            </a:extLst>
          </p:cNvPr>
          <p:cNvPicPr>
            <a:picLocks noChangeAspect="1"/>
          </p:cNvPicPr>
          <p:nvPr/>
        </p:nvPicPr>
        <p:blipFill>
          <a:blip r:embed="rId9"/>
          <a:stretch>
            <a:fillRect/>
          </a:stretch>
        </p:blipFill>
        <p:spPr>
          <a:xfrm>
            <a:off x="5241578" y="2353807"/>
            <a:ext cx="3766204" cy="348128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ETL</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7102"/>
            <a:ext cx="3871096" cy="6857990"/>
          </a:xfrm>
          <a:prstGeom prst="rect">
            <a:avLst/>
          </a:prstGeom>
        </p:spPr>
      </p:pic>
      <p:pic>
        <p:nvPicPr>
          <p:cNvPr id="10" name="Picture 9">
            <a:extLst>
              <a:ext uri="{FF2B5EF4-FFF2-40B4-BE49-F238E27FC236}">
                <a16:creationId xmlns:a16="http://schemas.microsoft.com/office/drawing/2014/main" id="{CF67F737-14EA-0135-5E89-944487F969BA}"/>
              </a:ext>
            </a:extLst>
          </p:cNvPr>
          <p:cNvPicPr>
            <a:picLocks noChangeAspect="1"/>
          </p:cNvPicPr>
          <p:nvPr/>
        </p:nvPicPr>
        <p:blipFill rotWithShape="1">
          <a:blip r:embed="rId8"/>
          <a:srcRect b="48377"/>
          <a:stretch/>
        </p:blipFill>
        <p:spPr>
          <a:xfrm>
            <a:off x="2056194" y="2163865"/>
            <a:ext cx="5499151" cy="2983043"/>
          </a:xfrm>
          <a:prstGeom prst="rect">
            <a:avLst/>
          </a:prstGeom>
        </p:spPr>
      </p:pic>
    </p:spTree>
    <p:extLst>
      <p:ext uri="{BB962C8B-B14F-4D97-AF65-F5344CB8AC3E}">
        <p14:creationId xmlns:p14="http://schemas.microsoft.com/office/powerpoint/2010/main" val="8082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MODEL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132804" y="1180778"/>
            <a:ext cx="6261917" cy="5788589"/>
          </a:xfrm>
        </p:spPr>
        <p:txBody>
          <a:bodyPr vert="horz" lIns="91440" tIns="45720" rIns="91440" bIns="45720" rtlCol="0" anchor="t">
            <a:normAutofit/>
          </a:bodyPr>
          <a:lstStyle/>
          <a:p>
            <a:endParaRPr lang="en-US" b="1" dirty="0">
              <a:solidFill>
                <a:srgbClr val="7030A0"/>
              </a:solidFill>
            </a:endParaRPr>
          </a:p>
          <a:p>
            <a:r>
              <a:rPr lang="en-US" sz="4000" b="1" dirty="0">
                <a:solidFill>
                  <a:schemeClr val="bg1"/>
                </a:solidFill>
                <a:latin typeface="Bernard MT Condensed" panose="02050806060905020404" pitchFamily="18" charset="0"/>
              </a:rPr>
              <a:t>Logistic Regression</a:t>
            </a:r>
          </a:p>
          <a:p>
            <a:endParaRPr lang="en-US" sz="4000" b="1" dirty="0">
              <a:solidFill>
                <a:srgbClr val="00B050"/>
              </a:solidFill>
              <a:latin typeface="Bernard MT Condensed" panose="02050806060905020404" pitchFamily="18" charset="0"/>
            </a:endParaRPr>
          </a:p>
          <a:p>
            <a:r>
              <a:rPr lang="en-US" sz="4000" b="1" dirty="0">
                <a:solidFill>
                  <a:srgbClr val="00B050"/>
                </a:solidFill>
                <a:latin typeface="Bernard MT Condensed" panose="02050806060905020404" pitchFamily="18" charset="0"/>
              </a:rPr>
              <a:t>Decision Tree</a:t>
            </a:r>
          </a:p>
          <a:p>
            <a:endParaRPr lang="en-US" sz="5400" b="1" dirty="0">
              <a:solidFill>
                <a:srgbClr val="FF0000"/>
              </a:solidFill>
              <a:latin typeface="Brush Script MT" panose="03060802040406070304" pitchFamily="66" charset="0"/>
            </a:endParaRPr>
          </a:p>
          <a:p>
            <a:r>
              <a:rPr lang="en-US" sz="5400" b="1" dirty="0">
                <a:solidFill>
                  <a:srgbClr val="FF0000"/>
                </a:solidFill>
                <a:latin typeface="Brush Script MT" panose="03060802040406070304" pitchFamily="66" charset="0"/>
              </a:rPr>
              <a:t>Random Forest</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spTree>
    <p:extLst>
      <p:ext uri="{BB962C8B-B14F-4D97-AF65-F5344CB8AC3E}">
        <p14:creationId xmlns:p14="http://schemas.microsoft.com/office/powerpoint/2010/main" val="3515223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1198</TotalTime>
  <Words>461</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Black</vt:lpstr>
      <vt:lpstr>Bernard MT Condensed</vt:lpstr>
      <vt:lpstr>Brush Script MT</vt:lpstr>
      <vt:lpstr>Century Gothic</vt:lpstr>
      <vt:lpstr>Wingdings 3</vt:lpstr>
      <vt:lpstr>Ion</vt:lpstr>
      <vt:lpstr>1_Ion</vt:lpstr>
      <vt:lpstr>Credit Card Approval </vt:lpstr>
      <vt:lpstr>AGENDA</vt:lpstr>
      <vt:lpstr>Overview</vt:lpstr>
      <vt:lpstr>Overview: Data</vt:lpstr>
      <vt:lpstr>A rise in new credit card accounts in the second quarter — 233 million — marked a high not seen since 2008.</vt:lpstr>
      <vt:lpstr>TASKS</vt:lpstr>
      <vt:lpstr>ETL</vt:lpstr>
      <vt:lpstr>ETL</vt:lpstr>
      <vt:lpstr>MODEL</vt:lpstr>
      <vt:lpstr>MODEL</vt:lpstr>
      <vt:lpstr>MODEL</vt:lpstr>
      <vt:lpstr>HOW WE GET THERE</vt:lpstr>
      <vt:lpstr>HOW WE GET THERE</vt:lpstr>
      <vt:lpstr>FLASK</vt:lpstr>
      <vt:lpstr>FLASK</vt:lpstr>
      <vt:lpstr>FINAL THOUGHTS </vt:lpstr>
      <vt:lpstr>The increased credit card applications and subsequent debt reflects consumers’ struggles to keep up with inflation. Stubbornly high prices on groceries, gasoline and other basic needs have changed how Americans spend their money.</vt:lpstr>
      <vt:lpstr>MEET OUR TEAM</vt:lpstr>
      <vt:lpstr>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dc:title>
  <dc:subject/>
  <dc:creator>Jeffrey Frazier</dc:creator>
  <cp:lastModifiedBy>Khanh Le</cp:lastModifiedBy>
  <cp:revision>17</cp:revision>
  <dcterms:created xsi:type="dcterms:W3CDTF">2022-08-28T23:16:54Z</dcterms:created>
  <dcterms:modified xsi:type="dcterms:W3CDTF">2022-08-31T13:08:21Z</dcterms:modified>
</cp:coreProperties>
</file>