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5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2" autoAdjust="0"/>
  </p:normalViewPr>
  <p:slideViewPr>
    <p:cSldViewPr showGuides="1">
      <p:cViewPr varScale="1">
        <p:scale>
          <a:sx n="87" d="100"/>
          <a:sy n="87" d="100"/>
        </p:scale>
        <p:origin x="630" y="66"/>
      </p:cViewPr>
      <p:guideLst>
        <p:guide orient="horz" pos="2874"/>
        <p:guide pos="2160"/>
      </p:guideLst>
    </p:cSldViewPr>
  </p:slideViewPr>
  <p:outlineViewPr>
    <p:cViewPr>
      <p:scale>
        <a:sx n="33" d="100"/>
        <a:sy n="33" d="100"/>
      </p:scale>
      <p:origin x="0" y="3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EE2B0-0D45-4354-9938-5116CED50D0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ACE11-EF85-4904-828B-6DE369371EB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5ACE11-EF85-4904-828B-6DE369371EB8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hyperlink" Target="abc" TargetMode="Externa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429000" y="6096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6380" y="2067560"/>
            <a:ext cx="11012170" cy="3035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200" spc="-2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200" spc="-2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 err="1" smtClean="0">
                <a:latin typeface="Trebuchet MS" panose="020B0603020202020204"/>
                <a:cs typeface="Trebuchet MS" panose="020B0603020202020204"/>
              </a:rPr>
              <a:t>Name</a:t>
            </a:r>
            <a:r>
              <a:rPr lang="en-US" sz="3200" spc="-20" dirty="0" err="1" smtClean="0">
                <a:latin typeface="Trebuchet MS" panose="020B0603020202020204"/>
                <a:cs typeface="Trebuchet MS" panose="020B0603020202020204"/>
              </a:rPr>
              <a:t>:</a:t>
            </a:r>
            <a:r>
              <a:rPr lang="en-US" sz="3200" dirty="0" err="1" smtClean="0"/>
              <a:t>KevinLeslie.S</a:t>
            </a:r>
            <a:endParaRPr lang="en-US" sz="3200" spc="-2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altLang="en-US" sz="3200" spc="-20" dirty="0" smtClean="0">
                <a:latin typeface="Trebuchet MS" panose="020B0603020202020204"/>
                <a:cs typeface="Trebuchet MS" panose="020B0603020202020204"/>
              </a:rPr>
              <a:t>REG NO:711721243047</a:t>
            </a:r>
            <a:endParaRPr lang="en-IN" altLang="en-US" sz="3200" spc="-2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altLang="en-US" sz="3200" spc="-20" dirty="0">
                <a:latin typeface="Trebuchet MS" panose="020B0603020202020204"/>
                <a:cs typeface="Trebuchet MS" panose="020B0603020202020204"/>
              </a:rPr>
              <a:t>DEPARTMENT:B.TECH Artifical Intelligence And DataScience</a:t>
            </a:r>
            <a:endParaRPr lang="en-IN" altLang="en-US" sz="3200" spc="-2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altLang="en-US" sz="3200" spc="-2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33600" y="5867400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8165" y="385445"/>
            <a:ext cx="11173460" cy="6254750"/>
          </a:xfrm>
        </p:spPr>
        <p:txBody>
          <a:bodyPr>
            <a:noAutofit/>
          </a:bodyPr>
          <a:lstStyle/>
          <a:p>
            <a:r>
              <a:rPr lang="en-IN" altLang="en-US" sz="2000"/>
              <a:t>.</a:t>
            </a:r>
            <a:endParaRPr lang="en-IN" altLang="en-US" sz="2000"/>
          </a:p>
        </p:txBody>
      </p:sp>
      <p:sp>
        <p:nvSpPr>
          <p:cNvPr id="2" name="Text Box 1"/>
          <p:cNvSpPr txBox="1"/>
          <p:nvPr/>
        </p:nvSpPr>
        <p:spPr>
          <a:xfrm>
            <a:off x="914400" y="838200"/>
            <a:ext cx="10197465" cy="543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  <a:spcBef>
                <a:spcPts val="100"/>
              </a:spcBef>
            </a:pPr>
            <a:r>
              <a:rPr b="1">
                <a:latin typeface="Trebuchet MS" panose="020B0603020202020204"/>
                <a:cs typeface="Trebuchet MS" panose="020B0603020202020204"/>
                <a:sym typeface="+mn-ea"/>
              </a:rPr>
              <a:t>3. Training:</a:t>
            </a:r>
            <a:endParaRPr b="1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>
                <a:latin typeface="Trebuchet MS" panose="020B0603020202020204"/>
                <a:cs typeface="Trebuchet MS" panose="020B0603020202020204"/>
                <a:sym typeface="+mn-ea"/>
              </a:rPr>
              <a:t>Loss Function: Use categorical cross-entropy loss, suitable for multi-class classification problems.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>
                <a:latin typeface="Trebuchet MS" panose="020B0603020202020204"/>
                <a:cs typeface="Trebuchet MS" panose="020B0603020202020204"/>
                <a:sym typeface="+mn-ea"/>
              </a:rPr>
              <a:t>Optimizer: Adam optimizer is commonly used for its adaptive learning rate properties.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>
                <a:latin typeface="Trebuchet MS" panose="020B0603020202020204"/>
                <a:cs typeface="Trebuchet MS" panose="020B0603020202020204"/>
                <a:sym typeface="+mn-ea"/>
              </a:rPr>
              <a:t>Training: Split the dataset into training and validation sets. Train the model on the training set while monitoring performance on the validation set to avoid overfitting.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>
                <a:latin typeface="Trebuchet MS" panose="020B0603020202020204"/>
                <a:cs typeface="Trebuchet MS" panose="020B0603020202020204"/>
                <a:sym typeface="+mn-ea"/>
              </a:rPr>
              <a:t>Data Augmentation: Augment the training data by applying random transformations like rotation, flipping, and shifting to increase model generalization.</a:t>
            </a:r>
            <a:endParaRPr>
              <a:latin typeface="Trebuchet MS" panose="020B0603020202020204"/>
              <a:cs typeface="Trebuchet MS" panose="020B0603020202020204"/>
              <a:sym typeface="+mn-e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b="1">
                <a:latin typeface="Trebuchet MS" panose="020B0603020202020204"/>
                <a:cs typeface="Trebuchet MS" panose="020B0603020202020204"/>
                <a:sym typeface="+mn-ea"/>
              </a:rPr>
              <a:t>4. Evaluation:</a:t>
            </a:r>
            <a:endParaRPr b="1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>
                <a:latin typeface="Trebuchet MS" panose="020B0603020202020204"/>
                <a:cs typeface="Trebuchet MS" panose="020B0603020202020204"/>
                <a:sym typeface="+mn-ea"/>
              </a:rPr>
              <a:t>Accuracy Metrics: Evaluate the model's performance using metrics such as accuracy, precision, recall, and F1-score.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>
                <a:latin typeface="Trebuchet MS" panose="020B0603020202020204"/>
                <a:cs typeface="Trebuchet MS" panose="020B0603020202020204"/>
                <a:sym typeface="+mn-ea"/>
              </a:rPr>
              <a:t>Confusion Matrix: Analyze the confusion matrix to understand which classes are being misclassified.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307340"/>
          </a:xfrm>
        </p:spPr>
        <p:txBody>
          <a:bodyPr/>
          <a:lstStyle/>
          <a:p>
            <a:r>
              <a:rPr sz="2000">
                <a:sym typeface="+mn-ea"/>
              </a:rPr>
              <a:t>.</a:t>
            </a:r>
            <a:endParaRPr lang="en-US" sz="2000"/>
          </a:p>
        </p:txBody>
      </p:sp>
      <p:sp>
        <p:nvSpPr>
          <p:cNvPr id="2" name="Text Box 1"/>
          <p:cNvSpPr txBox="1"/>
          <p:nvPr/>
        </p:nvSpPr>
        <p:spPr>
          <a:xfrm>
            <a:off x="1066800" y="609600"/>
            <a:ext cx="9740900" cy="5253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  <a:spcBef>
                <a:spcPts val="100"/>
              </a:spcBef>
            </a:pPr>
            <a:r>
              <a:rPr b="1">
                <a:latin typeface="Trebuchet MS" panose="020B0603020202020204"/>
                <a:cs typeface="Trebuchet MS" panose="020B0603020202020204"/>
                <a:sym typeface="+mn-ea"/>
              </a:rPr>
              <a:t>5. Fine-tuning and Optimization:</a:t>
            </a:r>
            <a:endParaRPr b="1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>
                <a:latin typeface="Trebuchet MS" panose="020B0603020202020204"/>
                <a:cs typeface="Trebuchet MS" panose="020B0603020202020204"/>
                <a:sym typeface="+mn-ea"/>
              </a:rPr>
              <a:t>Hyperparameter Tuning: Experiment with different hyperparameters like learning rate, batch size, and network architecture to optimize performance.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>
                <a:latin typeface="Trebuchet MS" panose="020B0603020202020204"/>
                <a:cs typeface="Trebuchet MS" panose="020B0603020202020204"/>
                <a:sym typeface="+mn-ea"/>
              </a:rPr>
              <a:t>Transfer Learning: If you have limited data, consider using pre-trained CNN models like VGG, ResNet, or Inception as a base and fine-tune them for rice classification.</a:t>
            </a:r>
            <a:endParaRPr>
              <a:latin typeface="Trebuchet MS" panose="020B0603020202020204"/>
              <a:cs typeface="Trebuchet MS" panose="020B0603020202020204"/>
              <a:sym typeface="+mn-e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>
                <a:latin typeface="Trebuchet MS" panose="020B0603020202020204"/>
                <a:cs typeface="Trebuchet MS" panose="020B0603020202020204"/>
                <a:sym typeface="+mn-ea"/>
              </a:rPr>
              <a:t>6. Deployment: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>
                <a:latin typeface="Trebuchet MS" panose="020B0603020202020204"/>
                <a:cs typeface="Trebuchet MS" panose="020B0603020202020204"/>
                <a:sym typeface="+mn-ea"/>
              </a:rPr>
              <a:t>Once satisfied with the model's performance, deploy it in a suitable environment for inference, such as a web application, mobile app, or embedded system.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247015" cy="2292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 panose="020B0603020202020204"/>
                <a:cs typeface="Trebuchet MS" panose="020B0603020202020204"/>
                <a:hlinkClick r:id="rId2"/>
              </a:rPr>
              <a:t>Link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3" name="Content Placeholder 12" descr="A white oval object with black squares&#10;&#10;Description automatically generated"/>
          <p:cNvPicPr>
            <a:picLocks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1219200"/>
            <a:ext cx="5303520" cy="1181100"/>
          </a:xfrm>
          <a:prstGeom prst="rect">
            <a:avLst/>
          </a:prstGeom>
        </p:spPr>
      </p:pic>
      <p:pic>
        <p:nvPicPr>
          <p:cNvPr id="15" name="Content Placeholder 14" descr="A collage of different types of white rice&#10;&#10;Description automatically generated"/>
          <p:cNvPicPr>
            <a:picLocks noChangeAspect="1"/>
          </p:cNvPicPr>
          <p:nvPr>
            <p:ph sz="half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" y="2696845"/>
            <a:ext cx="5303520" cy="3376295"/>
          </a:xfrm>
          <a:prstGeom prst="rect">
            <a:avLst/>
          </a:prstGeom>
        </p:spPr>
      </p:pic>
      <p:pic>
        <p:nvPicPr>
          <p:cNvPr id="17" name="Picture 16" descr="A chart with blue squares and red numbers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94" y="2590515"/>
            <a:ext cx="4387739" cy="3735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658920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br>
              <a:rPr sz="4250" spc="-10" dirty="0"/>
            </a:br>
            <a:r>
              <a:rPr sz="4250" spc="-10" dirty="0"/>
              <a:t> </a:t>
            </a:r>
            <a:r>
              <a:rPr lang="en-IN" sz="4250" spc="-10" dirty="0"/>
              <a:t>  </a:t>
            </a:r>
            <a:br>
              <a:rPr lang="en-IN" sz="4250" spc="-10" dirty="0"/>
            </a:br>
            <a:br>
              <a:rPr lang="en-IN" sz="4250" spc="-10" dirty="0"/>
            </a:br>
            <a:r>
              <a:rPr lang="en-IN" sz="4000" spc="-10" dirty="0"/>
              <a:t>       </a:t>
            </a:r>
            <a:r>
              <a:rPr lang="en-US" sz="4000" dirty="0"/>
              <a:t>RICE CLASSIFICATION USING CNN</a:t>
            </a:r>
            <a:br>
              <a:rPr sz="4400" spc="-10" dirty="0"/>
            </a:br>
            <a:r>
              <a:rPr lang="en-IN" sz="4250" spc="-10" dirty="0"/>
              <a:t>      </a:t>
            </a:r>
            <a:br>
              <a:rPr sz="4250" spc="-10" dirty="0"/>
            </a:br>
            <a:br>
              <a:rPr sz="4250" spc="-10" dirty="0"/>
            </a:br>
            <a:br>
              <a:rPr sz="4250" spc="-10" dirty="0"/>
            </a:br>
            <a:endParaRPr sz="4250" spc="-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4259756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     </a:t>
            </a:r>
            <a:r>
              <a:rPr spc="-10" dirty="0"/>
              <a:t>AGENDA</a:t>
            </a:r>
            <a:br>
              <a:rPr spc="-10" dirty="0"/>
            </a:br>
            <a:r>
              <a:rPr sz="2800" spc="-10" dirty="0"/>
              <a:t> </a:t>
            </a:r>
            <a:r>
              <a:rPr lang="en-IN" sz="2800" spc="-10" dirty="0"/>
              <a:t>          </a:t>
            </a:r>
            <a:r>
              <a:rPr lang="en-IN" sz="2800" spc="-10" dirty="0" smtClean="0"/>
              <a:t>   </a:t>
            </a:r>
            <a:r>
              <a:rPr lang="en-IN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1.Problem  </a:t>
            </a: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2.Project Overview</a:t>
            </a:r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3.End Users</a:t>
            </a:r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4.Our Solution and Proposition</a:t>
            </a:r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5.Key Features</a:t>
            </a:r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6.Modelling Approach</a:t>
            </a:r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7.Results and Evaluation  </a:t>
            </a:r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8.Conclusion</a:t>
            </a:r>
            <a:endParaRPr lang="en-IN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3600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575311"/>
            <a:ext cx="8669655" cy="72009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r>
              <a:rPr sz="4000" spc="-10" dirty="0" smtClean="0"/>
              <a:t>PROBLEM</a:t>
            </a:r>
            <a:r>
              <a:rPr sz="4000" spc="-75" dirty="0" smtClean="0"/>
              <a:t>STATEMENT</a:t>
            </a:r>
            <a:br>
              <a:rPr sz="4250" spc="-75" dirty="0" smtClean="0"/>
            </a:br>
            <a:br>
              <a:rPr lang="en-US" sz="2000" dirty="0"/>
            </a:br>
            <a:br>
              <a:rPr lang="en-US" sz="1600" b="0" dirty="0"/>
            </a:br>
            <a:endParaRPr sz="160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5240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Advanced Image Recognition</a:t>
            </a:r>
            <a:r>
              <a:rPr lang="en-US" b="0" dirty="0" smtClean="0"/>
              <a:t>: Utilizing cutting-edge technology for rapid and accurate classification of rice based on quality and variety.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Quality Assurance</a:t>
            </a:r>
            <a:r>
              <a:rPr lang="en-US" b="0" dirty="0" smtClean="0"/>
              <a:t>: Ensuring that only top-quality rice reaches consumers, enhancing customer satisfaction and trust in the product.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Time-saving Solution</a:t>
            </a:r>
            <a:r>
              <a:rPr lang="en-US" b="0" dirty="0" smtClean="0"/>
              <a:t>: By automating the sorting process, farmers and processors save valuable time, allowing for increased productivity and efficiency.</a:t>
            </a:r>
            <a:br>
              <a:rPr lang="en-US" b="0" dirty="0" smtClean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0410" y="28956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3618" y="666637"/>
            <a:ext cx="8164195" cy="857363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r>
              <a:rPr sz="4400" spc="-10" dirty="0"/>
              <a:t>PROJECT</a:t>
            </a:r>
            <a:r>
              <a:rPr sz="4400" dirty="0"/>
              <a:t>	</a:t>
            </a:r>
            <a:r>
              <a:rPr sz="4400" spc="-10" dirty="0"/>
              <a:t>OVERVIEW</a:t>
            </a:r>
            <a:br>
              <a:rPr sz="4250" spc="-10" dirty="0"/>
            </a:br>
            <a:endParaRPr sz="2400" spc="-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600200"/>
            <a:ext cx="11137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Implementation of an automated rice classification system leveraging advanced image recognition </a:t>
            </a:r>
            <a:r>
              <a:rPr lang="en-US" dirty="0" smtClean="0"/>
              <a:t>technologies.</a:t>
            </a:r>
            <a:br>
              <a:rPr lang="en-US" dirty="0"/>
            </a:b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Utilization </a:t>
            </a:r>
            <a:r>
              <a:rPr lang="en-US" dirty="0"/>
              <a:t>of convolutional neural networks (CNNs) to classify rice based on quality, variety, and defects, facilitating efficient sorting processes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Aim to streamline operations for farmers and processors, ensuring consistent supply of high-quality rice to consumers while optimizing efficiency in the rice supply chain.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5"/>
            <a:ext cx="6833235" cy="1214755"/>
          </a:xfrm>
          <a:prstGeom prst="rect">
            <a:avLst/>
          </a:prstGeom>
        </p:spPr>
        <p:txBody>
          <a:bodyPr vert="horz" wrap="square" lIns="0" tIns="522858" rIns="0" bIns="0" rtlCol="0">
            <a:noAutofit/>
          </a:bodyPr>
          <a:lstStyle/>
          <a:p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br>
              <a:rPr sz="3200" spc="-10" dirty="0"/>
            </a:br>
            <a:br>
              <a:rPr sz="3200" spc="-10" dirty="0"/>
            </a:br>
            <a:endParaRPr sz="3200" spc="-1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600200"/>
            <a:ext cx="975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Farmers</a:t>
            </a:r>
            <a:r>
              <a:rPr lang="en-US" dirty="0"/>
              <a:t>: They can utilize the system to sort their harvested rice quickly and accurately, ensuring that only high-quality grains are sent to market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Rice Processors: </a:t>
            </a:r>
            <a:r>
              <a:rPr lang="en-US" dirty="0" smtClean="0"/>
              <a:t>Companies </a:t>
            </a:r>
            <a:r>
              <a:rPr lang="en-US" dirty="0"/>
              <a:t>involved in rice processing can benefit from the system by automating the sorting process, reducing labor costs, and improving efficiency in their operations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Consumers</a:t>
            </a:r>
            <a:r>
              <a:rPr lang="en-US" dirty="0"/>
              <a:t>: </a:t>
            </a:r>
            <a:r>
              <a:rPr lang="en-US" dirty="0" smtClean="0"/>
              <a:t>Ultimately</a:t>
            </a:r>
            <a:r>
              <a:rPr lang="en-US" dirty="0"/>
              <a:t>, consumers benefit from receiving consistently high-quality rice products, as the system ensures that only top-grade grains reach the market.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200" y="152400"/>
            <a:ext cx="1005205" cy="68707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 rot="10800000" flipV="1">
            <a:off x="228601" y="533400"/>
            <a:ext cx="9829800" cy="1752600"/>
          </a:xfrm>
          <a:prstGeom prst="rect">
            <a:avLst/>
          </a:prstGeom>
        </p:spPr>
        <p:txBody>
          <a:bodyPr vert="horz" wrap="square" lIns="0" tIns="48577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lang="en-IN" sz="3600" dirty="0" smtClean="0"/>
              <a:t>AND</a:t>
            </a:r>
            <a:r>
              <a:rPr lang="en-IN" sz="3600" spc="-20" dirty="0" smtClean="0"/>
              <a:t> IT</a:t>
            </a:r>
            <a:r>
              <a:rPr sz="3600" dirty="0" smtClean="0"/>
              <a:t>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br>
              <a:rPr sz="3600" spc="-10" dirty="0"/>
            </a:br>
            <a:br>
              <a:rPr sz="3600" spc="-10" dirty="0"/>
            </a:br>
            <a:endParaRPr sz="14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1" y="1981200"/>
            <a:ext cx="99821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Accuracy</a:t>
            </a:r>
            <a:r>
              <a:rPr lang="en-US" dirty="0"/>
              <a:t>: Leveraging CNNs ensures highly accurate classification of rice based on quality, variety, and defects, surpassing traditional methods in precision.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Efficiency</a:t>
            </a:r>
            <a:r>
              <a:rPr lang="en-US" dirty="0"/>
              <a:t>: The automated nature of CNNs streamlines the sorting process, enabling rapid classification of large volumes of rice, thus saving time and resources for farmers and processors.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Cost-effectiveness</a:t>
            </a:r>
            <a:r>
              <a:rPr lang="en-US" dirty="0"/>
              <a:t>: By reducing the need for manual labor in sorting, the CNN-based solution cuts down on operational costs for rice processors, leading to increased profitability.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Consistency</a:t>
            </a:r>
            <a:r>
              <a:rPr lang="en-US" dirty="0"/>
              <a:t>: Consistent classification standards are upheld throughout, ensuring that only high-quality rice reaches consumers, thereby enhancing brand reputation and customer satisfaction.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Technological Advancement</a:t>
            </a:r>
            <a:r>
              <a:rPr lang="en-US" dirty="0"/>
              <a:t>: Embracing CNN technology demonstrates a commitment to innovation and staying ahead in the rice industry, positioning businesses as leaders in modern agricultural practices.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77400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5"/>
            <a:ext cx="9764395" cy="5636260"/>
          </a:xfrm>
          <a:prstGeom prst="rect">
            <a:avLst/>
          </a:prstGeom>
        </p:spPr>
        <p:txBody>
          <a:bodyPr vert="horz" wrap="square" lIns="0" tIns="286004" rIns="0" bIns="0" rtlCol="0">
            <a:no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br>
              <a:rPr sz="4250" spc="-10" dirty="0"/>
            </a:br>
            <a:br>
              <a:rPr sz="4250" spc="-10" dirty="0"/>
            </a:br>
            <a:r>
              <a:rPr lang="en-IN" sz="3200" spc="-10" dirty="0"/>
              <a:t>-Real time detection</a:t>
            </a:r>
            <a:br>
              <a:rPr lang="en-IN" sz="3200" spc="-10" dirty="0"/>
            </a:br>
            <a:r>
              <a:rPr lang="en-IN" sz="3200" spc="-10" dirty="0"/>
              <a:t>-High accuracy in detecting a object</a:t>
            </a:r>
            <a:br>
              <a:rPr lang="en-IN" sz="3200" spc="-10" dirty="0"/>
            </a:br>
            <a:r>
              <a:rPr lang="en-IN" sz="3200" spc="-10" dirty="0"/>
              <a:t>-potential for integration with existing surveillance systems</a:t>
            </a:r>
            <a:endParaRPr lang="en-IN" sz="3200"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3380" y="1019175"/>
            <a:ext cx="11403330" cy="498538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 b="1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>
                <a:latin typeface="Trebuchet MS" panose="020B0603020202020204"/>
                <a:cs typeface="Trebuchet MS" panose="020B0603020202020204"/>
              </a:rPr>
              <a:t>1. Data Collection and Preparation:</a:t>
            </a:r>
            <a:endParaRPr sz="2000" b="1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Trebuchet MS" panose="020B0603020202020204"/>
                <a:cs typeface="Trebuchet MS" panose="020B0603020202020204"/>
              </a:rPr>
              <a:t>Dataset: Gather a dataset of rice images. Ensure that the dataset contains a variety of rice types and that each image is labeled with its corresponding rice type.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Trebuchet MS" panose="020B0603020202020204"/>
                <a:cs typeface="Trebuchet MS" panose="020B0603020202020204"/>
              </a:rPr>
              <a:t>Data Preprocessing: Resize all images to a consistent size, convert them to grayscale or RGB format as per your preference, and normalize pixel values to the range [0, 1].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>
                <a:latin typeface="Trebuchet MS" panose="020B0603020202020204"/>
                <a:cs typeface="Trebuchet MS" panose="020B0603020202020204"/>
              </a:rPr>
              <a:t>2. Model Architecture:</a:t>
            </a:r>
            <a:endParaRPr sz="2000" b="1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Trebuchet MS" panose="020B0603020202020204"/>
                <a:cs typeface="Trebuchet MS" panose="020B0603020202020204"/>
              </a:rPr>
              <a:t>Convolutional Layers: Design the CNN architecture. Typically, it consists of multiple convolutional layers followed by max-pooling layers to extract features and reduce dimensionality.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Trebuchet MS" panose="020B0603020202020204"/>
                <a:cs typeface="Trebuchet MS" panose="020B0603020202020204"/>
              </a:rPr>
              <a:t>Flattening Layer: Flatten the output from the convolutional layers to prepare it for the fully connected layers.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Trebuchet MS" panose="020B0603020202020204"/>
                <a:cs typeface="Trebuchet MS" panose="020B0603020202020204"/>
              </a:rPr>
              <a:t>Fully Connected Layers: Add one or more fully connected layers to the network for classification.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Trebuchet MS" panose="020B0603020202020204"/>
                <a:cs typeface="Trebuchet MS" panose="020B0603020202020204"/>
              </a:rPr>
              <a:t>Output Layer: The output layer should have neurons equal to the number of classes (types of rice) with softmax activation for multi-class classification.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5446</Words>
  <Application>WPS Presentation</Application>
  <PresentationFormat>Widescreen</PresentationFormat>
  <Paragraphs>125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PROJECT TITLE             RICE CLASSIFICATION USING CNN          </vt:lpstr>
      <vt:lpstr>     AGENDA               1.Problem  Statement                  2.Project Overview                  3.End Users                  4.Our Solution and Proposition                  5.Key Features                  6.Modelling Approach                  7.Results and Evaluation                    8.Conclusion</vt:lpstr>
      <vt:lpstr>PROBLEMSTATEMENT   </vt:lpstr>
      <vt:lpstr>PROJECT	OVERVIEW </vt:lpstr>
      <vt:lpstr>WHO ARE THE END USERS?  </vt:lpstr>
      <vt:lpstr>YOUR SOLUTION AND ITS VALUE PROPOSITION  </vt:lpstr>
      <vt:lpstr>THE WOW IN YOUR SOLUTION  -Real time detection -High accuracy in detecting a object -potential for integration with existing surveillance systems</vt:lpstr>
      <vt:lpstr>MODELLING</vt:lpstr>
      <vt:lpstr>.</vt:lpstr>
      <vt:lpstr>.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KITE STUDENT</dc:creator>
  <cp:lastModifiedBy>Mark Jackson J</cp:lastModifiedBy>
  <cp:revision>9</cp:revision>
  <dcterms:created xsi:type="dcterms:W3CDTF">2024-04-03T11:10:00Z</dcterms:created>
  <dcterms:modified xsi:type="dcterms:W3CDTF">2024-04-17T04:29:41Z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2024-04-03T16:30:00Z</vt:filetime>
  </property>
  <property fmtid="{D5CDD505-2E9C-101B-9397-08002B2CF9AE}" pid="4" name="ICV">
    <vt:lpwstr>0447AB6E4D1B457C9684C9CD9845A0DE_12</vt:lpwstr>
  </property>
  <property fmtid="{D5CDD505-2E9C-101B-9397-08002B2CF9AE}" pid="5" name="KSOProductBuildVer">
    <vt:lpwstr>1033-12.2.0.13489</vt:lpwstr>
  </property>
</Properties>
</file>