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9" r:id="rId3"/>
    <p:sldId id="280" r:id="rId4"/>
    <p:sldId id="284" r:id="rId5"/>
    <p:sldId id="285" r:id="rId6"/>
    <p:sldId id="286" r:id="rId7"/>
    <p:sldId id="287" r:id="rId8"/>
    <p:sldId id="276"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56" d="100"/>
          <a:sy n="56" d="100"/>
        </p:scale>
        <p:origin x="72"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8CAEEA-B5B7-4DF8-97DB-BEEE1EC558F9}" type="datetimeFigureOut">
              <a:rPr lang="en-US" smtClean="0"/>
              <a:t>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C0E40-C7E3-4C57-9905-84B6DEE2B75F}" type="slidenum">
              <a:rPr lang="en-US" smtClean="0"/>
              <a:t>‹#›</a:t>
            </a:fld>
            <a:endParaRPr lang="en-US"/>
          </a:p>
        </p:txBody>
      </p:sp>
    </p:spTree>
    <p:extLst>
      <p:ext uri="{BB962C8B-B14F-4D97-AF65-F5344CB8AC3E}">
        <p14:creationId xmlns:p14="http://schemas.microsoft.com/office/powerpoint/2010/main" val="148809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(Monty) Python Nested for loops</a:t>
            </a:r>
            <a:endParaRPr lang="en-US" dirty="0"/>
          </a:p>
        </p:txBody>
      </p:sp>
      <p:sp>
        <p:nvSpPr>
          <p:cNvPr id="3" name="Subtitle 2"/>
          <p:cNvSpPr>
            <a:spLocks noGrp="1"/>
          </p:cNvSpPr>
          <p:nvPr>
            <p:ph type="subTitle" idx="1"/>
          </p:nvPr>
        </p:nvSpPr>
        <p:spPr/>
        <p:txBody>
          <a:bodyPr/>
          <a:lstStyle/>
          <a:p>
            <a:r>
              <a:rPr lang="en-US" dirty="0" smtClean="0"/>
              <a:t>Mr. Neat</a:t>
            </a:r>
            <a:endParaRPr lang="en-US" dirty="0"/>
          </a:p>
        </p:txBody>
      </p:sp>
    </p:spTree>
    <p:extLst>
      <p:ext uri="{BB962C8B-B14F-4D97-AF65-F5344CB8AC3E}">
        <p14:creationId xmlns:p14="http://schemas.microsoft.com/office/powerpoint/2010/main" val="47946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Comparison </a:t>
            </a:r>
            <a:endParaRPr lang="en-US" dirty="0"/>
          </a:p>
        </p:txBody>
      </p:sp>
      <p:sp>
        <p:nvSpPr>
          <p:cNvPr id="3" name="TextBox 2"/>
          <p:cNvSpPr txBox="1"/>
          <p:nvPr/>
        </p:nvSpPr>
        <p:spPr>
          <a:xfrm>
            <a:off x="1798483" y="838200"/>
            <a:ext cx="629468" cy="369332"/>
          </a:xfrm>
          <a:prstGeom prst="rect">
            <a:avLst/>
          </a:prstGeom>
          <a:noFill/>
        </p:spPr>
        <p:txBody>
          <a:bodyPr wrap="none" rtlCol="0">
            <a:spAutoFit/>
          </a:bodyPr>
          <a:lstStyle/>
          <a:p>
            <a:r>
              <a:rPr lang="en-US" dirty="0" smtClean="0"/>
              <a:t>Java </a:t>
            </a:r>
            <a:endParaRPr lang="en-US" dirty="0"/>
          </a:p>
        </p:txBody>
      </p:sp>
      <p:sp>
        <p:nvSpPr>
          <p:cNvPr id="4" name="TextBox 3"/>
          <p:cNvSpPr txBox="1"/>
          <p:nvPr/>
        </p:nvSpPr>
        <p:spPr>
          <a:xfrm>
            <a:off x="4598015" y="838200"/>
            <a:ext cx="593496" cy="369332"/>
          </a:xfrm>
          <a:prstGeom prst="rect">
            <a:avLst/>
          </a:prstGeom>
          <a:noFill/>
        </p:spPr>
        <p:txBody>
          <a:bodyPr wrap="none" rtlCol="0">
            <a:spAutoFit/>
          </a:bodyPr>
          <a:lstStyle/>
          <a:p>
            <a:r>
              <a:rPr lang="en-US" dirty="0" smtClean="0"/>
              <a:t>C++ </a:t>
            </a:r>
            <a:endParaRPr lang="en-US" dirty="0"/>
          </a:p>
        </p:txBody>
      </p:sp>
      <p:sp>
        <p:nvSpPr>
          <p:cNvPr id="5" name="TextBox 4"/>
          <p:cNvSpPr txBox="1"/>
          <p:nvPr/>
        </p:nvSpPr>
        <p:spPr>
          <a:xfrm>
            <a:off x="7453387" y="838200"/>
            <a:ext cx="852413" cy="369332"/>
          </a:xfrm>
          <a:prstGeom prst="rect">
            <a:avLst/>
          </a:prstGeom>
          <a:noFill/>
        </p:spPr>
        <p:txBody>
          <a:bodyPr wrap="none" rtlCol="0">
            <a:spAutoFit/>
          </a:bodyPr>
          <a:lstStyle/>
          <a:p>
            <a:r>
              <a:rPr lang="en-US" dirty="0" smtClean="0"/>
              <a:t>Python</a:t>
            </a:r>
            <a:endParaRPr lang="en-US" dirty="0"/>
          </a:p>
        </p:txBody>
      </p:sp>
      <p:sp>
        <p:nvSpPr>
          <p:cNvPr id="6" name="TextBox 5"/>
          <p:cNvSpPr txBox="1"/>
          <p:nvPr/>
        </p:nvSpPr>
        <p:spPr>
          <a:xfrm>
            <a:off x="0" y="1066800"/>
            <a:ext cx="1315873" cy="646331"/>
          </a:xfrm>
          <a:prstGeom prst="rect">
            <a:avLst/>
          </a:prstGeom>
          <a:noFill/>
        </p:spPr>
        <p:txBody>
          <a:bodyPr wrap="none" rtlCol="0">
            <a:spAutoFit/>
          </a:bodyPr>
          <a:lstStyle/>
          <a:p>
            <a:pPr algn="ctr"/>
            <a:r>
              <a:rPr lang="en-US" dirty="0"/>
              <a:t>s</a:t>
            </a:r>
            <a:r>
              <a:rPr lang="en-US" dirty="0" smtClean="0"/>
              <a:t>ource code</a:t>
            </a:r>
          </a:p>
          <a:p>
            <a:pPr algn="ctr"/>
            <a:r>
              <a:rPr lang="en-US" dirty="0" smtClean="0"/>
              <a:t>name</a:t>
            </a:r>
            <a:endParaRPr lang="en-US" dirty="0"/>
          </a:p>
        </p:txBody>
      </p:sp>
      <p:sp>
        <p:nvSpPr>
          <p:cNvPr id="7" name="TextBox 6"/>
          <p:cNvSpPr txBox="1"/>
          <p:nvPr/>
        </p:nvSpPr>
        <p:spPr>
          <a:xfrm>
            <a:off x="1823360" y="1143000"/>
            <a:ext cx="615040" cy="369332"/>
          </a:xfrm>
          <a:prstGeom prst="rect">
            <a:avLst/>
          </a:prstGeom>
          <a:noFill/>
        </p:spPr>
        <p:txBody>
          <a:bodyPr wrap="none" rtlCol="0">
            <a:spAutoFit/>
          </a:bodyPr>
          <a:lstStyle/>
          <a:p>
            <a:r>
              <a:rPr lang="en-US" dirty="0" smtClean="0"/>
              <a:t>.java</a:t>
            </a:r>
            <a:endParaRPr lang="en-US" dirty="0"/>
          </a:p>
        </p:txBody>
      </p:sp>
      <p:sp>
        <p:nvSpPr>
          <p:cNvPr id="8" name="TextBox 7"/>
          <p:cNvSpPr txBox="1"/>
          <p:nvPr/>
        </p:nvSpPr>
        <p:spPr>
          <a:xfrm>
            <a:off x="4566560" y="1154668"/>
            <a:ext cx="583814" cy="369332"/>
          </a:xfrm>
          <a:prstGeom prst="rect">
            <a:avLst/>
          </a:prstGeom>
          <a:noFill/>
        </p:spPr>
        <p:txBody>
          <a:bodyPr wrap="none" rtlCol="0">
            <a:spAutoFit/>
          </a:bodyPr>
          <a:lstStyle/>
          <a:p>
            <a:r>
              <a:rPr lang="en-US" dirty="0" smtClean="0"/>
              <a:t>.</a:t>
            </a:r>
            <a:r>
              <a:rPr lang="en-US" dirty="0" err="1" smtClean="0"/>
              <a:t>cpp</a:t>
            </a:r>
            <a:endParaRPr lang="en-US" dirty="0"/>
          </a:p>
        </p:txBody>
      </p:sp>
      <p:sp>
        <p:nvSpPr>
          <p:cNvPr id="9" name="TextBox 8"/>
          <p:cNvSpPr txBox="1"/>
          <p:nvPr/>
        </p:nvSpPr>
        <p:spPr>
          <a:xfrm>
            <a:off x="7543800" y="1143000"/>
            <a:ext cx="467244" cy="369332"/>
          </a:xfrm>
          <a:prstGeom prst="rect">
            <a:avLst/>
          </a:prstGeom>
          <a:noFill/>
        </p:spPr>
        <p:txBody>
          <a:bodyPr wrap="none" rtlCol="0">
            <a:spAutoFit/>
          </a:bodyPr>
          <a:lstStyle/>
          <a:p>
            <a:r>
              <a:rPr lang="en-US" dirty="0" smtClean="0"/>
              <a:t>.</a:t>
            </a:r>
            <a:r>
              <a:rPr lang="en-US" dirty="0" err="1" smtClean="0"/>
              <a:t>py</a:t>
            </a:r>
            <a:endParaRPr lang="en-US" dirty="0"/>
          </a:p>
        </p:txBody>
      </p:sp>
      <p:sp>
        <p:nvSpPr>
          <p:cNvPr id="10" name="TextBox 9"/>
          <p:cNvSpPr txBox="1"/>
          <p:nvPr/>
        </p:nvSpPr>
        <p:spPr>
          <a:xfrm>
            <a:off x="95829" y="1792069"/>
            <a:ext cx="1124219" cy="646331"/>
          </a:xfrm>
          <a:prstGeom prst="rect">
            <a:avLst/>
          </a:prstGeom>
          <a:noFill/>
        </p:spPr>
        <p:txBody>
          <a:bodyPr wrap="none" rtlCol="0">
            <a:spAutoFit/>
          </a:bodyPr>
          <a:lstStyle/>
          <a:p>
            <a:pPr algn="ctr"/>
            <a:r>
              <a:rPr lang="en-US" dirty="0" smtClean="0"/>
              <a:t>Object</a:t>
            </a:r>
          </a:p>
          <a:p>
            <a:pPr algn="ctr"/>
            <a:r>
              <a:rPr lang="en-US" dirty="0" smtClean="0"/>
              <a:t>Oriented?</a:t>
            </a:r>
            <a:endParaRPr lang="en-US" dirty="0"/>
          </a:p>
        </p:txBody>
      </p:sp>
      <p:sp>
        <p:nvSpPr>
          <p:cNvPr id="11" name="TextBox 10"/>
          <p:cNvSpPr txBox="1"/>
          <p:nvPr/>
        </p:nvSpPr>
        <p:spPr>
          <a:xfrm>
            <a:off x="1676400" y="1868269"/>
            <a:ext cx="1041054" cy="369332"/>
          </a:xfrm>
          <a:prstGeom prst="rect">
            <a:avLst/>
          </a:prstGeom>
          <a:noFill/>
        </p:spPr>
        <p:txBody>
          <a:bodyPr wrap="none" rtlCol="0">
            <a:spAutoFit/>
          </a:bodyPr>
          <a:lstStyle/>
          <a:p>
            <a:r>
              <a:rPr lang="en-US" dirty="0"/>
              <a:t> </a:t>
            </a:r>
            <a:r>
              <a:rPr lang="en-US" dirty="0" smtClean="0"/>
              <a:t>required</a:t>
            </a:r>
            <a:endParaRPr lang="en-US" dirty="0"/>
          </a:p>
        </p:txBody>
      </p:sp>
      <p:sp>
        <p:nvSpPr>
          <p:cNvPr id="12" name="TextBox 11"/>
          <p:cNvSpPr txBox="1"/>
          <p:nvPr/>
        </p:nvSpPr>
        <p:spPr>
          <a:xfrm>
            <a:off x="4495800" y="1879937"/>
            <a:ext cx="964303" cy="369332"/>
          </a:xfrm>
          <a:prstGeom prst="rect">
            <a:avLst/>
          </a:prstGeom>
          <a:noFill/>
        </p:spPr>
        <p:txBody>
          <a:bodyPr wrap="none" rtlCol="0">
            <a:spAutoFit/>
          </a:bodyPr>
          <a:lstStyle/>
          <a:p>
            <a:r>
              <a:rPr lang="en-US" dirty="0" smtClean="0"/>
              <a:t>optional</a:t>
            </a:r>
            <a:endParaRPr lang="en-US" dirty="0"/>
          </a:p>
        </p:txBody>
      </p:sp>
      <p:sp>
        <p:nvSpPr>
          <p:cNvPr id="13" name="TextBox 12"/>
          <p:cNvSpPr txBox="1"/>
          <p:nvPr/>
        </p:nvSpPr>
        <p:spPr>
          <a:xfrm>
            <a:off x="7391400" y="1868269"/>
            <a:ext cx="964303" cy="369332"/>
          </a:xfrm>
          <a:prstGeom prst="rect">
            <a:avLst/>
          </a:prstGeom>
          <a:noFill/>
        </p:spPr>
        <p:txBody>
          <a:bodyPr wrap="none" rtlCol="0">
            <a:spAutoFit/>
          </a:bodyPr>
          <a:lstStyle/>
          <a:p>
            <a:r>
              <a:rPr lang="en-US" dirty="0" smtClean="0"/>
              <a:t>optional</a:t>
            </a:r>
            <a:endParaRPr lang="en-US" dirty="0"/>
          </a:p>
        </p:txBody>
      </p:sp>
      <p:sp>
        <p:nvSpPr>
          <p:cNvPr id="14" name="TextBox 13"/>
          <p:cNvSpPr txBox="1"/>
          <p:nvPr/>
        </p:nvSpPr>
        <p:spPr>
          <a:xfrm>
            <a:off x="83102" y="3304401"/>
            <a:ext cx="1149675" cy="646331"/>
          </a:xfrm>
          <a:prstGeom prst="rect">
            <a:avLst/>
          </a:prstGeom>
          <a:noFill/>
        </p:spPr>
        <p:txBody>
          <a:bodyPr wrap="none" rtlCol="0">
            <a:spAutoFit/>
          </a:bodyPr>
          <a:lstStyle/>
          <a:p>
            <a:pPr algn="ctr"/>
            <a:r>
              <a:rPr lang="en-US" dirty="0" smtClean="0"/>
              <a:t>functions/</a:t>
            </a:r>
          </a:p>
          <a:p>
            <a:pPr algn="ctr"/>
            <a:r>
              <a:rPr lang="en-US" dirty="0" smtClean="0"/>
              <a:t>methods</a:t>
            </a:r>
            <a:endParaRPr lang="en-US" dirty="0"/>
          </a:p>
        </p:txBody>
      </p:sp>
      <p:sp>
        <p:nvSpPr>
          <p:cNvPr id="15" name="TextBox 14"/>
          <p:cNvSpPr txBox="1"/>
          <p:nvPr/>
        </p:nvSpPr>
        <p:spPr>
          <a:xfrm>
            <a:off x="1564042" y="3380601"/>
            <a:ext cx="1407758" cy="646331"/>
          </a:xfrm>
          <a:prstGeom prst="rect">
            <a:avLst/>
          </a:prstGeom>
          <a:noFill/>
        </p:spPr>
        <p:txBody>
          <a:bodyPr wrap="none" rtlCol="0">
            <a:spAutoFit/>
          </a:bodyPr>
          <a:lstStyle/>
          <a:p>
            <a:pPr algn="ctr"/>
            <a:r>
              <a:rPr lang="en-US" dirty="0"/>
              <a:t>m</a:t>
            </a:r>
            <a:r>
              <a:rPr lang="en-US" dirty="0" smtClean="0"/>
              <a:t>ethods</a:t>
            </a:r>
          </a:p>
          <a:p>
            <a:pPr algn="ctr"/>
            <a:r>
              <a:rPr lang="en-US" dirty="0" smtClean="0"/>
              <a:t>( </a:t>
            </a:r>
            <a:r>
              <a:rPr lang="en-US" dirty="0" err="1" smtClean="0"/>
              <a:t>bob.hide</a:t>
            </a:r>
            <a:r>
              <a:rPr lang="en-US" dirty="0" smtClean="0"/>
              <a:t>() )</a:t>
            </a:r>
            <a:endParaRPr lang="en-US" dirty="0"/>
          </a:p>
        </p:txBody>
      </p:sp>
      <p:sp>
        <p:nvSpPr>
          <p:cNvPr id="16" name="TextBox 15"/>
          <p:cNvSpPr txBox="1"/>
          <p:nvPr/>
        </p:nvSpPr>
        <p:spPr>
          <a:xfrm>
            <a:off x="4302010" y="3392269"/>
            <a:ext cx="1489190" cy="646331"/>
          </a:xfrm>
          <a:prstGeom prst="rect">
            <a:avLst/>
          </a:prstGeom>
          <a:noFill/>
        </p:spPr>
        <p:txBody>
          <a:bodyPr wrap="none" rtlCol="0">
            <a:spAutoFit/>
          </a:bodyPr>
          <a:lstStyle/>
          <a:p>
            <a:pPr algn="ctr"/>
            <a:r>
              <a:rPr lang="en-US" dirty="0"/>
              <a:t>f</a:t>
            </a:r>
            <a:r>
              <a:rPr lang="en-US" dirty="0" smtClean="0"/>
              <a:t>unctions</a:t>
            </a:r>
          </a:p>
          <a:p>
            <a:pPr algn="ctr"/>
            <a:r>
              <a:rPr lang="en-US" dirty="0" smtClean="0"/>
              <a:t>( </a:t>
            </a:r>
            <a:r>
              <a:rPr lang="en-US" dirty="0" err="1" smtClean="0"/>
              <a:t>gotoxy</a:t>
            </a:r>
            <a:r>
              <a:rPr lang="en-US" dirty="0" smtClean="0"/>
              <a:t>(4,3) )</a:t>
            </a:r>
            <a:endParaRPr lang="en-US" dirty="0"/>
          </a:p>
        </p:txBody>
      </p:sp>
      <p:sp>
        <p:nvSpPr>
          <p:cNvPr id="17" name="TextBox 16"/>
          <p:cNvSpPr txBox="1"/>
          <p:nvPr/>
        </p:nvSpPr>
        <p:spPr>
          <a:xfrm>
            <a:off x="7391400" y="3380601"/>
            <a:ext cx="1059906" cy="646331"/>
          </a:xfrm>
          <a:prstGeom prst="rect">
            <a:avLst/>
          </a:prstGeom>
          <a:noFill/>
        </p:spPr>
        <p:txBody>
          <a:bodyPr wrap="none" rtlCol="0">
            <a:spAutoFit/>
          </a:bodyPr>
          <a:lstStyle/>
          <a:p>
            <a:pPr algn="ctr"/>
            <a:r>
              <a:rPr lang="en-US" dirty="0"/>
              <a:t>f</a:t>
            </a:r>
            <a:r>
              <a:rPr lang="en-US" dirty="0" smtClean="0"/>
              <a:t>unctions</a:t>
            </a:r>
          </a:p>
          <a:p>
            <a:pPr algn="ctr"/>
            <a:r>
              <a:rPr lang="en-US" dirty="0" smtClean="0"/>
              <a:t>( </a:t>
            </a:r>
            <a:r>
              <a:rPr lang="en-US" dirty="0" err="1" smtClean="0"/>
              <a:t>str</a:t>
            </a:r>
            <a:r>
              <a:rPr lang="en-US" dirty="0" smtClean="0"/>
              <a:t>(5) )</a:t>
            </a:r>
            <a:endParaRPr lang="en-US" dirty="0"/>
          </a:p>
        </p:txBody>
      </p:sp>
      <p:sp>
        <p:nvSpPr>
          <p:cNvPr id="18" name="TextBox 17"/>
          <p:cNvSpPr txBox="1"/>
          <p:nvPr/>
        </p:nvSpPr>
        <p:spPr>
          <a:xfrm>
            <a:off x="238105" y="2678668"/>
            <a:ext cx="825867" cy="369332"/>
          </a:xfrm>
          <a:prstGeom prst="rect">
            <a:avLst/>
          </a:prstGeom>
          <a:noFill/>
        </p:spPr>
        <p:txBody>
          <a:bodyPr wrap="none" rtlCol="0">
            <a:spAutoFit/>
          </a:bodyPr>
          <a:lstStyle/>
          <a:p>
            <a:pPr algn="ctr"/>
            <a:r>
              <a:rPr lang="en-US" dirty="0" smtClean="0"/>
              <a:t>output</a:t>
            </a:r>
            <a:endParaRPr lang="en-US" dirty="0"/>
          </a:p>
        </p:txBody>
      </p:sp>
      <p:sp>
        <p:nvSpPr>
          <p:cNvPr id="19" name="TextBox 18"/>
          <p:cNvSpPr txBox="1"/>
          <p:nvPr/>
        </p:nvSpPr>
        <p:spPr>
          <a:xfrm>
            <a:off x="1321153" y="2590800"/>
            <a:ext cx="1879745" cy="646331"/>
          </a:xfrm>
          <a:prstGeom prst="rect">
            <a:avLst/>
          </a:prstGeom>
          <a:noFill/>
        </p:spPr>
        <p:txBody>
          <a:bodyPr wrap="none" rtlCol="0">
            <a:spAutoFit/>
          </a:bodyPr>
          <a:lstStyle/>
          <a:p>
            <a:pPr algn="ctr"/>
            <a:r>
              <a:rPr lang="en-US" dirty="0"/>
              <a:t>n</a:t>
            </a:r>
            <a:r>
              <a:rPr lang="en-US" dirty="0" smtClean="0"/>
              <a:t>ew Text(“  “, , , )</a:t>
            </a:r>
          </a:p>
          <a:p>
            <a:pPr algn="ctr"/>
            <a:r>
              <a:rPr lang="en-US" dirty="0" err="1" smtClean="0"/>
              <a:t>System.out.print</a:t>
            </a:r>
            <a:r>
              <a:rPr lang="en-US" dirty="0" smtClean="0"/>
              <a:t>()</a:t>
            </a:r>
            <a:endParaRPr lang="en-US" dirty="0"/>
          </a:p>
        </p:txBody>
      </p:sp>
      <p:sp>
        <p:nvSpPr>
          <p:cNvPr id="20" name="TextBox 19"/>
          <p:cNvSpPr txBox="1"/>
          <p:nvPr/>
        </p:nvSpPr>
        <p:spPr>
          <a:xfrm>
            <a:off x="4597275" y="2602468"/>
            <a:ext cx="884859" cy="369332"/>
          </a:xfrm>
          <a:prstGeom prst="rect">
            <a:avLst/>
          </a:prstGeom>
          <a:noFill/>
        </p:spPr>
        <p:txBody>
          <a:bodyPr wrap="none" rtlCol="0">
            <a:spAutoFit/>
          </a:bodyPr>
          <a:lstStyle/>
          <a:p>
            <a:pPr algn="ctr"/>
            <a:r>
              <a:rPr lang="en-US" dirty="0" err="1"/>
              <a:t>c</a:t>
            </a:r>
            <a:r>
              <a:rPr lang="en-US" dirty="0" err="1" smtClean="0"/>
              <a:t>out</a:t>
            </a:r>
            <a:r>
              <a:rPr lang="en-US" dirty="0" smtClean="0"/>
              <a:t> &lt;&lt;</a:t>
            </a:r>
            <a:endParaRPr lang="en-US" dirty="0"/>
          </a:p>
        </p:txBody>
      </p:sp>
      <p:sp>
        <p:nvSpPr>
          <p:cNvPr id="21" name="TextBox 20"/>
          <p:cNvSpPr txBox="1"/>
          <p:nvPr/>
        </p:nvSpPr>
        <p:spPr>
          <a:xfrm>
            <a:off x="6940726" y="2590800"/>
            <a:ext cx="1947457" cy="369332"/>
          </a:xfrm>
          <a:prstGeom prst="rect">
            <a:avLst/>
          </a:prstGeom>
          <a:noFill/>
        </p:spPr>
        <p:txBody>
          <a:bodyPr wrap="none" rtlCol="0">
            <a:spAutoFit/>
          </a:bodyPr>
          <a:lstStyle/>
          <a:p>
            <a:pPr algn="ctr"/>
            <a:r>
              <a:rPr lang="en-US" dirty="0"/>
              <a:t>p</a:t>
            </a:r>
            <a:r>
              <a:rPr lang="en-US" dirty="0" smtClean="0"/>
              <a:t>rint(“ blah, blah”)</a:t>
            </a:r>
            <a:endParaRPr lang="en-US" dirty="0"/>
          </a:p>
        </p:txBody>
      </p:sp>
      <p:sp>
        <p:nvSpPr>
          <p:cNvPr id="22" name="TextBox 21"/>
          <p:cNvSpPr txBox="1"/>
          <p:nvPr/>
        </p:nvSpPr>
        <p:spPr>
          <a:xfrm>
            <a:off x="311040" y="4154269"/>
            <a:ext cx="679994" cy="369332"/>
          </a:xfrm>
          <a:prstGeom prst="rect">
            <a:avLst/>
          </a:prstGeom>
          <a:noFill/>
        </p:spPr>
        <p:txBody>
          <a:bodyPr wrap="none" rtlCol="0">
            <a:spAutoFit/>
          </a:bodyPr>
          <a:lstStyle/>
          <a:p>
            <a:pPr algn="ctr"/>
            <a:r>
              <a:rPr lang="en-US" dirty="0" smtClean="0"/>
              <a:t>input</a:t>
            </a:r>
            <a:endParaRPr lang="en-US" dirty="0"/>
          </a:p>
        </p:txBody>
      </p:sp>
      <p:sp>
        <p:nvSpPr>
          <p:cNvPr id="23" name="TextBox 22"/>
          <p:cNvSpPr txBox="1"/>
          <p:nvPr/>
        </p:nvSpPr>
        <p:spPr>
          <a:xfrm>
            <a:off x="1525307" y="4230469"/>
            <a:ext cx="1471428" cy="646331"/>
          </a:xfrm>
          <a:prstGeom prst="rect">
            <a:avLst/>
          </a:prstGeom>
          <a:noFill/>
        </p:spPr>
        <p:txBody>
          <a:bodyPr wrap="none" rtlCol="0">
            <a:spAutoFit/>
          </a:bodyPr>
          <a:lstStyle/>
          <a:p>
            <a:pPr algn="ctr"/>
            <a:r>
              <a:rPr lang="en-US" dirty="0"/>
              <a:t>s</a:t>
            </a:r>
            <a:r>
              <a:rPr lang="en-US" dirty="0" smtClean="0"/>
              <a:t>kipped this</a:t>
            </a:r>
          </a:p>
          <a:p>
            <a:pPr algn="ctr"/>
            <a:r>
              <a:rPr lang="en-US" dirty="0" smtClean="0"/>
              <a:t>(complicated)</a:t>
            </a:r>
            <a:endParaRPr lang="en-US" dirty="0"/>
          </a:p>
        </p:txBody>
      </p:sp>
      <p:sp>
        <p:nvSpPr>
          <p:cNvPr id="24" name="TextBox 23"/>
          <p:cNvSpPr txBox="1"/>
          <p:nvPr/>
        </p:nvSpPr>
        <p:spPr>
          <a:xfrm>
            <a:off x="4695699" y="4242137"/>
            <a:ext cx="688010" cy="369332"/>
          </a:xfrm>
          <a:prstGeom prst="rect">
            <a:avLst/>
          </a:prstGeom>
          <a:noFill/>
        </p:spPr>
        <p:txBody>
          <a:bodyPr wrap="none" rtlCol="0">
            <a:spAutoFit/>
          </a:bodyPr>
          <a:lstStyle/>
          <a:p>
            <a:pPr algn="ctr"/>
            <a:r>
              <a:rPr lang="en-US" dirty="0" err="1"/>
              <a:t>c</a:t>
            </a:r>
            <a:r>
              <a:rPr lang="en-US" dirty="0" err="1" smtClean="0"/>
              <a:t>in</a:t>
            </a:r>
            <a:r>
              <a:rPr lang="en-US" dirty="0" smtClean="0"/>
              <a:t>&gt;&gt;</a:t>
            </a:r>
            <a:endParaRPr lang="en-US" dirty="0"/>
          </a:p>
        </p:txBody>
      </p:sp>
      <p:sp>
        <p:nvSpPr>
          <p:cNvPr id="25" name="TextBox 24"/>
          <p:cNvSpPr txBox="1"/>
          <p:nvPr/>
        </p:nvSpPr>
        <p:spPr>
          <a:xfrm>
            <a:off x="7451023" y="4230469"/>
            <a:ext cx="926857" cy="369332"/>
          </a:xfrm>
          <a:prstGeom prst="rect">
            <a:avLst/>
          </a:prstGeom>
          <a:noFill/>
        </p:spPr>
        <p:txBody>
          <a:bodyPr wrap="none" rtlCol="0">
            <a:spAutoFit/>
          </a:bodyPr>
          <a:lstStyle/>
          <a:p>
            <a:pPr algn="ctr"/>
            <a:r>
              <a:rPr lang="en-US" dirty="0"/>
              <a:t>i</a:t>
            </a:r>
            <a:r>
              <a:rPr lang="en-US" dirty="0" smtClean="0"/>
              <a:t>nput(  )</a:t>
            </a:r>
            <a:endParaRPr lang="en-US" dirty="0"/>
          </a:p>
        </p:txBody>
      </p:sp>
      <p:sp>
        <p:nvSpPr>
          <p:cNvPr id="26" name="TextBox 25"/>
          <p:cNvSpPr txBox="1"/>
          <p:nvPr/>
        </p:nvSpPr>
        <p:spPr>
          <a:xfrm>
            <a:off x="225291" y="4964668"/>
            <a:ext cx="839012" cy="646331"/>
          </a:xfrm>
          <a:prstGeom prst="rect">
            <a:avLst/>
          </a:prstGeom>
          <a:noFill/>
        </p:spPr>
        <p:txBody>
          <a:bodyPr wrap="none" rtlCol="0">
            <a:spAutoFit/>
          </a:bodyPr>
          <a:lstStyle/>
          <a:p>
            <a:pPr algn="ctr"/>
            <a:r>
              <a:rPr lang="en-US" dirty="0"/>
              <a:t>c</a:t>
            </a:r>
            <a:r>
              <a:rPr lang="en-US" dirty="0" smtClean="0"/>
              <a:t>asting</a:t>
            </a:r>
          </a:p>
          <a:p>
            <a:pPr algn="ctr"/>
            <a:r>
              <a:rPr lang="en-US" dirty="0" err="1"/>
              <a:t>i</a:t>
            </a:r>
            <a:r>
              <a:rPr lang="en-US" dirty="0" err="1" smtClean="0"/>
              <a:t>nt</a:t>
            </a:r>
            <a:r>
              <a:rPr lang="en-US" dirty="0" smtClean="0"/>
              <a:t>( )</a:t>
            </a:r>
            <a:endParaRPr lang="en-US" dirty="0"/>
          </a:p>
        </p:txBody>
      </p:sp>
      <p:sp>
        <p:nvSpPr>
          <p:cNvPr id="27" name="TextBox 26"/>
          <p:cNvSpPr txBox="1"/>
          <p:nvPr/>
        </p:nvSpPr>
        <p:spPr>
          <a:xfrm>
            <a:off x="1644259" y="4992469"/>
            <a:ext cx="1230914" cy="369332"/>
          </a:xfrm>
          <a:prstGeom prst="rect">
            <a:avLst/>
          </a:prstGeom>
          <a:noFill/>
        </p:spPr>
        <p:txBody>
          <a:bodyPr wrap="none" rtlCol="0">
            <a:spAutoFit/>
          </a:bodyPr>
          <a:lstStyle/>
          <a:p>
            <a:pPr algn="ctr"/>
            <a:r>
              <a:rPr lang="en-US" dirty="0" err="1"/>
              <a:t>i</a:t>
            </a:r>
            <a:r>
              <a:rPr lang="en-US" dirty="0" err="1" smtClean="0"/>
              <a:t>nt</a:t>
            </a:r>
            <a:r>
              <a:rPr lang="en-US" dirty="0" smtClean="0"/>
              <a:t>(double)</a:t>
            </a:r>
            <a:endParaRPr lang="en-US" dirty="0"/>
          </a:p>
        </p:txBody>
      </p:sp>
      <p:sp>
        <p:nvSpPr>
          <p:cNvPr id="28" name="TextBox 27"/>
          <p:cNvSpPr txBox="1"/>
          <p:nvPr/>
        </p:nvSpPr>
        <p:spPr>
          <a:xfrm>
            <a:off x="4419600" y="4964668"/>
            <a:ext cx="1230914" cy="369332"/>
          </a:xfrm>
          <a:prstGeom prst="rect">
            <a:avLst/>
          </a:prstGeom>
          <a:noFill/>
        </p:spPr>
        <p:txBody>
          <a:bodyPr wrap="none" rtlCol="0">
            <a:spAutoFit/>
          </a:bodyPr>
          <a:lstStyle/>
          <a:p>
            <a:pPr algn="ctr"/>
            <a:r>
              <a:rPr lang="en-US" dirty="0" err="1"/>
              <a:t>i</a:t>
            </a:r>
            <a:r>
              <a:rPr lang="en-US" dirty="0" err="1" smtClean="0"/>
              <a:t>nt</a:t>
            </a:r>
            <a:r>
              <a:rPr lang="en-US" dirty="0" smtClean="0"/>
              <a:t>(double)</a:t>
            </a:r>
            <a:endParaRPr lang="en-US" dirty="0"/>
          </a:p>
        </p:txBody>
      </p:sp>
      <p:sp>
        <p:nvSpPr>
          <p:cNvPr id="29" name="TextBox 28"/>
          <p:cNvSpPr txBox="1"/>
          <p:nvPr/>
        </p:nvSpPr>
        <p:spPr>
          <a:xfrm>
            <a:off x="7367285" y="4953000"/>
            <a:ext cx="1103315" cy="369332"/>
          </a:xfrm>
          <a:prstGeom prst="rect">
            <a:avLst/>
          </a:prstGeom>
          <a:noFill/>
        </p:spPr>
        <p:txBody>
          <a:bodyPr wrap="none" rtlCol="0">
            <a:spAutoFit/>
          </a:bodyPr>
          <a:lstStyle/>
          <a:p>
            <a:pPr algn="ctr"/>
            <a:r>
              <a:rPr lang="en-US" dirty="0" err="1" smtClean="0"/>
              <a:t>int</a:t>
            </a:r>
            <a:r>
              <a:rPr lang="en-US" dirty="0" smtClean="0"/>
              <a:t>(string)</a:t>
            </a:r>
            <a:endParaRPr lang="en-US" dirty="0"/>
          </a:p>
        </p:txBody>
      </p:sp>
      <p:sp>
        <p:nvSpPr>
          <p:cNvPr id="30" name="TextBox 29"/>
          <p:cNvSpPr txBox="1"/>
          <p:nvPr/>
        </p:nvSpPr>
        <p:spPr>
          <a:xfrm>
            <a:off x="203434" y="5879068"/>
            <a:ext cx="857927" cy="369332"/>
          </a:xfrm>
          <a:prstGeom prst="rect">
            <a:avLst/>
          </a:prstGeom>
          <a:noFill/>
        </p:spPr>
        <p:txBody>
          <a:bodyPr wrap="none" rtlCol="0">
            <a:spAutoFit/>
          </a:bodyPr>
          <a:lstStyle/>
          <a:p>
            <a:pPr algn="ctr"/>
            <a:r>
              <a:rPr lang="en-US" dirty="0"/>
              <a:t>i</a:t>
            </a:r>
            <a:r>
              <a:rPr lang="en-US" dirty="0" smtClean="0"/>
              <a:t>f - else</a:t>
            </a:r>
            <a:endParaRPr lang="en-US" dirty="0"/>
          </a:p>
        </p:txBody>
      </p:sp>
      <p:sp>
        <p:nvSpPr>
          <p:cNvPr id="31" name="TextBox 30"/>
          <p:cNvSpPr txBox="1"/>
          <p:nvPr/>
        </p:nvSpPr>
        <p:spPr>
          <a:xfrm>
            <a:off x="1749037" y="5581471"/>
            <a:ext cx="996555" cy="1200329"/>
          </a:xfrm>
          <a:prstGeom prst="rect">
            <a:avLst/>
          </a:prstGeom>
          <a:noFill/>
        </p:spPr>
        <p:txBody>
          <a:bodyPr wrap="none" rtlCol="0">
            <a:spAutoFit/>
          </a:bodyPr>
          <a:lstStyle/>
          <a:p>
            <a:pPr algn="ctr"/>
            <a:r>
              <a:rPr lang="en-US" sz="1200" dirty="0"/>
              <a:t>i</a:t>
            </a:r>
            <a:r>
              <a:rPr lang="en-US" sz="1200" dirty="0" smtClean="0"/>
              <a:t>f(</a:t>
            </a:r>
            <a:r>
              <a:rPr lang="en-US" sz="1200" dirty="0" err="1" smtClean="0"/>
              <a:t>boolean</a:t>
            </a:r>
            <a:r>
              <a:rPr lang="en-US" sz="1200" dirty="0" smtClean="0"/>
              <a:t>)</a:t>
            </a:r>
          </a:p>
          <a:p>
            <a:r>
              <a:rPr lang="en-US" sz="1200" dirty="0" smtClean="0"/>
              <a:t>{</a:t>
            </a:r>
          </a:p>
          <a:p>
            <a:r>
              <a:rPr lang="en-US" sz="1200" dirty="0" smtClean="0"/>
              <a:t>}</a:t>
            </a:r>
          </a:p>
          <a:p>
            <a:r>
              <a:rPr lang="en-US" sz="1200" dirty="0"/>
              <a:t>e</a:t>
            </a:r>
            <a:r>
              <a:rPr lang="en-US" sz="1200" dirty="0" smtClean="0"/>
              <a:t>lse</a:t>
            </a:r>
          </a:p>
          <a:p>
            <a:r>
              <a:rPr lang="en-US" sz="1200" dirty="0" smtClean="0"/>
              <a:t>{</a:t>
            </a:r>
          </a:p>
          <a:p>
            <a:r>
              <a:rPr lang="en-US" sz="1200" dirty="0"/>
              <a:t>}</a:t>
            </a:r>
          </a:p>
        </p:txBody>
      </p:sp>
      <p:sp>
        <p:nvSpPr>
          <p:cNvPr id="33" name="TextBox 32"/>
          <p:cNvSpPr txBox="1"/>
          <p:nvPr/>
        </p:nvSpPr>
        <p:spPr>
          <a:xfrm>
            <a:off x="6989661" y="5562600"/>
            <a:ext cx="1833772" cy="646331"/>
          </a:xfrm>
          <a:prstGeom prst="rect">
            <a:avLst/>
          </a:prstGeom>
          <a:noFill/>
        </p:spPr>
        <p:txBody>
          <a:bodyPr wrap="none" rtlCol="0">
            <a:spAutoFit/>
          </a:bodyPr>
          <a:lstStyle/>
          <a:p>
            <a:pPr algn="ctr"/>
            <a:r>
              <a:rPr lang="en-US" dirty="0"/>
              <a:t>b</a:t>
            </a:r>
            <a:r>
              <a:rPr lang="en-US" dirty="0" smtClean="0"/>
              <a:t>rackets replaced</a:t>
            </a:r>
          </a:p>
          <a:p>
            <a:pPr algn="ctr"/>
            <a:r>
              <a:rPr lang="en-US" dirty="0"/>
              <a:t>b</a:t>
            </a:r>
            <a:r>
              <a:rPr lang="en-US" dirty="0" smtClean="0"/>
              <a:t>y indenting!</a:t>
            </a:r>
            <a:endParaRPr lang="en-US" dirty="0"/>
          </a:p>
        </p:txBody>
      </p:sp>
      <p:sp>
        <p:nvSpPr>
          <p:cNvPr id="34" name="TextBox 33"/>
          <p:cNvSpPr txBox="1"/>
          <p:nvPr/>
        </p:nvSpPr>
        <p:spPr>
          <a:xfrm>
            <a:off x="4489845" y="5581471"/>
            <a:ext cx="996555" cy="1200329"/>
          </a:xfrm>
          <a:prstGeom prst="rect">
            <a:avLst/>
          </a:prstGeom>
          <a:noFill/>
        </p:spPr>
        <p:txBody>
          <a:bodyPr wrap="none" rtlCol="0">
            <a:spAutoFit/>
          </a:bodyPr>
          <a:lstStyle/>
          <a:p>
            <a:pPr algn="ctr"/>
            <a:r>
              <a:rPr lang="en-US" sz="1200" dirty="0"/>
              <a:t>i</a:t>
            </a:r>
            <a:r>
              <a:rPr lang="en-US" sz="1200" dirty="0" smtClean="0"/>
              <a:t>f(</a:t>
            </a:r>
            <a:r>
              <a:rPr lang="en-US" sz="1200" dirty="0" err="1" smtClean="0"/>
              <a:t>boolean</a:t>
            </a:r>
            <a:r>
              <a:rPr lang="en-US" sz="1200" dirty="0" smtClean="0"/>
              <a:t>)</a:t>
            </a:r>
          </a:p>
          <a:p>
            <a:r>
              <a:rPr lang="en-US" sz="1200" dirty="0" smtClean="0"/>
              <a:t>{</a:t>
            </a:r>
          </a:p>
          <a:p>
            <a:r>
              <a:rPr lang="en-US" sz="1200" dirty="0" smtClean="0"/>
              <a:t>}</a:t>
            </a:r>
          </a:p>
          <a:p>
            <a:r>
              <a:rPr lang="en-US" sz="1200" dirty="0"/>
              <a:t>e</a:t>
            </a:r>
            <a:r>
              <a:rPr lang="en-US" sz="1200" dirty="0" smtClean="0"/>
              <a:t>lse</a:t>
            </a:r>
          </a:p>
          <a:p>
            <a:r>
              <a:rPr lang="en-US" sz="1200" dirty="0" smtClean="0"/>
              <a:t>{</a:t>
            </a:r>
          </a:p>
          <a:p>
            <a:r>
              <a:rPr lang="en-US" sz="1200" dirty="0"/>
              <a:t>}</a:t>
            </a:r>
          </a:p>
        </p:txBody>
      </p:sp>
    </p:spTree>
    <p:extLst>
      <p:ext uri="{BB962C8B-B14F-4D97-AF65-F5344CB8AC3E}">
        <p14:creationId xmlns:p14="http://schemas.microsoft.com/office/powerpoint/2010/main" val="1034504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Comparison </a:t>
            </a:r>
            <a:endParaRPr lang="en-US" dirty="0"/>
          </a:p>
        </p:txBody>
      </p:sp>
      <p:sp>
        <p:nvSpPr>
          <p:cNvPr id="3" name="TextBox 2"/>
          <p:cNvSpPr txBox="1"/>
          <p:nvPr/>
        </p:nvSpPr>
        <p:spPr>
          <a:xfrm>
            <a:off x="1798483" y="838200"/>
            <a:ext cx="629468" cy="369332"/>
          </a:xfrm>
          <a:prstGeom prst="rect">
            <a:avLst/>
          </a:prstGeom>
          <a:noFill/>
        </p:spPr>
        <p:txBody>
          <a:bodyPr wrap="none" rtlCol="0">
            <a:spAutoFit/>
          </a:bodyPr>
          <a:lstStyle/>
          <a:p>
            <a:r>
              <a:rPr lang="en-US" dirty="0" smtClean="0"/>
              <a:t>Java </a:t>
            </a:r>
            <a:endParaRPr lang="en-US" dirty="0"/>
          </a:p>
        </p:txBody>
      </p:sp>
      <p:sp>
        <p:nvSpPr>
          <p:cNvPr id="4" name="TextBox 3"/>
          <p:cNvSpPr txBox="1"/>
          <p:nvPr/>
        </p:nvSpPr>
        <p:spPr>
          <a:xfrm>
            <a:off x="4879530" y="838200"/>
            <a:ext cx="593496" cy="369332"/>
          </a:xfrm>
          <a:prstGeom prst="rect">
            <a:avLst/>
          </a:prstGeom>
          <a:noFill/>
        </p:spPr>
        <p:txBody>
          <a:bodyPr wrap="none" rtlCol="0">
            <a:spAutoFit/>
          </a:bodyPr>
          <a:lstStyle/>
          <a:p>
            <a:r>
              <a:rPr lang="en-US" dirty="0" smtClean="0"/>
              <a:t>C++ </a:t>
            </a:r>
            <a:endParaRPr lang="en-US" dirty="0"/>
          </a:p>
        </p:txBody>
      </p:sp>
      <p:sp>
        <p:nvSpPr>
          <p:cNvPr id="5" name="TextBox 4"/>
          <p:cNvSpPr txBox="1"/>
          <p:nvPr/>
        </p:nvSpPr>
        <p:spPr>
          <a:xfrm>
            <a:off x="7453387" y="838200"/>
            <a:ext cx="852413" cy="369332"/>
          </a:xfrm>
          <a:prstGeom prst="rect">
            <a:avLst/>
          </a:prstGeom>
          <a:noFill/>
        </p:spPr>
        <p:txBody>
          <a:bodyPr wrap="none" rtlCol="0">
            <a:spAutoFit/>
          </a:bodyPr>
          <a:lstStyle/>
          <a:p>
            <a:r>
              <a:rPr lang="en-US" dirty="0" smtClean="0"/>
              <a:t>Python</a:t>
            </a:r>
            <a:endParaRPr lang="en-US" dirty="0"/>
          </a:p>
        </p:txBody>
      </p:sp>
      <p:sp>
        <p:nvSpPr>
          <p:cNvPr id="6" name="TextBox 5"/>
          <p:cNvSpPr txBox="1"/>
          <p:nvPr/>
        </p:nvSpPr>
        <p:spPr>
          <a:xfrm>
            <a:off x="151838" y="1230868"/>
            <a:ext cx="1012200" cy="369332"/>
          </a:xfrm>
          <a:prstGeom prst="rect">
            <a:avLst/>
          </a:prstGeom>
          <a:noFill/>
        </p:spPr>
        <p:txBody>
          <a:bodyPr wrap="none" rtlCol="0">
            <a:spAutoFit/>
          </a:bodyPr>
          <a:lstStyle/>
          <a:p>
            <a:pPr algn="ctr"/>
            <a:r>
              <a:rPr lang="en-US" dirty="0"/>
              <a:t>f</a:t>
            </a:r>
            <a:r>
              <a:rPr lang="en-US" dirty="0" smtClean="0"/>
              <a:t>or loops</a:t>
            </a:r>
            <a:endParaRPr lang="en-US" dirty="0"/>
          </a:p>
        </p:txBody>
      </p:sp>
      <p:sp>
        <p:nvSpPr>
          <p:cNvPr id="7" name="TextBox 6"/>
          <p:cNvSpPr txBox="1"/>
          <p:nvPr/>
        </p:nvSpPr>
        <p:spPr>
          <a:xfrm>
            <a:off x="1447800" y="1219200"/>
            <a:ext cx="2205540" cy="369332"/>
          </a:xfrm>
          <a:prstGeom prst="rect">
            <a:avLst/>
          </a:prstGeom>
          <a:noFill/>
        </p:spPr>
        <p:txBody>
          <a:bodyPr wrap="none" rtlCol="0">
            <a:spAutoFit/>
          </a:bodyPr>
          <a:lstStyle/>
          <a:p>
            <a:r>
              <a:rPr lang="en-US" dirty="0"/>
              <a:t>f</a:t>
            </a:r>
            <a:r>
              <a:rPr lang="en-US" dirty="0" smtClean="0"/>
              <a:t>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&lt;10 ; </a:t>
            </a:r>
            <a:r>
              <a:rPr lang="en-US" dirty="0" err="1" smtClean="0"/>
              <a:t>i</a:t>
            </a:r>
            <a:r>
              <a:rPr lang="en-US" dirty="0" smtClean="0"/>
              <a:t>++)</a:t>
            </a:r>
            <a:endParaRPr lang="en-US" dirty="0"/>
          </a:p>
        </p:txBody>
      </p:sp>
      <p:sp>
        <p:nvSpPr>
          <p:cNvPr id="8" name="TextBox 7"/>
          <p:cNvSpPr txBox="1"/>
          <p:nvPr/>
        </p:nvSpPr>
        <p:spPr>
          <a:xfrm>
            <a:off x="4320115" y="1230868"/>
            <a:ext cx="1928285" cy="369332"/>
          </a:xfrm>
          <a:prstGeom prst="rect">
            <a:avLst/>
          </a:prstGeom>
          <a:noFill/>
        </p:spPr>
        <p:txBody>
          <a:bodyPr wrap="none" rtlCol="0">
            <a:spAutoFit/>
          </a:bodyPr>
          <a:lstStyle/>
          <a:p>
            <a:r>
              <a:rPr lang="en-US" dirty="0"/>
              <a:t>e</a:t>
            </a:r>
            <a:r>
              <a:rPr lang="en-US" dirty="0" smtClean="0"/>
              <a:t>xact same as Java</a:t>
            </a:r>
            <a:endParaRPr lang="en-US" dirty="0"/>
          </a:p>
        </p:txBody>
      </p:sp>
      <p:sp>
        <p:nvSpPr>
          <p:cNvPr id="9" name="TextBox 8"/>
          <p:cNvSpPr txBox="1"/>
          <p:nvPr/>
        </p:nvSpPr>
        <p:spPr>
          <a:xfrm>
            <a:off x="7408233" y="1219200"/>
            <a:ext cx="1049967" cy="369332"/>
          </a:xfrm>
          <a:prstGeom prst="rect">
            <a:avLst/>
          </a:prstGeom>
          <a:noFill/>
        </p:spPr>
        <p:txBody>
          <a:bodyPr wrap="none" rtlCol="0">
            <a:spAutoFit/>
          </a:bodyPr>
          <a:lstStyle/>
          <a:p>
            <a:r>
              <a:rPr lang="en-US" dirty="0" smtClean="0"/>
              <a:t>different </a:t>
            </a:r>
            <a:endParaRPr lang="en-US" dirty="0"/>
          </a:p>
        </p:txBody>
      </p:sp>
    </p:spTree>
    <p:extLst>
      <p:ext uri="{BB962C8B-B14F-4D97-AF65-F5344CB8AC3E}">
        <p14:creationId xmlns:p14="http://schemas.microsoft.com/office/powerpoint/2010/main" val="2954751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loops in Python</a:t>
            </a:r>
            <a:endParaRPr lang="en-US" dirty="0"/>
          </a:p>
        </p:txBody>
      </p:sp>
      <p:sp>
        <p:nvSpPr>
          <p:cNvPr id="3" name="Content Placeholder 2"/>
          <p:cNvSpPr>
            <a:spLocks noGrp="1"/>
          </p:cNvSpPr>
          <p:nvPr>
            <p:ph idx="1"/>
          </p:nvPr>
        </p:nvSpPr>
        <p:spPr/>
        <p:txBody>
          <a:bodyPr/>
          <a:lstStyle/>
          <a:p>
            <a:r>
              <a:rPr lang="en-US" dirty="0" smtClean="0"/>
              <a:t>Same idea as C++ and Java – provides a mechanism for repeated actions</a:t>
            </a:r>
          </a:p>
          <a:p>
            <a:r>
              <a:rPr lang="en-US" dirty="0" smtClean="0"/>
              <a:t>Syntax different from C++ and Java</a:t>
            </a:r>
          </a:p>
          <a:p>
            <a:r>
              <a:rPr lang="en-US" dirty="0" smtClean="0"/>
              <a:t>Requires a list</a:t>
            </a:r>
          </a:p>
          <a:p>
            <a:r>
              <a:rPr lang="en-US" dirty="0" smtClean="0"/>
              <a:t>For now our list is going to be provided by a string (recall a string is a list of characters)</a:t>
            </a:r>
          </a:p>
          <a:p>
            <a:pPr marL="0" indent="0">
              <a:buNone/>
            </a:pPr>
            <a:endParaRPr lang="en-US" dirty="0"/>
          </a:p>
        </p:txBody>
      </p:sp>
    </p:spTree>
    <p:extLst>
      <p:ext uri="{BB962C8B-B14F-4D97-AF65-F5344CB8AC3E}">
        <p14:creationId xmlns:p14="http://schemas.microsoft.com/office/powerpoint/2010/main" val="179622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loops in Python</a:t>
            </a:r>
            <a:endParaRPr lang="en-US" dirty="0"/>
          </a:p>
        </p:txBody>
      </p:sp>
      <p:sp>
        <p:nvSpPr>
          <p:cNvPr id="3" name="Content Placeholder 2"/>
          <p:cNvSpPr>
            <a:spLocks noGrp="1"/>
          </p:cNvSpPr>
          <p:nvPr>
            <p:ph idx="1"/>
          </p:nvPr>
        </p:nvSpPr>
        <p:spPr>
          <a:xfrm>
            <a:off x="1752600" y="1981200"/>
            <a:ext cx="3657600" cy="1600200"/>
          </a:xfrm>
        </p:spPr>
        <p:txBody>
          <a:bodyPr>
            <a:normAutofit fontScale="92500" lnSpcReduction="10000"/>
          </a:bodyPr>
          <a:lstStyle/>
          <a:p>
            <a:pPr marL="0" indent="0">
              <a:buNone/>
            </a:pPr>
            <a:r>
              <a:rPr lang="en-US" dirty="0" smtClean="0"/>
              <a:t>&gt;&gt;&gt; </a:t>
            </a:r>
            <a:r>
              <a:rPr lang="en-US" dirty="0" smtClean="0">
                <a:solidFill>
                  <a:schemeClr val="tx2">
                    <a:lumMod val="60000"/>
                    <a:lumOff val="40000"/>
                  </a:schemeClr>
                </a:solidFill>
              </a:rPr>
              <a:t>word</a:t>
            </a:r>
            <a:r>
              <a:rPr lang="en-US" dirty="0" smtClean="0"/>
              <a:t> = “sand”</a:t>
            </a:r>
          </a:p>
          <a:p>
            <a:pPr marL="0" indent="0">
              <a:buNone/>
            </a:pPr>
            <a:r>
              <a:rPr lang="en-US" dirty="0" smtClean="0"/>
              <a:t>&gt;&gt;&gt; for </a:t>
            </a:r>
            <a:r>
              <a:rPr lang="en-US" dirty="0" smtClean="0">
                <a:solidFill>
                  <a:srgbClr val="FF0000"/>
                </a:solidFill>
              </a:rPr>
              <a:t>x</a:t>
            </a:r>
            <a:r>
              <a:rPr lang="en-US" dirty="0" smtClean="0"/>
              <a:t> in word:</a:t>
            </a:r>
          </a:p>
          <a:p>
            <a:pPr marL="0" indent="0">
              <a:buNone/>
            </a:pPr>
            <a:r>
              <a:rPr lang="en-US" dirty="0"/>
              <a:t>	</a:t>
            </a:r>
          </a:p>
        </p:txBody>
      </p:sp>
      <p:sp>
        <p:nvSpPr>
          <p:cNvPr id="4" name="TextBox 3"/>
          <p:cNvSpPr txBox="1"/>
          <p:nvPr/>
        </p:nvSpPr>
        <p:spPr>
          <a:xfrm>
            <a:off x="619125" y="4040832"/>
            <a:ext cx="7696200" cy="1569660"/>
          </a:xfrm>
          <a:prstGeom prst="rect">
            <a:avLst/>
          </a:prstGeom>
          <a:noFill/>
        </p:spPr>
        <p:txBody>
          <a:bodyPr wrap="square" rtlCol="0">
            <a:spAutoFit/>
          </a:bodyPr>
          <a:lstStyle/>
          <a:p>
            <a:r>
              <a:rPr lang="en-US" sz="2400" dirty="0"/>
              <a:t>f</a:t>
            </a:r>
            <a:r>
              <a:rPr lang="en-US" sz="2400" dirty="0" smtClean="0"/>
              <a:t>or each letter (</a:t>
            </a:r>
            <a:r>
              <a:rPr lang="en-US" sz="2400" dirty="0" smtClean="0">
                <a:solidFill>
                  <a:srgbClr val="FF0000"/>
                </a:solidFill>
              </a:rPr>
              <a:t>x</a:t>
            </a:r>
            <a:r>
              <a:rPr lang="en-US" sz="2400" dirty="0" smtClean="0"/>
              <a:t>) in the string (</a:t>
            </a:r>
            <a:r>
              <a:rPr lang="en-US" sz="2400" dirty="0" smtClean="0">
                <a:solidFill>
                  <a:schemeClr val="tx2">
                    <a:lumMod val="60000"/>
                    <a:lumOff val="40000"/>
                  </a:schemeClr>
                </a:solidFill>
              </a:rPr>
              <a:t>word</a:t>
            </a:r>
            <a:r>
              <a:rPr lang="en-US" sz="2400" dirty="0" smtClean="0"/>
              <a:t>) do the following:</a:t>
            </a:r>
          </a:p>
          <a:p>
            <a:endParaRPr lang="en-US" sz="2400" dirty="0"/>
          </a:p>
          <a:p>
            <a:r>
              <a:rPr lang="en-US" sz="2400" dirty="0" smtClean="0"/>
              <a:t>This will cause something to occur 4 times since there are 4 letters in the string “sand”</a:t>
            </a:r>
            <a:endParaRPr lang="en-US" sz="2400" dirty="0"/>
          </a:p>
        </p:txBody>
      </p:sp>
    </p:spTree>
    <p:extLst>
      <p:ext uri="{BB962C8B-B14F-4D97-AF65-F5344CB8AC3E}">
        <p14:creationId xmlns:p14="http://schemas.microsoft.com/office/powerpoint/2010/main" val="46969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loops in Python</a:t>
            </a:r>
            <a:endParaRPr lang="en-US" dirty="0"/>
          </a:p>
        </p:txBody>
      </p:sp>
      <p:sp>
        <p:nvSpPr>
          <p:cNvPr id="3" name="Content Placeholder 2"/>
          <p:cNvSpPr>
            <a:spLocks noGrp="1"/>
          </p:cNvSpPr>
          <p:nvPr>
            <p:ph idx="1"/>
          </p:nvPr>
        </p:nvSpPr>
        <p:spPr>
          <a:xfrm>
            <a:off x="2057400" y="2590800"/>
            <a:ext cx="6019800" cy="1600200"/>
          </a:xfrm>
        </p:spPr>
        <p:txBody>
          <a:bodyPr>
            <a:normAutofit fontScale="92500" lnSpcReduction="10000"/>
          </a:bodyPr>
          <a:lstStyle/>
          <a:p>
            <a:pPr marL="0" indent="0">
              <a:buNone/>
            </a:pPr>
            <a:r>
              <a:rPr lang="en-US" dirty="0" smtClean="0">
                <a:solidFill>
                  <a:schemeClr val="tx2">
                    <a:lumMod val="60000"/>
                    <a:lumOff val="40000"/>
                  </a:schemeClr>
                </a:solidFill>
              </a:rPr>
              <a:t>word</a:t>
            </a:r>
            <a:r>
              <a:rPr lang="en-US" dirty="0" smtClean="0"/>
              <a:t> = “dolphins”</a:t>
            </a:r>
          </a:p>
          <a:p>
            <a:pPr marL="0" indent="0">
              <a:buNone/>
            </a:pPr>
            <a:r>
              <a:rPr lang="en-US" dirty="0" smtClean="0"/>
              <a:t>for </a:t>
            </a:r>
            <a:r>
              <a:rPr lang="en-US" dirty="0" smtClean="0">
                <a:solidFill>
                  <a:srgbClr val="FF0000"/>
                </a:solidFill>
              </a:rPr>
              <a:t>x</a:t>
            </a:r>
            <a:r>
              <a:rPr lang="en-US" dirty="0" smtClean="0"/>
              <a:t> in word:</a:t>
            </a:r>
          </a:p>
          <a:p>
            <a:pPr marL="0" indent="0">
              <a:buNone/>
            </a:pPr>
            <a:r>
              <a:rPr lang="en-US" dirty="0" smtClean="0"/>
              <a:t>	print(“*”, end = “ “)</a:t>
            </a:r>
            <a:r>
              <a:rPr lang="en-US" dirty="0"/>
              <a:t>	</a:t>
            </a:r>
          </a:p>
        </p:txBody>
      </p:sp>
      <p:sp>
        <p:nvSpPr>
          <p:cNvPr id="5" name="TextBox 4"/>
          <p:cNvSpPr txBox="1"/>
          <p:nvPr/>
        </p:nvSpPr>
        <p:spPr>
          <a:xfrm>
            <a:off x="1447800" y="1600200"/>
            <a:ext cx="3727624" cy="461665"/>
          </a:xfrm>
          <a:prstGeom prst="rect">
            <a:avLst/>
          </a:prstGeom>
          <a:noFill/>
        </p:spPr>
        <p:txBody>
          <a:bodyPr wrap="none" rtlCol="0">
            <a:spAutoFit/>
          </a:bodyPr>
          <a:lstStyle/>
          <a:p>
            <a:r>
              <a:rPr lang="en-US" sz="2400" dirty="0" smtClean="0"/>
              <a:t>What does this program do?</a:t>
            </a:r>
            <a:endParaRPr lang="en-US" sz="2400" dirty="0"/>
          </a:p>
        </p:txBody>
      </p:sp>
    </p:spTree>
    <p:extLst>
      <p:ext uri="{BB962C8B-B14F-4D97-AF65-F5344CB8AC3E}">
        <p14:creationId xmlns:p14="http://schemas.microsoft.com/office/powerpoint/2010/main" val="105194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loops in Python</a:t>
            </a:r>
            <a:endParaRPr lang="en-US" dirty="0"/>
          </a:p>
        </p:txBody>
      </p:sp>
      <p:sp>
        <p:nvSpPr>
          <p:cNvPr id="3" name="Content Placeholder 2"/>
          <p:cNvSpPr>
            <a:spLocks noGrp="1"/>
          </p:cNvSpPr>
          <p:nvPr>
            <p:ph idx="1"/>
          </p:nvPr>
        </p:nvSpPr>
        <p:spPr>
          <a:xfrm>
            <a:off x="2057400" y="2590800"/>
            <a:ext cx="6553200" cy="3124200"/>
          </a:xfrm>
        </p:spPr>
        <p:txBody>
          <a:bodyPr>
            <a:noAutofit/>
          </a:bodyPr>
          <a:lstStyle/>
          <a:p>
            <a:pPr marL="0" indent="0">
              <a:buNone/>
            </a:pPr>
            <a:r>
              <a:rPr lang="en-US" dirty="0" smtClean="0">
                <a:solidFill>
                  <a:schemeClr val="tx2">
                    <a:lumMod val="60000"/>
                    <a:lumOff val="40000"/>
                  </a:schemeClr>
                </a:solidFill>
              </a:rPr>
              <a:t>word</a:t>
            </a:r>
            <a:r>
              <a:rPr lang="en-US" dirty="0" smtClean="0"/>
              <a:t> = “dolphins”</a:t>
            </a:r>
          </a:p>
          <a:p>
            <a:pPr marL="0" indent="0">
              <a:buNone/>
            </a:pPr>
            <a:r>
              <a:rPr lang="en-US" dirty="0" smtClean="0"/>
              <a:t>for xx in word:</a:t>
            </a:r>
          </a:p>
          <a:p>
            <a:pPr marL="0" indent="0">
              <a:buNone/>
            </a:pPr>
            <a:r>
              <a:rPr lang="en-US" dirty="0" smtClean="0"/>
              <a:t>	for </a:t>
            </a:r>
            <a:r>
              <a:rPr lang="en-US" dirty="0" smtClean="0">
                <a:solidFill>
                  <a:srgbClr val="FF0000"/>
                </a:solidFill>
              </a:rPr>
              <a:t>x</a:t>
            </a:r>
            <a:r>
              <a:rPr lang="en-US" dirty="0" smtClean="0"/>
              <a:t> in word:</a:t>
            </a:r>
          </a:p>
          <a:p>
            <a:pPr marL="0" indent="0">
              <a:buNone/>
            </a:pPr>
            <a:r>
              <a:rPr lang="en-US" dirty="0" smtClean="0"/>
              <a:t>		print(“*”, end = “ “)</a:t>
            </a:r>
          </a:p>
          <a:p>
            <a:pPr marL="0" indent="0">
              <a:buNone/>
            </a:pPr>
            <a:r>
              <a:rPr lang="en-US" dirty="0"/>
              <a:t>	</a:t>
            </a:r>
            <a:r>
              <a:rPr lang="en-US" dirty="0" smtClean="0"/>
              <a:t>print()</a:t>
            </a:r>
            <a:r>
              <a:rPr lang="en-US" dirty="0"/>
              <a:t>	</a:t>
            </a:r>
            <a:endParaRPr lang="en-US" dirty="0" smtClean="0"/>
          </a:p>
          <a:p>
            <a:pPr marL="0" indent="0">
              <a:buNone/>
            </a:pPr>
            <a:endParaRPr lang="en-US" dirty="0" smtClean="0"/>
          </a:p>
          <a:p>
            <a:pPr marL="0" indent="0">
              <a:buNone/>
            </a:pPr>
            <a:endParaRPr lang="en-US" dirty="0"/>
          </a:p>
          <a:p>
            <a:pPr marL="0" indent="0">
              <a:buNone/>
            </a:pPr>
            <a:endParaRPr lang="en-US" dirty="0"/>
          </a:p>
        </p:txBody>
      </p:sp>
      <p:sp>
        <p:nvSpPr>
          <p:cNvPr id="5" name="TextBox 4"/>
          <p:cNvSpPr txBox="1"/>
          <p:nvPr/>
        </p:nvSpPr>
        <p:spPr>
          <a:xfrm>
            <a:off x="1447800" y="1600200"/>
            <a:ext cx="6519798" cy="461665"/>
          </a:xfrm>
          <a:prstGeom prst="rect">
            <a:avLst/>
          </a:prstGeom>
          <a:noFill/>
        </p:spPr>
        <p:txBody>
          <a:bodyPr wrap="none" rtlCol="0">
            <a:spAutoFit/>
          </a:bodyPr>
          <a:lstStyle/>
          <a:p>
            <a:r>
              <a:rPr lang="en-US" sz="2400" dirty="0" smtClean="0"/>
              <a:t>What if we wanted to make a box? (did this in C++)</a:t>
            </a:r>
            <a:endParaRPr lang="en-US" sz="2400" dirty="0"/>
          </a:p>
        </p:txBody>
      </p:sp>
    </p:spTree>
    <p:extLst>
      <p:ext uri="{BB962C8B-B14F-4D97-AF65-F5344CB8AC3E}">
        <p14:creationId xmlns:p14="http://schemas.microsoft.com/office/powerpoint/2010/main" val="370873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 Lab 9</a:t>
            </a:r>
            <a:endParaRPr lang="en-US" dirty="0"/>
          </a:p>
        </p:txBody>
      </p:sp>
      <p:sp>
        <p:nvSpPr>
          <p:cNvPr id="5" name="Text Box 3"/>
          <p:cNvSpPr txBox="1">
            <a:spLocks noChangeArrowheads="1"/>
          </p:cNvSpPr>
          <p:nvPr/>
        </p:nvSpPr>
        <p:spPr bwMode="auto">
          <a:xfrm>
            <a:off x="114300" y="1061145"/>
            <a:ext cx="84201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Write </a:t>
            </a:r>
            <a:r>
              <a:rPr lang="en-US" altLang="en-US" sz="2800" dirty="0" smtClean="0"/>
              <a:t>an app that asks the user for two words (strings). Then the app draws a box that is the width of the number of letters in the first word and is the height of the number of letters in the second word.  The box should be made out of the letters of the second word.  The first row should be made up of the first letter of the second word.  The second row should be made up of the second letter of the second word….</a:t>
            </a:r>
          </a:p>
          <a:p>
            <a:endParaRPr lang="en-US" altLang="en-US" sz="3200" dirty="0"/>
          </a:p>
        </p:txBody>
      </p:sp>
    </p:spTree>
    <p:extLst>
      <p:ext uri="{BB962C8B-B14F-4D97-AF65-F5344CB8AC3E}">
        <p14:creationId xmlns:p14="http://schemas.microsoft.com/office/powerpoint/2010/main" val="215586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 Lab 9</a:t>
            </a:r>
            <a:endParaRPr lang="en-US" dirty="0"/>
          </a:p>
        </p:txBody>
      </p:sp>
      <p:sp>
        <p:nvSpPr>
          <p:cNvPr id="5" name="Text Box 3"/>
          <p:cNvSpPr txBox="1">
            <a:spLocks noChangeArrowheads="1"/>
          </p:cNvSpPr>
          <p:nvPr/>
        </p:nvSpPr>
        <p:spPr bwMode="auto">
          <a:xfrm>
            <a:off x="114300" y="1061145"/>
            <a:ext cx="84201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t>Example output:</a:t>
            </a:r>
          </a:p>
          <a:p>
            <a:r>
              <a:rPr lang="en-US" altLang="en-US" sz="3200" dirty="0" smtClean="0"/>
              <a:t>Please enter first word: </a:t>
            </a:r>
            <a:r>
              <a:rPr lang="en-US" altLang="en-US" sz="3200" dirty="0" smtClean="0">
                <a:solidFill>
                  <a:srgbClr val="FF0000"/>
                </a:solidFill>
              </a:rPr>
              <a:t>beach</a:t>
            </a:r>
          </a:p>
          <a:p>
            <a:r>
              <a:rPr lang="en-US" altLang="en-US" sz="3200" dirty="0" smtClean="0"/>
              <a:t>Please enter second word: </a:t>
            </a:r>
            <a:r>
              <a:rPr lang="en-US" altLang="en-US" sz="3200" dirty="0" smtClean="0">
                <a:solidFill>
                  <a:srgbClr val="FF0000"/>
                </a:solidFill>
              </a:rPr>
              <a:t>boys</a:t>
            </a:r>
          </a:p>
          <a:p>
            <a:endParaRPr lang="en-US" altLang="en-US" sz="3200" dirty="0" smtClean="0"/>
          </a:p>
          <a:p>
            <a:r>
              <a:rPr lang="en-US" altLang="en-US" sz="3200" dirty="0" err="1" smtClean="0"/>
              <a:t>bbbbb</a:t>
            </a:r>
            <a:endParaRPr lang="en-US" altLang="en-US" sz="3200" dirty="0" smtClean="0"/>
          </a:p>
          <a:p>
            <a:r>
              <a:rPr lang="en-US" altLang="en-US" sz="3200" dirty="0" err="1" smtClean="0"/>
              <a:t>ooooo</a:t>
            </a:r>
            <a:endParaRPr lang="en-US" altLang="en-US" sz="3200" dirty="0" smtClean="0"/>
          </a:p>
          <a:p>
            <a:r>
              <a:rPr lang="en-US" altLang="en-US" sz="3200" dirty="0" smtClean="0"/>
              <a:t>YYYYY</a:t>
            </a:r>
          </a:p>
          <a:p>
            <a:r>
              <a:rPr lang="en-US" altLang="en-US" sz="3200" dirty="0" smtClean="0"/>
              <a:t>SSSSS</a:t>
            </a:r>
          </a:p>
        </p:txBody>
      </p:sp>
    </p:spTree>
    <p:extLst>
      <p:ext uri="{BB962C8B-B14F-4D97-AF65-F5344CB8AC3E}">
        <p14:creationId xmlns:p14="http://schemas.microsoft.com/office/powerpoint/2010/main" val="4199868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9183</TotalTime>
  <Words>425</Words>
  <Application>Microsoft Office PowerPoint</Application>
  <PresentationFormat>On-screen Show (4:3)</PresentationFormat>
  <Paragraphs>98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(Monty) Python Nested for loops</vt:lpstr>
      <vt:lpstr>Comparison </vt:lpstr>
      <vt:lpstr>Comparison </vt:lpstr>
      <vt:lpstr>for loops in Python</vt:lpstr>
      <vt:lpstr>for loops in Python</vt:lpstr>
      <vt:lpstr>for loops in Python</vt:lpstr>
      <vt:lpstr>for loops in Python</vt:lpstr>
      <vt:lpstr> Lab 9</vt:lpstr>
      <vt:lpstr> Lab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(Monty) Python Intro</dc:title>
  <dc:creator>GPa</dc:creator>
  <cp:lastModifiedBy>Kevin Loritsch</cp:lastModifiedBy>
  <cp:revision>51</cp:revision>
  <dcterms:created xsi:type="dcterms:W3CDTF">2006-08-16T00:00:00Z</dcterms:created>
  <dcterms:modified xsi:type="dcterms:W3CDTF">2020-01-10T19:01:07Z</dcterms:modified>
</cp:coreProperties>
</file>