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93" r:id="rId4"/>
    <p:sldId id="258" r:id="rId5"/>
    <p:sldId id="259" r:id="rId6"/>
    <p:sldId id="296" r:id="rId7"/>
    <p:sldId id="305" r:id="rId8"/>
    <p:sldId id="306" r:id="rId9"/>
    <p:sldId id="307" r:id="rId10"/>
    <p:sldId id="308" r:id="rId11"/>
    <p:sldId id="260" r:id="rId12"/>
    <p:sldId id="288" r:id="rId13"/>
    <p:sldId id="289" r:id="rId14"/>
    <p:sldId id="290" r:id="rId15"/>
    <p:sldId id="291" r:id="rId16"/>
    <p:sldId id="310" r:id="rId17"/>
    <p:sldId id="292" r:id="rId18"/>
    <p:sldId id="294" r:id="rId19"/>
    <p:sldId id="261" r:id="rId20"/>
    <p:sldId id="303" r:id="rId21"/>
    <p:sldId id="262" r:id="rId22"/>
    <p:sldId id="287" r:id="rId23"/>
    <p:sldId id="263" r:id="rId24"/>
    <p:sldId id="264" r:id="rId25"/>
    <p:sldId id="265" r:id="rId26"/>
    <p:sldId id="304" r:id="rId27"/>
    <p:sldId id="266" r:id="rId28"/>
    <p:sldId id="267" r:id="rId29"/>
    <p:sldId id="268" r:id="rId30"/>
    <p:sldId id="269" r:id="rId31"/>
    <p:sldId id="272" r:id="rId32"/>
    <p:sldId id="270" r:id="rId33"/>
    <p:sldId id="271" r:id="rId34"/>
    <p:sldId id="273" r:id="rId35"/>
    <p:sldId id="274" r:id="rId36"/>
    <p:sldId id="275" r:id="rId37"/>
    <p:sldId id="286" r:id="rId38"/>
    <p:sldId id="276" r:id="rId39"/>
    <p:sldId id="277" r:id="rId40"/>
    <p:sldId id="278" r:id="rId41"/>
    <p:sldId id="279" r:id="rId42"/>
    <p:sldId id="280" r:id="rId43"/>
    <p:sldId id="281" r:id="rId44"/>
    <p:sldId id="311" r:id="rId45"/>
    <p:sldId id="312" r:id="rId46"/>
    <p:sldId id="282" r:id="rId47"/>
    <p:sldId id="283" r:id="rId48"/>
    <p:sldId id="295" r:id="rId49"/>
    <p:sldId id="284" r:id="rId50"/>
    <p:sldId id="309" r:id="rId51"/>
    <p:sldId id="28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1"/>
    <p:restoredTop sz="94676"/>
  </p:normalViewPr>
  <p:slideViewPr>
    <p:cSldViewPr snapToGrid="0" snapToObjects="1">
      <p:cViewPr varScale="1">
        <p:scale>
          <a:sx n="116" d="100"/>
          <a:sy n="116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7D1FF-24E7-884B-8314-08D7EF1D2861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4E4C-F8C4-E540-891C-67EB91E6B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EB6DD-70B0-C743-877D-B01B45C16C7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F19CE-7471-CA40-875F-839C9536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0.</a:t>
            </a:r>
            <a:r>
              <a:rPr lang="en-US" dirty="0"/>
              <a:t> </a:t>
            </a:r>
            <a:r>
              <a:rPr lang="en-US" dirty="0" smtClean="0"/>
              <a:t>Introduction </a:t>
            </a:r>
            <a:r>
              <a:rPr lang="en-US" dirty="0"/>
              <a:t>and basic concept of Python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SPEAKER: NI Shijun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6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73" y="414338"/>
            <a:ext cx="10018713" cy="3233737"/>
          </a:xfrm>
        </p:spPr>
        <p:txBody>
          <a:bodyPr/>
          <a:lstStyle/>
          <a:p>
            <a:r>
              <a:rPr lang="en-US" dirty="0" smtClean="0"/>
              <a:t>In this course, Python can be used for:</a:t>
            </a:r>
          </a:p>
          <a:p>
            <a:pPr lvl="1"/>
            <a:r>
              <a:rPr lang="en-US" dirty="0" smtClean="0"/>
              <a:t>Classification and Prediction --- positive or negative movie comments?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785"/>
            <a:ext cx="12192000" cy="3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Jupyter</a:t>
            </a:r>
            <a:r>
              <a:rPr lang="en-US" dirty="0"/>
              <a:t> Notebook is an open-source web application that allows you to create and share documents that contain live code, equations, visualizations and narrative text</a:t>
            </a:r>
          </a:p>
          <a:p>
            <a:pPr lvl="1"/>
            <a:r>
              <a:rPr lang="en-US" dirty="0"/>
              <a:t>data cleaning and transformation</a:t>
            </a:r>
          </a:p>
          <a:p>
            <a:pPr lvl="1"/>
            <a:r>
              <a:rPr lang="en-US" dirty="0"/>
              <a:t>numerical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/>
              <a:t>statistical modeling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13" y="3244850"/>
            <a:ext cx="4422249" cy="3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1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Jupyter.org</a:t>
            </a:r>
            <a:r>
              <a:rPr lang="en-US" dirty="0"/>
              <a:t> </a:t>
            </a:r>
            <a:r>
              <a:rPr lang="en-US" b="1" dirty="0"/>
              <a:t>strongly recommend</a:t>
            </a:r>
            <a:r>
              <a:rPr lang="en-US" dirty="0"/>
              <a:t> installing Python and </a:t>
            </a:r>
            <a:r>
              <a:rPr lang="en-US" dirty="0" err="1"/>
              <a:t>Jupyter</a:t>
            </a:r>
            <a:r>
              <a:rPr lang="en-US" dirty="0"/>
              <a:t> using the </a:t>
            </a:r>
            <a:r>
              <a:rPr lang="en-US" dirty="0" smtClean="0"/>
              <a:t>Anaconda Distribution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ncludes </a:t>
            </a:r>
            <a:r>
              <a:rPr lang="en-US" dirty="0"/>
              <a:t>Python,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Notebook, and other commonly used </a:t>
            </a:r>
            <a:r>
              <a:rPr lang="en-US" dirty="0" smtClean="0"/>
              <a:t>third party packages </a:t>
            </a:r>
            <a:r>
              <a:rPr lang="en-US" dirty="0"/>
              <a:t>for scientific computing and data science.</a:t>
            </a:r>
          </a:p>
        </p:txBody>
      </p:sp>
    </p:spTree>
    <p:extLst>
      <p:ext uri="{BB962C8B-B14F-4D97-AF65-F5344CB8AC3E}">
        <p14:creationId xmlns:p14="http://schemas.microsoft.com/office/powerpoint/2010/main" val="57187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download </a:t>
            </a:r>
            <a:r>
              <a:rPr lang="en-US" dirty="0" smtClean="0"/>
              <a:t>Anaconda. --- choose Python 3 version</a:t>
            </a:r>
          </a:p>
          <a:p>
            <a:pPr lvl="1"/>
            <a:r>
              <a:rPr lang="en-US" dirty="0" smtClean="0"/>
              <a:t>Why not Python 2?  Many libraries such as pandas will no longer support Python 2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/download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48"/>
            <a:ext cx="12192000" cy="587650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057650" y="1405890"/>
            <a:ext cx="2846070" cy="788670"/>
          </a:xfrm>
          <a:prstGeom prst="frame">
            <a:avLst>
              <a:gd name="adj1" fmla="val 3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775460" y="3158488"/>
            <a:ext cx="4133850" cy="2293621"/>
          </a:xfrm>
          <a:prstGeom prst="frame">
            <a:avLst>
              <a:gd name="adj1" fmla="val 3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Second, install the version of Anaconda which you downloaded, following the instructions on the download page.</a:t>
            </a:r>
          </a:p>
          <a:p>
            <a:r>
              <a:rPr lang="en-US" dirty="0"/>
              <a:t>Congratulations, you have installed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en-US" dirty="0" smtClean="0"/>
              <a:t>!</a:t>
            </a:r>
          </a:p>
          <a:p>
            <a:r>
              <a:rPr lang="en-US" dirty="0" smtClean="0"/>
              <a:t> </a:t>
            </a:r>
            <a:r>
              <a:rPr lang="en-US" dirty="0"/>
              <a:t>To run the notebook, </a:t>
            </a:r>
            <a:endParaRPr lang="en-US" dirty="0" smtClean="0"/>
          </a:p>
          <a:p>
            <a:pPr lvl="1"/>
            <a:r>
              <a:rPr lang="en-US" dirty="0" smtClean="0"/>
              <a:t>Just double click the </a:t>
            </a:r>
            <a:r>
              <a:rPr lang="en-US" dirty="0"/>
              <a:t>Anaconda </a:t>
            </a:r>
            <a:r>
              <a:rPr lang="en-US" dirty="0" smtClean="0"/>
              <a:t>navigator icon, find </a:t>
            </a:r>
            <a:r>
              <a:rPr lang="en-US" dirty="0" err="1" smtClean="0"/>
              <a:t>jupyter</a:t>
            </a:r>
            <a:r>
              <a:rPr lang="en-US" dirty="0" smtClean="0"/>
              <a:t> notebook and click “launch”</a:t>
            </a:r>
          </a:p>
          <a:p>
            <a:pPr lvl="1"/>
            <a:r>
              <a:rPr lang="en-US" dirty="0" smtClean="0"/>
              <a:t>or run </a:t>
            </a:r>
            <a:r>
              <a:rPr lang="en-US" dirty="0"/>
              <a:t>the following command at the Terminal (Mac/Linux) or Command Prompt (Windows</a:t>
            </a:r>
            <a:r>
              <a:rPr lang="en-US" dirty="0" smtClean="0"/>
              <a:t>):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9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4457" cy="6858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5786438" y="1585913"/>
            <a:ext cx="3071812" cy="3557587"/>
          </a:xfrm>
          <a:prstGeom prst="frame">
            <a:avLst>
              <a:gd name="adj1" fmla="val 20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125" y="3548348"/>
            <a:ext cx="10018713" cy="3124201"/>
          </a:xfrm>
        </p:spPr>
        <p:txBody>
          <a:bodyPr/>
          <a:lstStyle/>
          <a:p>
            <a:r>
              <a:rPr lang="en-US" dirty="0" smtClean="0"/>
              <a:t>You can create a new file for coding, or just open a existing notebook file</a:t>
            </a:r>
          </a:p>
          <a:p>
            <a:r>
              <a:rPr lang="en-US" dirty="0" smtClean="0"/>
              <a:t>In this course, I will provide codes for each lecture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49" y="0"/>
            <a:ext cx="7264400" cy="4445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7337234" y="1366092"/>
            <a:ext cx="2258458" cy="1134737"/>
          </a:xfrm>
          <a:prstGeom prst="frame">
            <a:avLst>
              <a:gd name="adj1" fmla="val 47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3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409" y="3084723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Basic concept of </a:t>
            </a:r>
            <a:r>
              <a:rPr lang="en-US" sz="3200" dirty="0" smtClean="0"/>
              <a:t>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54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 smtClean="0"/>
              <a:t>Unlike other language such </a:t>
            </a:r>
            <a:r>
              <a:rPr lang="en-US" smtClean="0"/>
              <a:t>as Java, Python </a:t>
            </a:r>
            <a:r>
              <a:rPr lang="en-US" dirty="0"/>
              <a:t>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37" y="4470400"/>
            <a:ext cx="4663098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Python and Installation of Anaconda</a:t>
            </a:r>
          </a:p>
          <a:p>
            <a:r>
              <a:rPr lang="en-US" dirty="0" smtClean="0"/>
              <a:t>Basic concept of Python</a:t>
            </a:r>
          </a:p>
          <a:p>
            <a:r>
              <a:rPr lang="en-US" dirty="0" smtClean="0"/>
              <a:t>Introduction of Python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142" y="2019299"/>
            <a:ext cx="10018713" cy="3124201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Jupyter</a:t>
            </a:r>
            <a:r>
              <a:rPr lang="en-US" dirty="0" smtClean="0"/>
              <a:t>, there are two ways to print outputs</a:t>
            </a:r>
          </a:p>
          <a:p>
            <a:pPr lvl="1"/>
            <a:r>
              <a:rPr lang="en-US" dirty="0" smtClean="0"/>
              <a:t>print(variables)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ust type in variables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18" y="4306369"/>
            <a:ext cx="4826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05" y="3270249"/>
            <a:ext cx="3619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name must start with a </a:t>
            </a:r>
            <a:r>
              <a:rPr lang="en-US" dirty="0" smtClean="0"/>
              <a:t>letter(a-z, A-Z) </a:t>
            </a:r>
            <a:r>
              <a:rPr lang="en-US" dirty="0"/>
              <a:t>or the underscore </a:t>
            </a:r>
            <a:r>
              <a:rPr lang="en-US" dirty="0" smtClean="0"/>
              <a:t>character(_)</a:t>
            </a:r>
            <a:endParaRPr lang="en-US" dirty="0"/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</a:t>
            </a:r>
            <a:r>
              <a:rPr lang="en-US" dirty="0" smtClean="0"/>
              <a:t>(</a:t>
            </a:r>
            <a:r>
              <a:rPr lang="en-US" altLang="zh-CN" dirty="0" smtClean="0"/>
              <a:t>a</a:t>
            </a:r>
            <a:r>
              <a:rPr lang="en-US" dirty="0" smtClean="0"/>
              <a:t>-z</a:t>
            </a:r>
            <a:r>
              <a:rPr lang="en-US" dirty="0"/>
              <a:t>, A-Z, 0-9, and _ )</a:t>
            </a:r>
          </a:p>
          <a:p>
            <a:r>
              <a:rPr lang="en-US" dirty="0"/>
              <a:t>Variable names are case-sensitive (age, Age and AGE are three different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 about naming rules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6916" y="5849957"/>
            <a:ext cx="32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 </a:t>
            </a:r>
            <a:r>
              <a:rPr lang="en-US" dirty="0" smtClean="0"/>
              <a:t>Commented-Out</a:t>
            </a:r>
            <a:r>
              <a:rPr lang="en-US" dirty="0"/>
              <a:t> Code 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38" y="2008188"/>
            <a:ext cx="64389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38" y="3846522"/>
            <a:ext cx="64389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types of numbers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(Integer): no </a:t>
            </a:r>
            <a:r>
              <a:rPr lang="en-US" dirty="0"/>
              <a:t>decimals</a:t>
            </a:r>
            <a:endParaRPr lang="en-US" dirty="0" smtClean="0"/>
          </a:p>
          <a:p>
            <a:pPr lvl="1"/>
            <a:r>
              <a:rPr lang="en-US" dirty="0" smtClean="0"/>
              <a:t>Float: has </a:t>
            </a:r>
            <a:r>
              <a:rPr lang="en-US" dirty="0"/>
              <a:t>decimals</a:t>
            </a:r>
            <a:endParaRPr lang="en-US" dirty="0" smtClean="0"/>
          </a:p>
          <a:p>
            <a:pPr lvl="1"/>
            <a:r>
              <a:rPr lang="en-US" dirty="0" smtClean="0"/>
              <a:t>Complex</a:t>
            </a:r>
          </a:p>
          <a:p>
            <a:endParaRPr lang="en-US" dirty="0"/>
          </a:p>
          <a:p>
            <a:r>
              <a:rPr lang="en-US" dirty="0" smtClean="0"/>
              <a:t>We can use type() function to verify the type of object in Python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3" y="2438399"/>
            <a:ext cx="5702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50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00968"/>
            <a:ext cx="10018713" cy="4719637"/>
          </a:xfrm>
        </p:spPr>
        <p:txBody>
          <a:bodyPr>
            <a:normAutofit/>
          </a:bodyPr>
          <a:lstStyle/>
          <a:p>
            <a:r>
              <a:rPr lang="en-US" dirty="0"/>
              <a:t>String literals in python are surrounded by either single quotation </a:t>
            </a:r>
            <a:r>
              <a:rPr lang="en-US" dirty="0" smtClean="0"/>
              <a:t>marks( ’string‘ ), </a:t>
            </a:r>
            <a:r>
              <a:rPr lang="en-US" dirty="0"/>
              <a:t>or double quotation </a:t>
            </a:r>
            <a:r>
              <a:rPr lang="en-US" dirty="0" smtClean="0"/>
              <a:t>marks( “string” ).</a:t>
            </a:r>
          </a:p>
          <a:p>
            <a:r>
              <a:rPr lang="en-US" dirty="0" smtClean="0"/>
              <a:t>Some useful methods:</a:t>
            </a:r>
          </a:p>
          <a:p>
            <a:pPr lvl="1"/>
            <a:r>
              <a:rPr lang="en-US" dirty="0" smtClean="0"/>
              <a:t>string1 + string2: string concatenation</a:t>
            </a:r>
          </a:p>
          <a:p>
            <a:pPr lvl="1"/>
            <a:r>
              <a:rPr lang="en-US" dirty="0"/>
              <a:t>strip</a:t>
            </a:r>
            <a:r>
              <a:rPr lang="en-US" dirty="0" smtClean="0"/>
              <a:t>() : remove whitespace from beginning or end of the string</a:t>
            </a:r>
          </a:p>
          <a:p>
            <a:pPr lvl="1"/>
            <a:r>
              <a:rPr lang="mr-IN" dirty="0" err="1" smtClean="0"/>
              <a:t>len</a:t>
            </a:r>
            <a:r>
              <a:rPr lang="mr-IN" dirty="0" smtClean="0"/>
              <a:t>()</a:t>
            </a:r>
            <a:r>
              <a:rPr lang="en-US" dirty="0" smtClean="0"/>
              <a:t> : return length of the string</a:t>
            </a:r>
          </a:p>
          <a:p>
            <a:pPr lvl="1"/>
            <a:r>
              <a:rPr lang="en-US" dirty="0"/>
              <a:t>lower</a:t>
            </a:r>
            <a:r>
              <a:rPr lang="en-US" dirty="0" smtClean="0"/>
              <a:t>() / </a:t>
            </a:r>
            <a:r>
              <a:rPr lang="en-US" dirty="0"/>
              <a:t>upper</a:t>
            </a:r>
            <a:r>
              <a:rPr lang="en-US" dirty="0" smtClean="0"/>
              <a:t>() : return the string in lower / upper case</a:t>
            </a:r>
          </a:p>
          <a:p>
            <a:pPr lvl="1"/>
            <a:r>
              <a:rPr lang="en-US" dirty="0"/>
              <a:t> replace</a:t>
            </a:r>
            <a:r>
              <a:rPr lang="en-US" dirty="0" smtClean="0"/>
              <a:t>() : replace a string to another new string</a:t>
            </a:r>
          </a:p>
          <a:p>
            <a:pPr lvl="1"/>
            <a:r>
              <a:rPr lang="en-US" dirty="0"/>
              <a:t>split</a:t>
            </a:r>
            <a:r>
              <a:rPr lang="en-US" dirty="0" smtClean="0"/>
              <a:t>() : split a string to several sub-strings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237" y="211534"/>
            <a:ext cx="5130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56990"/>
            <a:ext cx="10018713" cy="1752599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422400"/>
            <a:ext cx="4559300" cy="184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3468860"/>
            <a:ext cx="4000500" cy="212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0" y="1462260"/>
            <a:ext cx="4178300" cy="207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50" y="3789880"/>
            <a:ext cx="4279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2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29" y="2024063"/>
            <a:ext cx="4762500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67" y="3892550"/>
            <a:ext cx="3987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81236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Operators are used to perform operations on variables and values.</a:t>
            </a:r>
            <a:endParaRPr lang="en-US" dirty="0" smtClean="0"/>
          </a:p>
          <a:p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Addition: x + y</a:t>
            </a:r>
          </a:p>
          <a:p>
            <a:pPr lvl="1"/>
            <a:r>
              <a:rPr lang="en-US" dirty="0" smtClean="0"/>
              <a:t>Subtraction: x </a:t>
            </a:r>
            <a:r>
              <a:rPr lang="mr-IN" dirty="0" smtClean="0"/>
              <a:t>–</a:t>
            </a:r>
            <a:r>
              <a:rPr lang="en-US" dirty="0" smtClean="0"/>
              <a:t> y</a:t>
            </a:r>
          </a:p>
          <a:p>
            <a:pPr lvl="1"/>
            <a:r>
              <a:rPr lang="en-US" dirty="0" smtClean="0"/>
              <a:t>Multiplication: x * y</a:t>
            </a:r>
          </a:p>
          <a:p>
            <a:pPr lvl="1"/>
            <a:r>
              <a:rPr lang="en-US" dirty="0" smtClean="0"/>
              <a:t>Division: x / y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3036425"/>
            <a:ext cx="5621338" cy="38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19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  <a:p>
            <a:pPr lvl="1"/>
            <a:r>
              <a:rPr lang="en-US" dirty="0" smtClean="0"/>
              <a:t>= :  x = 5</a:t>
            </a:r>
          </a:p>
          <a:p>
            <a:pPr lvl="1"/>
            <a:r>
              <a:rPr lang="en-US" dirty="0" smtClean="0"/>
              <a:t>+= : x += 1    </a:t>
            </a:r>
            <a:r>
              <a:rPr lang="en-US" dirty="0" smtClean="0">
                <a:sym typeface="Wingdings"/>
              </a:rPr>
              <a:t>   x = x + 1</a:t>
            </a:r>
          </a:p>
          <a:p>
            <a:pPr lvl="1"/>
            <a:r>
              <a:rPr lang="en-US" dirty="0" smtClean="0"/>
              <a:t>-= </a:t>
            </a:r>
            <a:r>
              <a:rPr lang="en-US" dirty="0"/>
              <a:t>: x </a:t>
            </a:r>
            <a:r>
              <a:rPr lang="en-US" dirty="0" smtClean="0"/>
              <a:t>-= </a:t>
            </a:r>
            <a:r>
              <a:rPr lang="en-US" dirty="0"/>
              <a:t>1    </a:t>
            </a:r>
            <a:r>
              <a:rPr lang="en-US" dirty="0">
                <a:sym typeface="Wingdings"/>
              </a:rPr>
              <a:t>   x = x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1</a:t>
            </a:r>
          </a:p>
          <a:p>
            <a:pPr lvl="1"/>
            <a:r>
              <a:rPr lang="en-US" dirty="0" smtClean="0"/>
              <a:t>*= </a:t>
            </a:r>
            <a:r>
              <a:rPr lang="en-US" dirty="0"/>
              <a:t>: x </a:t>
            </a:r>
            <a:r>
              <a:rPr lang="en-US" dirty="0" smtClean="0"/>
              <a:t>*= </a:t>
            </a:r>
            <a:r>
              <a:rPr lang="en-US" dirty="0"/>
              <a:t>1    </a:t>
            </a:r>
            <a:r>
              <a:rPr lang="en-US" dirty="0">
                <a:sym typeface="Wingdings"/>
              </a:rPr>
              <a:t>   x = x </a:t>
            </a:r>
            <a:r>
              <a:rPr lang="en-US" dirty="0" smtClean="0">
                <a:sym typeface="Wingdings"/>
              </a:rPr>
              <a:t>* 1</a:t>
            </a:r>
          </a:p>
          <a:p>
            <a:pPr lvl="1"/>
            <a:r>
              <a:rPr lang="en-US" dirty="0" smtClean="0"/>
              <a:t>/= </a:t>
            </a:r>
            <a:r>
              <a:rPr lang="en-US" dirty="0"/>
              <a:t>: x </a:t>
            </a:r>
            <a:r>
              <a:rPr lang="en-US" dirty="0" smtClean="0"/>
              <a:t>/= </a:t>
            </a:r>
            <a:r>
              <a:rPr lang="en-US" dirty="0"/>
              <a:t>1    </a:t>
            </a:r>
            <a:r>
              <a:rPr lang="en-US" dirty="0">
                <a:sym typeface="Wingdings"/>
              </a:rPr>
              <a:t>   x = x </a:t>
            </a:r>
            <a:r>
              <a:rPr lang="en-US" dirty="0" smtClean="0">
                <a:sym typeface="Wingdings"/>
              </a:rPr>
              <a:t>/ 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3" y="1158875"/>
            <a:ext cx="3898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Operators: </a:t>
            </a:r>
            <a:r>
              <a:rPr lang="en-US" dirty="0"/>
              <a:t>used to compare two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Equal: ==</a:t>
            </a:r>
          </a:p>
          <a:p>
            <a:pPr lvl="1"/>
            <a:r>
              <a:rPr lang="en-US" dirty="0" smtClean="0"/>
              <a:t>Not equal: !=</a:t>
            </a:r>
          </a:p>
          <a:p>
            <a:pPr lvl="1"/>
            <a:r>
              <a:rPr lang="en-US" dirty="0" smtClean="0"/>
              <a:t>Greater than: &gt;</a:t>
            </a:r>
          </a:p>
          <a:p>
            <a:pPr lvl="1"/>
            <a:r>
              <a:rPr lang="en-US" dirty="0" smtClean="0"/>
              <a:t>Less than: &lt;</a:t>
            </a:r>
          </a:p>
          <a:p>
            <a:pPr lvl="1"/>
            <a:r>
              <a:rPr lang="en-US" dirty="0" smtClean="0"/>
              <a:t>Greater than or equal to: &gt;=</a:t>
            </a:r>
          </a:p>
          <a:p>
            <a:pPr lvl="1"/>
            <a:r>
              <a:rPr lang="en-US" dirty="0" smtClean="0"/>
              <a:t>Less than or equal to: &lt;=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3" y="3114675"/>
            <a:ext cx="5600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4216" y="2765233"/>
            <a:ext cx="70177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 of Python and Installation of Anaconda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2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And: </a:t>
            </a:r>
            <a:r>
              <a:rPr lang="en-US" dirty="0"/>
              <a:t>Returns True if both statements are true</a:t>
            </a:r>
            <a:endParaRPr lang="en-US" dirty="0" smtClean="0"/>
          </a:p>
          <a:p>
            <a:pPr lvl="1"/>
            <a:r>
              <a:rPr lang="en-US" dirty="0" smtClean="0"/>
              <a:t>Or: </a:t>
            </a:r>
            <a:r>
              <a:rPr lang="en-US" dirty="0"/>
              <a:t>Returns True if one of the statements is true</a:t>
            </a:r>
            <a:endParaRPr lang="en-US" dirty="0" smtClean="0"/>
          </a:p>
          <a:p>
            <a:pPr lvl="1"/>
            <a:r>
              <a:rPr lang="en-US" dirty="0" smtClean="0"/>
              <a:t>Not: </a:t>
            </a:r>
            <a:r>
              <a:rPr lang="en-US" dirty="0"/>
              <a:t>Reverse the result, returns False if the result is true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1955799"/>
            <a:ext cx="5029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2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Casting---Specify </a:t>
            </a:r>
            <a:r>
              <a:rPr lang="en-US" dirty="0"/>
              <a:t>a Variable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type in codes like this:    a = 1.  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the type of a is integer</a:t>
            </a:r>
          </a:p>
          <a:p>
            <a:r>
              <a:rPr lang="en-US" dirty="0" smtClean="0"/>
              <a:t>How if we want “a”  is string type?    </a:t>
            </a:r>
            <a:r>
              <a:rPr lang="en-US" dirty="0" smtClean="0">
                <a:sym typeface="Wingdings"/>
              </a:rPr>
              <a:t> a = </a:t>
            </a:r>
            <a:r>
              <a:rPr lang="en-US" dirty="0" err="1" smtClean="0">
                <a:sym typeface="Wingdings"/>
              </a:rPr>
              <a:t>str</a:t>
            </a:r>
            <a:r>
              <a:rPr lang="en-US" dirty="0" smtClean="0">
                <a:sym typeface="Wingdings"/>
              </a:rPr>
              <a:t>(1)   then ”a” will be “1”</a:t>
            </a:r>
          </a:p>
          <a:p>
            <a:r>
              <a:rPr lang="en-US" dirty="0" err="1">
                <a:sym typeface="Wingdings"/>
              </a:rPr>
              <a:t>i</a:t>
            </a:r>
            <a:r>
              <a:rPr lang="en-US" dirty="0" err="1" smtClean="0">
                <a:sym typeface="Wingdings"/>
              </a:rPr>
              <a:t>nt</a:t>
            </a:r>
            <a:r>
              <a:rPr lang="en-US" dirty="0" smtClean="0">
                <a:sym typeface="Wingdings"/>
              </a:rPr>
              <a:t>()</a:t>
            </a:r>
          </a:p>
          <a:p>
            <a:r>
              <a:rPr lang="en-US" dirty="0">
                <a:sym typeface="Wingdings"/>
              </a:rPr>
              <a:t>f</a:t>
            </a:r>
            <a:r>
              <a:rPr lang="en-US" dirty="0" smtClean="0">
                <a:sym typeface="Wingdings"/>
              </a:rPr>
              <a:t>loat()</a:t>
            </a:r>
          </a:p>
          <a:p>
            <a:r>
              <a:rPr lang="en-US" dirty="0" err="1">
                <a:sym typeface="Wingdings"/>
              </a:rPr>
              <a:t>s</a:t>
            </a:r>
            <a:r>
              <a:rPr lang="en-US" dirty="0" err="1" smtClean="0">
                <a:sym typeface="Wingdings"/>
              </a:rPr>
              <a:t>tr</a:t>
            </a:r>
            <a:r>
              <a:rPr lang="en-US" dirty="0" smtClean="0">
                <a:sym typeface="Wingdings"/>
              </a:rPr>
              <a:t>()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88" y="3535363"/>
            <a:ext cx="29210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88" y="5284788"/>
            <a:ext cx="2743200" cy="153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6" y="3535363"/>
            <a:ext cx="2933700" cy="153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666" y="5148263"/>
            <a:ext cx="3111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2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useful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List: </a:t>
            </a:r>
            <a:r>
              <a:rPr lang="en-US" dirty="0"/>
              <a:t>O</a:t>
            </a:r>
            <a:r>
              <a:rPr lang="en-US" dirty="0" smtClean="0"/>
              <a:t>rdered </a:t>
            </a:r>
            <a:r>
              <a:rPr lang="en-US" dirty="0"/>
              <a:t>and changeable. Allows duplicate members.</a:t>
            </a:r>
            <a:endParaRPr lang="en-US" dirty="0" smtClean="0"/>
          </a:p>
          <a:p>
            <a:r>
              <a:rPr lang="en-US" dirty="0" smtClean="0"/>
              <a:t>Tuple: Ordered </a:t>
            </a:r>
            <a:r>
              <a:rPr lang="en-US" dirty="0"/>
              <a:t>and unchangeable. Allows duplicate members.</a:t>
            </a:r>
            <a:endParaRPr lang="en-US" dirty="0" smtClean="0"/>
          </a:p>
          <a:p>
            <a:r>
              <a:rPr lang="en-US" dirty="0" smtClean="0"/>
              <a:t>Set: Unordered </a:t>
            </a:r>
            <a:r>
              <a:rPr lang="en-US" dirty="0"/>
              <a:t>and unindexed. No duplicate members.</a:t>
            </a:r>
            <a:endParaRPr lang="en-US" dirty="0" smtClean="0"/>
          </a:p>
          <a:p>
            <a:r>
              <a:rPr lang="en-US" dirty="0" smtClean="0"/>
              <a:t>Dictionaries: Unordered</a:t>
            </a:r>
            <a:r>
              <a:rPr lang="en-US" dirty="0"/>
              <a:t>, changeable and indexed. No duplicate members.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598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useful data </a:t>
            </a:r>
            <a:r>
              <a:rPr lang="en-US" dirty="0" smtClean="0"/>
              <a:t>types: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0" y="1784349"/>
            <a:ext cx="10018713" cy="3124201"/>
          </a:xfrm>
        </p:spPr>
        <p:txBody>
          <a:bodyPr/>
          <a:lstStyle/>
          <a:p>
            <a:r>
              <a:rPr lang="en-US" dirty="0" smtClean="0"/>
              <a:t>List:  list0 = [1, 2, 3, 4, 5]. list1=[‘a’, ‘b’, ‘c’, ‘d’]. </a:t>
            </a:r>
          </a:p>
          <a:p>
            <a:r>
              <a:rPr lang="en-US" dirty="0" smtClean="0"/>
              <a:t>lists </a:t>
            </a:r>
            <a:r>
              <a:rPr lang="en-US" dirty="0"/>
              <a:t>are written with </a:t>
            </a:r>
            <a:r>
              <a:rPr lang="en-US" dirty="0">
                <a:solidFill>
                  <a:srgbClr val="FF0000"/>
                </a:solidFill>
              </a:rPr>
              <a:t>square brackets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Each item has a index in list, start with 0,1,2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    such as list0[1] list1[0]</a:t>
            </a:r>
          </a:p>
          <a:p>
            <a:r>
              <a:rPr lang="en-US" dirty="0"/>
              <a:t>a</a:t>
            </a:r>
            <a:r>
              <a:rPr lang="en-US" dirty="0" smtClean="0"/>
              <a:t>ppend() : append a new item to list</a:t>
            </a:r>
          </a:p>
          <a:p>
            <a:r>
              <a:rPr lang="en-US" dirty="0"/>
              <a:t>r</a:t>
            </a:r>
            <a:r>
              <a:rPr lang="en-US" dirty="0" smtClean="0"/>
              <a:t>emove() : remove an item from list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() : return number of items in a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8" y="3338502"/>
            <a:ext cx="5434012" cy="35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4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useful data types: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written with </a:t>
            </a:r>
            <a:r>
              <a:rPr lang="en-US" dirty="0">
                <a:solidFill>
                  <a:srgbClr val="FF0000"/>
                </a:solidFill>
              </a:rPr>
              <a:t>round brackets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can not change items </a:t>
            </a:r>
            <a:r>
              <a:rPr lang="en-US" dirty="0" smtClean="0"/>
              <a:t>in a tuple</a:t>
            </a:r>
          </a:p>
          <a:p>
            <a:r>
              <a:rPr lang="en-US" dirty="0" smtClean="0"/>
              <a:t>Tuple1 = (“apple”, ”</a:t>
            </a:r>
            <a:r>
              <a:rPr lang="en-US" dirty="0" err="1" smtClean="0"/>
              <a:t>iphone</a:t>
            </a:r>
            <a:r>
              <a:rPr lang="en-US" dirty="0" smtClean="0"/>
              <a:t>”, ”jobs”)</a:t>
            </a:r>
          </a:p>
          <a:p>
            <a:r>
              <a:rPr lang="en-US" dirty="0" smtClean="0"/>
              <a:t>Len() and index methods can be used in a tuple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5207000"/>
            <a:ext cx="6527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7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useful data types: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written with </a:t>
            </a:r>
            <a:r>
              <a:rPr lang="en-US" dirty="0">
                <a:solidFill>
                  <a:srgbClr val="FF0000"/>
                </a:solidFill>
              </a:rPr>
              <a:t>curly </a:t>
            </a:r>
            <a:r>
              <a:rPr lang="en-US" dirty="0" smtClean="0">
                <a:solidFill>
                  <a:srgbClr val="FF0000"/>
                </a:solidFill>
              </a:rPr>
              <a:t>brackets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Unordered, </a:t>
            </a:r>
            <a:r>
              <a:rPr lang="en-US" dirty="0" smtClean="0"/>
              <a:t>so items will show in a random order---can not use index</a:t>
            </a:r>
          </a:p>
          <a:p>
            <a:r>
              <a:rPr lang="en-US" dirty="0"/>
              <a:t>Set1 = {‘apple’, ‘</a:t>
            </a:r>
            <a:r>
              <a:rPr lang="en-US" dirty="0" err="1"/>
              <a:t>iphone</a:t>
            </a:r>
            <a:r>
              <a:rPr lang="en-US" dirty="0"/>
              <a:t>’, ‘jobs’} </a:t>
            </a:r>
            <a:r>
              <a:rPr lang="en-US" dirty="0" smtClean="0"/>
              <a:t>or    set2 </a:t>
            </a:r>
            <a:r>
              <a:rPr lang="en-US" dirty="0"/>
              <a:t>= set</a:t>
            </a:r>
            <a:r>
              <a:rPr lang="en-US" dirty="0" smtClean="0"/>
              <a:t>((‘</a:t>
            </a:r>
            <a:r>
              <a:rPr lang="en-US" dirty="0"/>
              <a:t>apple’, ‘</a:t>
            </a:r>
            <a:r>
              <a:rPr lang="en-US" dirty="0" err="1"/>
              <a:t>iphone</a:t>
            </a:r>
            <a:r>
              <a:rPr lang="en-US" dirty="0"/>
              <a:t>’, ‘jobs</a:t>
            </a:r>
            <a:r>
              <a:rPr lang="en-US" dirty="0" smtClean="0"/>
              <a:t>’))</a:t>
            </a:r>
          </a:p>
          <a:p>
            <a:r>
              <a:rPr lang="en-US" dirty="0" smtClean="0"/>
              <a:t>Use add() to add a item into a set(</a:t>
            </a:r>
            <a:r>
              <a:rPr lang="en-US" dirty="0" smtClean="0">
                <a:solidFill>
                  <a:srgbClr val="FF0000"/>
                </a:solidFill>
              </a:rPr>
              <a:t>not append()!</a:t>
            </a:r>
            <a:r>
              <a:rPr lang="en-US" dirty="0" smtClean="0"/>
              <a:t>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(), remove() can be used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95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useful data types: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7411"/>
            <a:ext cx="10018713" cy="36537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Python dictionaries are written with curly brackets, and they have </a:t>
            </a:r>
            <a:r>
              <a:rPr lang="en-US" dirty="0" smtClean="0"/>
              <a:t>index </a:t>
            </a:r>
            <a:r>
              <a:rPr lang="en-US" dirty="0" smtClean="0">
                <a:solidFill>
                  <a:srgbClr val="FF0000"/>
                </a:solidFill>
              </a:rPr>
              <a:t>keys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each pair of key and value is separated by a comma”,”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ict1 = { “apple”: “icon”,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”</a:t>
            </a:r>
            <a:r>
              <a:rPr lang="en-US" dirty="0" err="1" smtClean="0"/>
              <a:t>iphone</a:t>
            </a:r>
            <a:r>
              <a:rPr lang="en-US" dirty="0" smtClean="0"/>
              <a:t>”: “8plus”,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”</a:t>
            </a:r>
            <a:r>
              <a:rPr lang="en-US" dirty="0" err="1" smtClean="0"/>
              <a:t>ipad</a:t>
            </a:r>
            <a:r>
              <a:rPr lang="en-US" dirty="0" smtClean="0"/>
              <a:t>”: “pro”}</a:t>
            </a:r>
          </a:p>
          <a:p>
            <a:r>
              <a:rPr lang="en-US" dirty="0" smtClean="0"/>
              <a:t>Change item values:   dict1[“apple”] = “</a:t>
            </a:r>
            <a:r>
              <a:rPr lang="en-US" dirty="0" err="1" smtClean="0"/>
              <a:t>compang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a new item: use new index keys and assign a value to it: </a:t>
            </a:r>
            <a:r>
              <a:rPr lang="en-US" dirty="0" err="1" smtClean="0"/>
              <a:t>dict</a:t>
            </a:r>
            <a:r>
              <a:rPr lang="en-US" dirty="0" smtClean="0"/>
              <a:t>[“new”:”</a:t>
            </a:r>
            <a:r>
              <a:rPr lang="en-US" dirty="0" err="1" smtClean="0"/>
              <a:t>iphoneX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Remove an item: del() (</a:t>
            </a:r>
            <a:r>
              <a:rPr lang="en-US" dirty="0" smtClean="0">
                <a:solidFill>
                  <a:srgbClr val="FF0000"/>
                </a:solidFill>
              </a:rPr>
              <a:t>not remove()!</a:t>
            </a:r>
            <a:r>
              <a:rPr lang="en-US" dirty="0" smtClean="0"/>
              <a:t>):  del(dict1[“apple”])</a:t>
            </a:r>
          </a:p>
          <a:p>
            <a:r>
              <a:rPr lang="en-US" dirty="0"/>
              <a:t>In a dictionary, value can </a:t>
            </a:r>
            <a:r>
              <a:rPr lang="en-US" altLang="zh-CN" dirty="0"/>
              <a:t>nest other data types, such as list, 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mr-IN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7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useful data types: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793"/>
            <a:ext cx="12192000" cy="54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learned Operators, then we can use these in </a:t>
            </a:r>
            <a:r>
              <a:rPr lang="en-US" dirty="0"/>
              <a:t>Python 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The keywords:  if</a:t>
            </a:r>
            <a:r>
              <a:rPr lang="mr-IN" dirty="0" smtClean="0"/>
              <a:t>…</a:t>
            </a:r>
            <a:r>
              <a:rPr lang="en-US" dirty="0" err="1" smtClean="0"/>
              <a:t>elif</a:t>
            </a:r>
            <a:r>
              <a:rPr lang="mr-IN" dirty="0" smtClean="0"/>
              <a:t>…</a:t>
            </a:r>
            <a:r>
              <a:rPr lang="en-US" dirty="0" smtClean="0"/>
              <a:t>else</a:t>
            </a:r>
          </a:p>
          <a:p>
            <a:r>
              <a:rPr lang="en-US" dirty="0"/>
              <a:t>Python </a:t>
            </a:r>
            <a:r>
              <a:rPr lang="en-US" dirty="0" smtClean="0"/>
              <a:t>relies </a:t>
            </a:r>
            <a:r>
              <a:rPr lang="en-US" dirty="0"/>
              <a:t>on </a:t>
            </a:r>
            <a:r>
              <a:rPr lang="en-US" dirty="0">
                <a:solidFill>
                  <a:srgbClr val="FF0000"/>
                </a:solidFill>
              </a:rPr>
              <a:t>indentation</a:t>
            </a:r>
            <a:r>
              <a:rPr lang="en-US" dirty="0"/>
              <a:t>, using whitespace, to define scope in the code</a:t>
            </a:r>
            <a:r>
              <a:rPr lang="en-US" dirty="0" smtClean="0"/>
              <a:t>. Each condition </a:t>
            </a:r>
            <a:r>
              <a:rPr lang="en-US" dirty="0"/>
              <a:t>s</a:t>
            </a:r>
            <a:r>
              <a:rPr lang="en-US" dirty="0" smtClean="0"/>
              <a:t>tatements </a:t>
            </a:r>
            <a:r>
              <a:rPr lang="en-US" dirty="0"/>
              <a:t>on new lines MUST use </a:t>
            </a:r>
            <a:r>
              <a:rPr lang="en-US" dirty="0" smtClean="0"/>
              <a:t>indentation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88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58937"/>
            <a:ext cx="4267200" cy="287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1595436"/>
            <a:ext cx="67310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6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is a programming language </a:t>
            </a:r>
            <a:r>
              <a:rPr lang="en-US" dirty="0" smtClean="0"/>
              <a:t>created </a:t>
            </a:r>
            <a:r>
              <a:rPr lang="en-US" dirty="0"/>
              <a:t>in 1991 by Guido van </a:t>
            </a:r>
            <a:r>
              <a:rPr lang="en-US" dirty="0" smtClean="0"/>
              <a:t>Rossum</a:t>
            </a:r>
          </a:p>
          <a:p>
            <a:r>
              <a:rPr lang="en-US" dirty="0" smtClean="0"/>
              <a:t>It can be used for:</a:t>
            </a:r>
          </a:p>
          <a:p>
            <a:pPr lvl="1"/>
            <a:r>
              <a:rPr lang="en-US" dirty="0" smtClean="0"/>
              <a:t>Web/</a:t>
            </a:r>
            <a:r>
              <a:rPr lang="en-US" dirty="0"/>
              <a:t> Software</a:t>
            </a:r>
            <a:r>
              <a:rPr lang="en-US" dirty="0" smtClean="0"/>
              <a:t> Development</a:t>
            </a:r>
          </a:p>
          <a:p>
            <a:pPr lvl="1"/>
            <a:r>
              <a:rPr lang="en-US" dirty="0" smtClean="0"/>
              <a:t>Mathematics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tatistical </a:t>
            </a:r>
            <a:r>
              <a:rPr lang="en-US" dirty="0"/>
              <a:t>analysis</a:t>
            </a:r>
            <a:endParaRPr lang="en-US" dirty="0" smtClean="0"/>
          </a:p>
          <a:p>
            <a:pPr lvl="1"/>
            <a:r>
              <a:rPr lang="en-US" dirty="0" smtClean="0"/>
              <a:t>System scripting</a:t>
            </a:r>
          </a:p>
          <a:p>
            <a:pPr lvl="1"/>
            <a:r>
              <a:rPr lang="en-US" dirty="0" smtClean="0"/>
              <a:t>Big Data analysis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25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for loop is used for iterating over a sequence (that is either a list, a tuple or a string</a:t>
            </a:r>
            <a:r>
              <a:rPr lang="en-US" dirty="0" smtClean="0"/>
              <a:t>).</a:t>
            </a:r>
          </a:p>
          <a:p>
            <a:r>
              <a:rPr lang="en-US" dirty="0"/>
              <a:t>With the for loop we can execute a set of statements, once for each item in a list, tuple, set etc</a:t>
            </a:r>
            <a:r>
              <a:rPr lang="en-US" dirty="0" smtClean="0"/>
              <a:t>.</a:t>
            </a:r>
          </a:p>
          <a:p>
            <a:r>
              <a:rPr lang="en-US" dirty="0"/>
              <a:t>r</a:t>
            </a:r>
            <a:r>
              <a:rPr lang="en-US" dirty="0" smtClean="0"/>
              <a:t>ange() function is </a:t>
            </a:r>
            <a:r>
              <a:rPr lang="en-US" dirty="0" err="1" smtClean="0"/>
              <a:t>ofen</a:t>
            </a:r>
            <a:r>
              <a:rPr lang="en-US" smtClean="0"/>
              <a:t> used </a:t>
            </a:r>
            <a:r>
              <a:rPr lang="en-US" dirty="0" smtClean="0"/>
              <a:t>in for loops</a:t>
            </a:r>
          </a:p>
          <a:p>
            <a:pPr lvl="1"/>
            <a:r>
              <a:rPr lang="en-US" dirty="0" smtClean="0"/>
              <a:t>range(3) ==&gt; 3 values from 0 to 2,  0,1,2. </a:t>
            </a:r>
            <a:r>
              <a:rPr lang="en-US" dirty="0" smtClean="0">
                <a:solidFill>
                  <a:srgbClr val="FF0000"/>
                </a:solidFill>
              </a:rPr>
              <a:t>3 is not included!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944563"/>
            <a:ext cx="46101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4406900"/>
            <a:ext cx="4229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26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Loops: 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0" y="1752599"/>
            <a:ext cx="10018713" cy="3124201"/>
          </a:xfrm>
        </p:spPr>
        <p:txBody>
          <a:bodyPr/>
          <a:lstStyle/>
          <a:p>
            <a:r>
              <a:rPr lang="en-US" dirty="0" smtClean="0"/>
              <a:t>we can use break to stop loops before all the items has been looped through</a:t>
            </a:r>
          </a:p>
          <a:p>
            <a:endParaRPr lang="en-US" dirty="0"/>
          </a:p>
          <a:p>
            <a:r>
              <a:rPr lang="en-US" dirty="0" smtClean="0"/>
              <a:t>We can use continue to stop current iteration loop and jump to next loop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12" y="3925887"/>
            <a:ext cx="5549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92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5511"/>
            <a:ext cx="10018713" cy="3124201"/>
          </a:xfrm>
        </p:spPr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</a:t>
            </a:r>
            <a:r>
              <a:rPr lang="en-US" dirty="0" smtClean="0"/>
              <a:t>function</a:t>
            </a:r>
            <a:r>
              <a:rPr lang="en-US" dirty="0" smtClean="0"/>
              <a:t>, and </a:t>
            </a:r>
            <a:r>
              <a:rPr lang="en-US" dirty="0" smtClean="0"/>
              <a:t>return </a:t>
            </a:r>
            <a:r>
              <a:rPr lang="en-US" dirty="0"/>
              <a:t>data as a result.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def</a:t>
            </a:r>
            <a:r>
              <a:rPr lang="en-US" dirty="0" smtClean="0"/>
              <a:t> keyword to define a function</a:t>
            </a:r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function name followed by </a:t>
            </a:r>
            <a:r>
              <a:rPr lang="en-US" dirty="0" smtClean="0"/>
              <a:t>parenthesis to call the 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13" y="4686300"/>
            <a:ext cx="6248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90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</a:t>
            </a:r>
            <a:r>
              <a:rPr lang="en-US" dirty="0"/>
              <a:t> Default Parameter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5511"/>
            <a:ext cx="10018713" cy="3124201"/>
          </a:xfrm>
        </p:spPr>
        <p:txBody>
          <a:bodyPr/>
          <a:lstStyle/>
          <a:p>
            <a:r>
              <a:rPr lang="en-US" dirty="0" smtClean="0"/>
              <a:t>We can use default parameter value when defining a function</a:t>
            </a:r>
          </a:p>
          <a:p>
            <a:r>
              <a:rPr lang="en-US" dirty="0" smtClean="0"/>
              <a:t>If we call the function without parameter, the function will use default parameter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63" y="4241800"/>
            <a:ext cx="44450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13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8290"/>
            <a:ext cx="10018713" cy="3885282"/>
          </a:xfrm>
        </p:spPr>
        <p:txBody>
          <a:bodyPr>
            <a:normAutofit/>
          </a:bodyPr>
          <a:lstStyle/>
          <a:p>
            <a:r>
              <a:rPr lang="en-US" dirty="0" smtClean="0"/>
              <a:t>Try to write a function “f1”,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ncluding two parameters: </a:t>
            </a:r>
          </a:p>
          <a:p>
            <a:pPr lvl="2"/>
            <a:r>
              <a:rPr lang="en-US" dirty="0" smtClean="0"/>
              <a:t>“li” for passing a list to ”f1”</a:t>
            </a:r>
          </a:p>
          <a:p>
            <a:pPr lvl="2"/>
            <a:r>
              <a:rPr lang="en-US" dirty="0" smtClean="0"/>
              <a:t>“le” for passing a number to “f1”</a:t>
            </a:r>
          </a:p>
          <a:p>
            <a:pPr lvl="1"/>
            <a:r>
              <a:rPr lang="en-US" dirty="0" smtClean="0"/>
              <a:t> For each item in the list “li”, </a:t>
            </a:r>
          </a:p>
          <a:p>
            <a:pPr lvl="2"/>
            <a:r>
              <a:rPr lang="en-US" dirty="0"/>
              <a:t>if the item is </a:t>
            </a:r>
            <a:r>
              <a:rPr lang="en-US" dirty="0" smtClean="0"/>
              <a:t>None or ‘’, </a:t>
            </a:r>
            <a:r>
              <a:rPr lang="en-US" dirty="0"/>
              <a:t>please print a warning: “the item is </a:t>
            </a:r>
            <a:r>
              <a:rPr lang="en-US" dirty="0" smtClean="0"/>
              <a:t>None or ‘’!”</a:t>
            </a:r>
          </a:p>
          <a:p>
            <a:pPr lvl="2"/>
            <a:r>
              <a:rPr lang="en-US" dirty="0" smtClean="0"/>
              <a:t>if the number of words in the item is greater than “le, please </a:t>
            </a:r>
            <a:r>
              <a:rPr lang="en-US" altLang="zh-CN" dirty="0" smtClean="0"/>
              <a:t>print </a:t>
            </a:r>
            <a:r>
              <a:rPr lang="en-US" dirty="0" smtClean="0"/>
              <a:t>the item in uppercase; </a:t>
            </a:r>
          </a:p>
          <a:p>
            <a:pPr lvl="2"/>
            <a:r>
              <a:rPr lang="en-US" dirty="0" smtClean="0"/>
              <a:t>if the </a:t>
            </a:r>
            <a:r>
              <a:rPr lang="en-US" dirty="0"/>
              <a:t>number of words </a:t>
            </a:r>
            <a:r>
              <a:rPr lang="en-US" dirty="0" smtClean="0"/>
              <a:t>in the item is less than or equal to ”</a:t>
            </a:r>
            <a:r>
              <a:rPr lang="en-US" smtClean="0"/>
              <a:t>le”, </a:t>
            </a:r>
            <a:r>
              <a:rPr lang="en-US" dirty="0" smtClean="0"/>
              <a:t>please </a:t>
            </a:r>
            <a:r>
              <a:rPr lang="en-US" altLang="zh-CN" dirty="0" smtClean="0"/>
              <a:t>print </a:t>
            </a:r>
            <a:r>
              <a:rPr lang="en-US" dirty="0" smtClean="0"/>
              <a:t>the </a:t>
            </a:r>
            <a:r>
              <a:rPr lang="en-US" dirty="0"/>
              <a:t>item </a:t>
            </a:r>
            <a:r>
              <a:rPr lang="en-US" dirty="0" smtClean="0"/>
              <a:t>in lowercase;</a:t>
            </a:r>
          </a:p>
        </p:txBody>
      </p:sp>
    </p:spTree>
    <p:extLst>
      <p:ext uri="{BB962C8B-B14F-4D97-AF65-F5344CB8AC3E}">
        <p14:creationId xmlns:p14="http://schemas.microsoft.com/office/powerpoint/2010/main" val="1489338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96618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3137"/>
            <a:ext cx="10018713" cy="39338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course, we may read/write data into files, Python can help us</a:t>
            </a:r>
          </a:p>
          <a:p>
            <a:r>
              <a:rPr lang="en-US" dirty="0" smtClean="0"/>
              <a:t>Read files</a:t>
            </a:r>
          </a:p>
          <a:p>
            <a:pPr lvl="1"/>
            <a:r>
              <a:rPr lang="en-US" dirty="0" smtClean="0"/>
              <a:t>Use open() to get a file object, then use read() to get the content of the file</a:t>
            </a:r>
          </a:p>
          <a:p>
            <a:r>
              <a:rPr lang="en-US" dirty="0" smtClean="0"/>
              <a:t>Write files</a:t>
            </a:r>
          </a:p>
          <a:p>
            <a:pPr lvl="1"/>
            <a:r>
              <a:rPr lang="en-US" dirty="0" smtClean="0"/>
              <a:t>Use open() and an additional parameter to open a file, then use write() to write</a:t>
            </a:r>
          </a:p>
          <a:p>
            <a:pPr lvl="1"/>
            <a:r>
              <a:rPr lang="en-US" dirty="0" smtClean="0"/>
              <a:t>”a”-append- add new content to the end of the file; If file does not exist, it will create a new file first</a:t>
            </a:r>
          </a:p>
          <a:p>
            <a:pPr lvl="1"/>
            <a:r>
              <a:rPr lang="en-US" dirty="0" smtClean="0"/>
              <a:t>“w”-write- </a:t>
            </a:r>
            <a:r>
              <a:rPr lang="en-US" dirty="0" smtClean="0">
                <a:solidFill>
                  <a:srgbClr val="FF0000"/>
                </a:solidFill>
              </a:rPr>
              <a:t>overwrite</a:t>
            </a:r>
            <a:r>
              <a:rPr lang="en-US" dirty="0" smtClean="0"/>
              <a:t> any existing content!</a:t>
            </a:r>
            <a:r>
              <a:rPr lang="en-US" dirty="0"/>
              <a:t> I</a:t>
            </a:r>
            <a:r>
              <a:rPr lang="en-US" dirty="0" smtClean="0"/>
              <a:t>f </a:t>
            </a:r>
            <a:r>
              <a:rPr lang="en-US" dirty="0"/>
              <a:t>file does not exist, it will create a new file first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724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37" y="1068387"/>
            <a:ext cx="3937000" cy="132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37" y="2389187"/>
            <a:ext cx="65913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37" y="4560887"/>
            <a:ext cx="4445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8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9296" y="3007605"/>
            <a:ext cx="5460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Introduction of Python </a:t>
            </a:r>
            <a:r>
              <a:rPr lang="en-US" sz="3200" dirty="0" smtClean="0"/>
              <a:t>libraries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54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library is a collection of functions and methods that allows you to perform lots of actions without writing your own code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Python Standard </a:t>
            </a:r>
            <a:r>
              <a:rPr lang="en-US" dirty="0" smtClean="0"/>
              <a:t>Library --- we can import them without downloading as long as we installed python</a:t>
            </a:r>
          </a:p>
          <a:p>
            <a:pPr lvl="1"/>
            <a:r>
              <a:rPr lang="en-US" dirty="0" smtClean="0"/>
              <a:t>Other third-party library --- we should download them first, then import them into our codes. If we use anaconda, a lot of libraries has already downloaded while installing!</a:t>
            </a:r>
          </a:p>
          <a:p>
            <a:r>
              <a:rPr lang="en-US" dirty="0" smtClean="0"/>
              <a:t>We can use “import” to import libraries into our codes, then call functions from libraries directly.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17" y="4718051"/>
            <a:ext cx="3060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on different platforms(</a:t>
            </a:r>
            <a:r>
              <a:rPr lang="en-US" dirty="0"/>
              <a:t>Windows, Mac, Linux, Raspberry Pi,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simple syntax similar to the English language</a:t>
            </a:r>
            <a:r>
              <a:rPr lang="en-US" dirty="0" smtClean="0"/>
              <a:t>.</a:t>
            </a:r>
          </a:p>
          <a:p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syntax that allows developers to write programs with fewer lines than some other programming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good language for beginners</a:t>
            </a:r>
          </a:p>
          <a:p>
            <a:r>
              <a:rPr lang="en-US" dirty="0" smtClean="0"/>
              <a:t>Life is short, you need Python!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96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219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several ways to import libraries</a:t>
            </a:r>
          </a:p>
          <a:p>
            <a:r>
              <a:rPr lang="en-US" dirty="0"/>
              <a:t>E</a:t>
            </a:r>
            <a:r>
              <a:rPr lang="en-US" dirty="0" smtClean="0"/>
              <a:t>xample:</a:t>
            </a:r>
          </a:p>
          <a:p>
            <a:r>
              <a:rPr lang="en-US" dirty="0" smtClean="0"/>
              <a:t>library A has a class B, and class B has a function C</a:t>
            </a:r>
          </a:p>
          <a:p>
            <a:pPr lvl="1"/>
            <a:r>
              <a:rPr lang="en-US" b="1" dirty="0" smtClean="0"/>
              <a:t>import A</a:t>
            </a:r>
            <a:r>
              <a:rPr lang="en-US" dirty="0" smtClean="0"/>
              <a:t> --- we imported the whole library directly</a:t>
            </a:r>
          </a:p>
          <a:p>
            <a:pPr lvl="2"/>
            <a:r>
              <a:rPr lang="en-US" dirty="0" smtClean="0"/>
              <a:t>if we want to call function C --- </a:t>
            </a:r>
            <a:r>
              <a:rPr lang="en-US" b="1" dirty="0" smtClean="0"/>
              <a:t>A.B.C</a:t>
            </a:r>
          </a:p>
          <a:p>
            <a:pPr lvl="1"/>
            <a:r>
              <a:rPr lang="en-US" b="1" dirty="0" smtClean="0"/>
              <a:t>import A as a </a:t>
            </a:r>
            <a:r>
              <a:rPr lang="en-US" dirty="0" smtClean="0"/>
              <a:t>--- we import A and give it a short name a</a:t>
            </a:r>
          </a:p>
          <a:p>
            <a:pPr lvl="2"/>
            <a:r>
              <a:rPr lang="en-US" dirty="0"/>
              <a:t>if we want to call function C --- </a:t>
            </a:r>
            <a:r>
              <a:rPr lang="en-US" b="1" dirty="0" err="1"/>
              <a:t>a</a:t>
            </a:r>
            <a:r>
              <a:rPr lang="en-US" b="1" dirty="0" err="1" smtClean="0"/>
              <a:t>.B.C</a:t>
            </a:r>
            <a:endParaRPr lang="en-US" b="1" dirty="0" smtClean="0"/>
          </a:p>
          <a:p>
            <a:pPr lvl="1"/>
            <a:r>
              <a:rPr lang="en-US" b="1" dirty="0" smtClean="0"/>
              <a:t>from A import B </a:t>
            </a:r>
            <a:r>
              <a:rPr lang="en-US" dirty="0" smtClean="0"/>
              <a:t>--- we just import class B from library A</a:t>
            </a:r>
          </a:p>
          <a:p>
            <a:pPr lvl="2"/>
            <a:r>
              <a:rPr lang="en-US" dirty="0"/>
              <a:t>if we want to call function C --- </a:t>
            </a:r>
            <a:r>
              <a:rPr lang="en-US" b="1" dirty="0" smtClean="0"/>
              <a:t>B.C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51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libraries </a:t>
            </a:r>
            <a:r>
              <a:rPr lang="en-US" dirty="0" smtClean="0"/>
              <a:t>will be used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NLTK --- Natural Language Toolkit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--- </a:t>
            </a:r>
            <a:r>
              <a:rPr lang="en-US" dirty="0"/>
              <a:t>F</a:t>
            </a:r>
            <a:r>
              <a:rPr lang="en-US" dirty="0" smtClean="0"/>
              <a:t>undamental </a:t>
            </a:r>
            <a:r>
              <a:rPr lang="en-US" dirty="0"/>
              <a:t>package for scientific computing with Python</a:t>
            </a:r>
            <a:endParaRPr lang="en-US" dirty="0" smtClean="0"/>
          </a:p>
          <a:p>
            <a:r>
              <a:rPr lang="en-US" dirty="0" smtClean="0"/>
              <a:t>Pandas --- Python Data Analysis Library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 --- </a:t>
            </a:r>
            <a:r>
              <a:rPr lang="en-US" dirty="0"/>
              <a:t>Machine Learning in Python</a:t>
            </a:r>
          </a:p>
          <a:p>
            <a:r>
              <a:rPr lang="en-US" dirty="0" err="1" smtClean="0"/>
              <a:t>Jieba</a:t>
            </a:r>
            <a:r>
              <a:rPr lang="en-US" dirty="0" smtClean="0"/>
              <a:t> --- </a:t>
            </a:r>
            <a:r>
              <a:rPr lang="en-US" dirty="0"/>
              <a:t>Python Chinese word segmentation </a:t>
            </a:r>
            <a:r>
              <a:rPr lang="en-US" dirty="0" smtClean="0"/>
              <a:t>module</a:t>
            </a:r>
          </a:p>
          <a:p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We will learn how to use these libraries in the </a:t>
            </a:r>
            <a:r>
              <a:rPr lang="en-US" altLang="zh-CN" dirty="0" smtClean="0"/>
              <a:t>rest of this </a:t>
            </a:r>
            <a:r>
              <a:rPr lang="en-US" dirty="0" smtClean="0"/>
              <a:t>course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2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Python and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They are both open-source languages</a:t>
            </a:r>
            <a:endParaRPr lang="en-US" b="1" dirty="0" smtClean="0"/>
          </a:p>
          <a:p>
            <a:r>
              <a:rPr lang="en-US" b="1" dirty="0" smtClean="0"/>
              <a:t>Python</a:t>
            </a:r>
            <a:r>
              <a:rPr lang="en-US" b="1" dirty="0"/>
              <a:t> </a:t>
            </a:r>
            <a:r>
              <a:rPr lang="en-US" dirty="0"/>
              <a:t>is a general purpose programming </a:t>
            </a:r>
            <a:r>
              <a:rPr lang="en-US" dirty="0" smtClean="0"/>
              <a:t>language.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by Guido Van </a:t>
            </a:r>
            <a:r>
              <a:rPr lang="en-US" dirty="0" smtClean="0"/>
              <a:t>Rossum in 1991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for </a:t>
            </a:r>
            <a:r>
              <a:rPr lang="en-US" dirty="0" smtClean="0"/>
              <a:t>readability and </a:t>
            </a:r>
            <a:r>
              <a:rPr lang="en-US" dirty="0"/>
              <a:t>a good language for beginners.</a:t>
            </a:r>
            <a:endParaRPr lang="en-US" dirty="0" smtClean="0"/>
          </a:p>
          <a:p>
            <a:pPr lvl="1"/>
            <a:r>
              <a:rPr lang="en-US" dirty="0" smtClean="0"/>
              <a:t>Not only researchers but also programmers use python</a:t>
            </a:r>
            <a:endParaRPr lang="en-US" dirty="0"/>
          </a:p>
          <a:p>
            <a:r>
              <a:rPr lang="en-US" b="1" dirty="0"/>
              <a:t>R</a:t>
            </a:r>
            <a:r>
              <a:rPr lang="en-US" dirty="0"/>
              <a:t> is a statistical oriented programming language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by Ross Ihaka and Robert </a:t>
            </a:r>
            <a:r>
              <a:rPr lang="en-US" dirty="0" smtClean="0"/>
              <a:t>Gentleman in 1995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steep learning curve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</a:t>
            </a:r>
            <a:r>
              <a:rPr lang="en-US" dirty="0"/>
              <a:t>used in academics and research</a:t>
            </a:r>
          </a:p>
        </p:txBody>
      </p:sp>
    </p:spTree>
    <p:extLst>
      <p:ext uri="{BB962C8B-B14F-4D97-AF65-F5344CB8AC3E}">
        <p14:creationId xmlns:p14="http://schemas.microsoft.com/office/powerpoint/2010/main" val="35292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73" y="414338"/>
            <a:ext cx="10018713" cy="3233737"/>
          </a:xfrm>
        </p:spPr>
        <p:txBody>
          <a:bodyPr/>
          <a:lstStyle/>
          <a:p>
            <a:r>
              <a:rPr lang="en-US" dirty="0" smtClean="0"/>
              <a:t>In this course, Python can be used for:</a:t>
            </a:r>
          </a:p>
          <a:p>
            <a:pPr lvl="1"/>
            <a:r>
              <a:rPr lang="en-US" dirty="0" smtClean="0"/>
              <a:t>Retrieve data from social media websites such as </a:t>
            </a:r>
            <a:r>
              <a:rPr lang="en-US" dirty="0" err="1" smtClean="0"/>
              <a:t>Sina</a:t>
            </a:r>
            <a:r>
              <a:rPr lang="en-US" dirty="0" smtClean="0"/>
              <a:t> Weibo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92144"/>
            <a:ext cx="12115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3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73" y="414338"/>
            <a:ext cx="10018713" cy="3233737"/>
          </a:xfrm>
        </p:spPr>
        <p:txBody>
          <a:bodyPr/>
          <a:lstStyle/>
          <a:p>
            <a:r>
              <a:rPr lang="en-US" dirty="0" smtClean="0"/>
              <a:t>In this course, Python can be used for:</a:t>
            </a:r>
          </a:p>
          <a:p>
            <a:pPr lvl="1"/>
            <a:r>
              <a:rPr lang="en-US" dirty="0" smtClean="0"/>
              <a:t>Data 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605374"/>
            <a:ext cx="4530723" cy="316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2776538"/>
            <a:ext cx="4546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1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73" y="414338"/>
            <a:ext cx="10018713" cy="3233737"/>
          </a:xfrm>
        </p:spPr>
        <p:txBody>
          <a:bodyPr/>
          <a:lstStyle/>
          <a:p>
            <a:r>
              <a:rPr lang="en-US" dirty="0" smtClean="0"/>
              <a:t>In this course, Python can be used for:</a:t>
            </a:r>
          </a:p>
          <a:p>
            <a:pPr lvl="1"/>
            <a:r>
              <a:rPr lang="en-US" dirty="0" smtClean="0"/>
              <a:t>Text analysis --- topic of the text</a:t>
            </a:r>
          </a:p>
          <a:p>
            <a:pPr lvl="1"/>
            <a:r>
              <a:rPr lang="en-US" dirty="0" smtClean="0"/>
              <a:t>Fewer codes, more advanced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4156"/>
            <a:ext cx="12192000" cy="348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7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4133</TotalTime>
  <Words>1613</Words>
  <Application>Microsoft Macintosh PowerPoint</Application>
  <PresentationFormat>Widescreen</PresentationFormat>
  <Paragraphs>230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Calibri</vt:lpstr>
      <vt:lpstr>Corbel</vt:lpstr>
      <vt:lpstr>Mangal</vt:lpstr>
      <vt:lpstr>Wingdings</vt:lpstr>
      <vt:lpstr>华文楷体</vt:lpstr>
      <vt:lpstr>Arial</vt:lpstr>
      <vt:lpstr>Parallax</vt:lpstr>
      <vt:lpstr>0. Introduction and basic concept of Python </vt:lpstr>
      <vt:lpstr>Content</vt:lpstr>
      <vt:lpstr>PowerPoint Presentation</vt:lpstr>
      <vt:lpstr>What is Python?</vt:lpstr>
      <vt:lpstr>Why Python?</vt:lpstr>
      <vt:lpstr>Differences between Python and R</vt:lpstr>
      <vt:lpstr>PowerPoint Presentation</vt:lpstr>
      <vt:lpstr>PowerPoint Presentation</vt:lpstr>
      <vt:lpstr>PowerPoint Presentation</vt:lpstr>
      <vt:lpstr>PowerPoint Presentation</vt:lpstr>
      <vt:lpstr>Jupyter Notebook</vt:lpstr>
      <vt:lpstr>Install Jupyter Notebook</vt:lpstr>
      <vt:lpstr>Install Jupyter Notebook</vt:lpstr>
      <vt:lpstr>PowerPoint Presentation</vt:lpstr>
      <vt:lpstr>install Jupyter Notebook</vt:lpstr>
      <vt:lpstr>PowerPoint Presentation</vt:lpstr>
      <vt:lpstr>PowerPoint Presentation</vt:lpstr>
      <vt:lpstr>PowerPoint Presentation</vt:lpstr>
      <vt:lpstr>Variables</vt:lpstr>
      <vt:lpstr>Variables</vt:lpstr>
      <vt:lpstr>Rules for naming variables</vt:lpstr>
      <vt:lpstr>Codes about naming rules</vt:lpstr>
      <vt:lpstr>Numbers</vt:lpstr>
      <vt:lpstr>Strings</vt:lpstr>
      <vt:lpstr>Strings</vt:lpstr>
      <vt:lpstr>Strings</vt:lpstr>
      <vt:lpstr>Operators</vt:lpstr>
      <vt:lpstr>Operators</vt:lpstr>
      <vt:lpstr>Operators</vt:lpstr>
      <vt:lpstr>Operators</vt:lpstr>
      <vt:lpstr>Casting---Specify a Variable Type</vt:lpstr>
      <vt:lpstr>Four useful data types</vt:lpstr>
      <vt:lpstr>Four useful data types: list</vt:lpstr>
      <vt:lpstr>Four useful data types: tuple</vt:lpstr>
      <vt:lpstr>Four useful data types: set</vt:lpstr>
      <vt:lpstr>Four useful data types: dictionary</vt:lpstr>
      <vt:lpstr>Four useful data types: dictionary</vt:lpstr>
      <vt:lpstr>Conditions</vt:lpstr>
      <vt:lpstr>PowerPoint Presentation</vt:lpstr>
      <vt:lpstr>For Loops</vt:lpstr>
      <vt:lpstr>For Loops: break and continue</vt:lpstr>
      <vt:lpstr>Functions</vt:lpstr>
      <vt:lpstr>Functions: Default Parameter Value</vt:lpstr>
      <vt:lpstr>In-class Exercise</vt:lpstr>
      <vt:lpstr>In-class Exercise</vt:lpstr>
      <vt:lpstr>File handling</vt:lpstr>
      <vt:lpstr>PowerPoint Presentation</vt:lpstr>
      <vt:lpstr>PowerPoint Presentation</vt:lpstr>
      <vt:lpstr>Python Libraries</vt:lpstr>
      <vt:lpstr>Python Libraries</vt:lpstr>
      <vt:lpstr>Useful libraries will be used in this course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 Shijun</dc:creator>
  <cp:lastModifiedBy>NI Shijun</cp:lastModifiedBy>
  <cp:revision>244</cp:revision>
  <dcterms:created xsi:type="dcterms:W3CDTF">2018-07-29T07:57:05Z</dcterms:created>
  <dcterms:modified xsi:type="dcterms:W3CDTF">2018-09-19T09:06:56Z</dcterms:modified>
</cp:coreProperties>
</file>