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73" r:id="rId5"/>
    <p:sldId id="275" r:id="rId6"/>
    <p:sldId id="289" r:id="rId7"/>
    <p:sldId id="291" r:id="rId8"/>
    <p:sldId id="292" r:id="rId9"/>
    <p:sldId id="293" r:id="rId10"/>
    <p:sldId id="296" r:id="rId11"/>
    <p:sldId id="295" r:id="rId12"/>
    <p:sldId id="294" r:id="rId13"/>
    <p:sldId id="290" r:id="rId14"/>
    <p:sldId id="277" r:id="rId15"/>
    <p:sldId id="300" r:id="rId16"/>
    <p:sldId id="297" r:id="rId17"/>
    <p:sldId id="298" r:id="rId18"/>
    <p:sldId id="274" r:id="rId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p:normalViewPr>
  <p:slideViewPr>
    <p:cSldViewPr snapToGrid="0">
      <p:cViewPr varScale="1">
        <p:scale>
          <a:sx n="85" d="100"/>
          <a:sy n="85" d="100"/>
        </p:scale>
        <p:origin x="590" y="6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384739-269E-E1F1-8ABC-69E6FF0B2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7E762C-8F56-4D66-7FDD-AEC906335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268699-2479-4C0A-8A94-0691180AD901}" type="datetimeFigureOut">
              <a:rPr lang="en-US" smtClean="0"/>
              <a:t>8/29/2023</a:t>
            </a:fld>
            <a:endParaRPr lang="en-US"/>
          </a:p>
        </p:txBody>
      </p:sp>
      <p:sp>
        <p:nvSpPr>
          <p:cNvPr id="4" name="Footer Placeholder 3">
            <a:extLst>
              <a:ext uri="{FF2B5EF4-FFF2-40B4-BE49-F238E27FC236}">
                <a16:creationId xmlns:a16="http://schemas.microsoft.com/office/drawing/2014/main" id="{1021BBEC-2A52-4B1C-EAC4-F2506E89E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CE0FC2-0147-D8D1-D79B-AFEA881A3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931F5-0986-448A-BDF9-01DB8071207B}" type="slidenum">
              <a:rPr lang="en-US" smtClean="0"/>
              <a:t>‹#›</a:t>
            </a:fld>
            <a:endParaRPr lang="en-US"/>
          </a:p>
        </p:txBody>
      </p:sp>
    </p:spTree>
    <p:extLst>
      <p:ext uri="{BB962C8B-B14F-4D97-AF65-F5344CB8AC3E}">
        <p14:creationId xmlns:p14="http://schemas.microsoft.com/office/powerpoint/2010/main" val="4110056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8/29/2023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noProof="0"/>
              <a:t>Click to edit Master title style</a:t>
            </a:r>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noProof="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noProof="0"/>
              <a:t>Presentation title</a:t>
            </a:r>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noProof="0"/>
              <a:t>Click to edit Master text styles</a:t>
            </a:r>
          </a:p>
          <a:p>
            <a:pPr lvl="1"/>
            <a:r>
              <a:rPr lang="en-US" noProof="0"/>
              <a:t>Second level</a:t>
            </a:r>
          </a:p>
          <a:p>
            <a:pPr lvl="2"/>
            <a:r>
              <a:rPr lang="en-US" noProof="0"/>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851647" y="1426464"/>
            <a:ext cx="10829365" cy="2387600"/>
          </a:xfrm>
        </p:spPr>
        <p:txBody>
          <a:bodyPr>
            <a:normAutofit/>
          </a:bodyPr>
          <a:lstStyle/>
          <a:p>
            <a:pPr algn="ctr">
              <a:lnSpc>
                <a:spcPct val="115000"/>
              </a:lnSpc>
              <a:spcAft>
                <a:spcPts val="1000"/>
              </a:spcAft>
            </a:pPr>
            <a:r>
              <a:rPr lang="en-GB" sz="2800" b="1" i="1" dirty="0">
                <a:effectLst/>
                <a:latin typeface="Times New Roman" panose="02020603050405020304" pitchFamily="18" charset="0"/>
                <a:ea typeface="Calibri" panose="020F0502020204030204" pitchFamily="34" charset="0"/>
                <a:cs typeface="Times New Roman" panose="02020603050405020304" pitchFamily="18" charset="0"/>
              </a:rPr>
              <a:t>Applying Deep Learning Techniques – Gesture Recognition to enable intuitive interaction with Smart Televisions</a:t>
            </a:r>
            <a:endParaRPr lang="en-IE"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KEVIN PAUL</a:t>
            </a:r>
          </a:p>
          <a:p>
            <a:r>
              <a:rPr lang="en-US" dirty="0"/>
              <a:t>10387149</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01E1-EB1A-128E-6552-992276F02FA3}"/>
              </a:ext>
            </a:extLst>
          </p:cNvPr>
          <p:cNvSpPr>
            <a:spLocks noGrp="1"/>
          </p:cNvSpPr>
          <p:nvPr>
            <p:ph type="title"/>
          </p:nvPr>
        </p:nvSpPr>
        <p:spPr/>
        <p:txBody>
          <a:bodyPr/>
          <a:lstStyle/>
          <a:p>
            <a:r>
              <a:rPr lang="en-IE" dirty="0"/>
              <a:t>RESULT</a:t>
            </a:r>
          </a:p>
        </p:txBody>
      </p:sp>
      <p:sp>
        <p:nvSpPr>
          <p:cNvPr id="3" name="Content Placeholder 2">
            <a:extLst>
              <a:ext uri="{FF2B5EF4-FFF2-40B4-BE49-F238E27FC236}">
                <a16:creationId xmlns:a16="http://schemas.microsoft.com/office/drawing/2014/main" id="{3FD34F70-516F-DCA4-0140-508AF41CBB0D}"/>
              </a:ext>
            </a:extLst>
          </p:cNvPr>
          <p:cNvSpPr>
            <a:spLocks noGrp="1"/>
          </p:cNvSpPr>
          <p:nvPr>
            <p:ph idx="1"/>
          </p:nvPr>
        </p:nvSpPr>
        <p:spPr>
          <a:xfrm>
            <a:off x="2322576" y="2953512"/>
            <a:ext cx="9473184" cy="3296563"/>
          </a:xfrm>
        </p:spPr>
        <p:txBody>
          <a:bodyPr/>
          <a:lstStyle/>
          <a:p>
            <a:pPr marL="285750" indent="-285750">
              <a:buFont typeface="Arial" panose="020B0604020202020204" pitchFamily="34" charset="0"/>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creation of two models, the next step is to plot training &amp; validation accuracy values. The figure below represents the code to plot training &amp; validation accuracy values.</a:t>
            </a:r>
          </a:p>
          <a:p>
            <a:pPr marL="285750" indent="-285750">
              <a:buFont typeface="Arial" panose="020B0604020202020204" pitchFamily="34" charset="0"/>
              <a:buChar char="•"/>
            </a:pPr>
            <a:r>
              <a:rPr lang="en-IN" sz="2000" dirty="0">
                <a:solidFill>
                  <a:schemeClr val="tx1"/>
                </a:solidFill>
                <a:effectLst/>
                <a:latin typeface="Times New Roman" panose="02020603050405020304" pitchFamily="18" charset="0"/>
                <a:ea typeface="Calibri" panose="020F0502020204030204" pitchFamily="34" charset="0"/>
              </a:rPr>
              <a:t>Next step is to evaluate the final model performance on the validation data.</a:t>
            </a:r>
          </a:p>
          <a:p>
            <a:pPr marL="285750" indent="-285750">
              <a:buFont typeface="Arial" panose="020B0604020202020204" pitchFamily="34" charset="0"/>
              <a:buChar char="•"/>
            </a:pPr>
            <a:r>
              <a:rPr lang="en-IN" sz="2000" dirty="0">
                <a:solidFill>
                  <a:schemeClr val="tx1"/>
                </a:solidFill>
                <a:effectLst/>
                <a:latin typeface="Times New Roman" panose="02020603050405020304" pitchFamily="18" charset="0"/>
                <a:ea typeface="Calibri" panose="020F0502020204030204" pitchFamily="34" charset="0"/>
              </a:rPr>
              <a:t>The accuracy of the first model's categorical predictions was 83%, with a validation loss of 0.4115. The validation loss of the second model was 0.9574, and its categorical accuracy was 63%. </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E" sz="2000" dirty="0">
                <a:solidFill>
                  <a:schemeClr val="tx1"/>
                </a:solidFill>
                <a:effectLst/>
                <a:latin typeface="Times New Roman" panose="02020603050405020304" pitchFamily="18" charset="0"/>
                <a:ea typeface="CMR12"/>
              </a:rPr>
              <a:t>A comparison of the models implemented for this project, namely, CNN model and CNN plus RNN model is shown below</a:t>
            </a:r>
            <a:endParaRPr lang="en-IE"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E" dirty="0"/>
          </a:p>
        </p:txBody>
      </p:sp>
      <p:sp>
        <p:nvSpPr>
          <p:cNvPr id="5" name="Slide Number Placeholder 4">
            <a:extLst>
              <a:ext uri="{FF2B5EF4-FFF2-40B4-BE49-F238E27FC236}">
                <a16:creationId xmlns:a16="http://schemas.microsoft.com/office/drawing/2014/main" id="{08ABA89C-008C-E899-40CC-1F2601690832}"/>
              </a:ext>
            </a:extLst>
          </p:cNvPr>
          <p:cNvSpPr>
            <a:spLocks noGrp="1"/>
          </p:cNvSpPr>
          <p:nvPr>
            <p:ph type="sldNum" sz="quarter" idx="12"/>
          </p:nvPr>
        </p:nvSpPr>
        <p:spPr/>
        <p:txBody>
          <a:bodyPr/>
          <a:lstStyle/>
          <a:p>
            <a:fld id="{5BFCF61C-3B18-4C03-8326-CC3B32D710C9}" type="slidenum">
              <a:rPr lang="en-US" noProof="0" smtClean="0"/>
              <a:t>10</a:t>
            </a:fld>
            <a:endParaRPr lang="en-US" noProof="0"/>
          </a:p>
        </p:txBody>
      </p:sp>
    </p:spTree>
    <p:extLst>
      <p:ext uri="{BB962C8B-B14F-4D97-AF65-F5344CB8AC3E}">
        <p14:creationId xmlns:p14="http://schemas.microsoft.com/office/powerpoint/2010/main" val="110095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11</a:t>
            </a:fld>
            <a:endParaRPr lang="en-US"/>
          </a:p>
        </p:txBody>
      </p:sp>
      <p:pic>
        <p:nvPicPr>
          <p:cNvPr id="19" name="Picture 18">
            <a:extLst>
              <a:ext uri="{FF2B5EF4-FFF2-40B4-BE49-F238E27FC236}">
                <a16:creationId xmlns:a16="http://schemas.microsoft.com/office/drawing/2014/main" id="{A8368EAC-87E9-37C0-5ABC-9F67D3BC9E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2033" y="2835275"/>
            <a:ext cx="5629834" cy="1187450"/>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5F1668AD-1183-7339-7255-AA29ABF71F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1867" y="4109383"/>
            <a:ext cx="5727700" cy="1905000"/>
          </a:xfrm>
          <a:prstGeom prst="rect">
            <a:avLst/>
          </a:prstGeom>
          <a:ln>
            <a:noFill/>
          </a:ln>
          <a:effectLst>
            <a:outerShdw blurRad="292100" dist="139700" dir="2700000" algn="tl" rotWithShape="0">
              <a:srgbClr val="333333">
                <a:alpha val="65000"/>
              </a:srgbClr>
            </a:outerShdw>
          </a:effectLst>
        </p:spPr>
      </p:pic>
      <p:sp>
        <p:nvSpPr>
          <p:cNvPr id="23" name="Title 1">
            <a:extLst>
              <a:ext uri="{FF2B5EF4-FFF2-40B4-BE49-F238E27FC236}">
                <a16:creationId xmlns:a16="http://schemas.microsoft.com/office/drawing/2014/main" id="{F000A45A-597F-1809-A604-5A6B898EC2D5}"/>
              </a:ext>
            </a:extLst>
          </p:cNvPr>
          <p:cNvSpPr>
            <a:spLocks noGrp="1"/>
          </p:cNvSpPr>
          <p:nvPr>
            <p:ph type="title"/>
          </p:nvPr>
        </p:nvSpPr>
        <p:spPr>
          <a:xfrm>
            <a:off x="815788" y="1463040"/>
            <a:ext cx="8977436" cy="704088"/>
          </a:xfrm>
        </p:spPr>
        <p:txBody>
          <a:bodyPr/>
          <a:lstStyle/>
          <a:p>
            <a:r>
              <a:rPr lang="en-IE" dirty="0"/>
              <a:t>MODEL 1: CNN</a:t>
            </a:r>
          </a:p>
        </p:txBody>
      </p:sp>
    </p:spTree>
    <p:extLst>
      <p:ext uri="{BB962C8B-B14F-4D97-AF65-F5344CB8AC3E}">
        <p14:creationId xmlns:p14="http://schemas.microsoft.com/office/powerpoint/2010/main" val="3979194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B15F01-C4C1-5BB7-D91D-27E93AD6EAD0}"/>
              </a:ext>
            </a:extLst>
          </p:cNvPr>
          <p:cNvSpPr>
            <a:spLocks noGrp="1"/>
          </p:cNvSpPr>
          <p:nvPr>
            <p:ph type="sldNum" sz="quarter" idx="12"/>
          </p:nvPr>
        </p:nvSpPr>
        <p:spPr/>
        <p:txBody>
          <a:bodyPr/>
          <a:lstStyle/>
          <a:p>
            <a:fld id="{5BFCF61C-3B18-4C03-8326-CC3B32D710C9}" type="slidenum">
              <a:rPr lang="en-US" noProof="0" smtClean="0"/>
              <a:pPr/>
              <a:t>12</a:t>
            </a:fld>
            <a:endParaRPr lang="en-US" noProof="0"/>
          </a:p>
        </p:txBody>
      </p:sp>
      <p:pic>
        <p:nvPicPr>
          <p:cNvPr id="9" name="Picture 8">
            <a:extLst>
              <a:ext uri="{FF2B5EF4-FFF2-40B4-BE49-F238E27FC236}">
                <a16:creationId xmlns:a16="http://schemas.microsoft.com/office/drawing/2014/main" id="{36447211-F3B0-F3D4-7EDE-B8A5A18685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715" y="2835275"/>
            <a:ext cx="5727700" cy="118745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DF46A2D7-1CDD-EFE0-CEDA-5FCCBE4808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8059" y="4161117"/>
            <a:ext cx="5935681" cy="1873250"/>
          </a:xfrm>
          <a:prstGeom prst="rect">
            <a:avLst/>
          </a:prstGeom>
          <a:noFill/>
          <a:ln>
            <a:noFill/>
          </a:ln>
        </p:spPr>
      </p:pic>
      <p:sp>
        <p:nvSpPr>
          <p:cNvPr id="11" name="Title 1">
            <a:extLst>
              <a:ext uri="{FF2B5EF4-FFF2-40B4-BE49-F238E27FC236}">
                <a16:creationId xmlns:a16="http://schemas.microsoft.com/office/drawing/2014/main" id="{C8647A95-0B66-ED2F-0705-AD5B2A1289F4}"/>
              </a:ext>
            </a:extLst>
          </p:cNvPr>
          <p:cNvSpPr>
            <a:spLocks noGrp="1"/>
          </p:cNvSpPr>
          <p:nvPr>
            <p:ph type="title"/>
          </p:nvPr>
        </p:nvSpPr>
        <p:spPr>
          <a:xfrm>
            <a:off x="802715" y="1463040"/>
            <a:ext cx="8990509" cy="704088"/>
          </a:xfrm>
        </p:spPr>
        <p:txBody>
          <a:bodyPr/>
          <a:lstStyle/>
          <a:p>
            <a:r>
              <a:rPr lang="en-IE" dirty="0"/>
              <a:t>MODL 2 : CNN+RNN</a:t>
            </a:r>
          </a:p>
        </p:txBody>
      </p:sp>
    </p:spTree>
    <p:extLst>
      <p:ext uri="{BB962C8B-B14F-4D97-AF65-F5344CB8AC3E}">
        <p14:creationId xmlns:p14="http://schemas.microsoft.com/office/powerpoint/2010/main" val="347889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674A-6A2D-88EC-0CA2-EE2F505DD70E}"/>
              </a:ext>
            </a:extLst>
          </p:cNvPr>
          <p:cNvSpPr>
            <a:spLocks noGrp="1"/>
          </p:cNvSpPr>
          <p:nvPr>
            <p:ph type="title"/>
          </p:nvPr>
        </p:nvSpPr>
        <p:spPr>
          <a:xfrm>
            <a:off x="2295143" y="1463040"/>
            <a:ext cx="9735491" cy="704088"/>
          </a:xfrm>
        </p:spPr>
        <p:txBody>
          <a:bodyPr/>
          <a:lstStyle/>
          <a:p>
            <a:r>
              <a:rPr lang="en-IN" sz="2400" b="1" dirty="0">
                <a:effectLst/>
                <a:latin typeface="Times New Roman" panose="02020603050405020304" pitchFamily="18" charset="0"/>
                <a:ea typeface="Calibri" panose="020F0502020204030204" pitchFamily="34" charset="0"/>
              </a:rPr>
              <a:t>Comparison of the different models implemented</a:t>
            </a:r>
            <a:endParaRPr lang="en-IE" sz="6000" dirty="0"/>
          </a:p>
        </p:txBody>
      </p:sp>
      <p:sp>
        <p:nvSpPr>
          <p:cNvPr id="5" name="Slide Number Placeholder 4">
            <a:extLst>
              <a:ext uri="{FF2B5EF4-FFF2-40B4-BE49-F238E27FC236}">
                <a16:creationId xmlns:a16="http://schemas.microsoft.com/office/drawing/2014/main" id="{254944A5-C9CC-0B07-DAB1-C89B3C212030}"/>
              </a:ext>
            </a:extLst>
          </p:cNvPr>
          <p:cNvSpPr>
            <a:spLocks noGrp="1"/>
          </p:cNvSpPr>
          <p:nvPr>
            <p:ph type="sldNum" sz="quarter" idx="12"/>
          </p:nvPr>
        </p:nvSpPr>
        <p:spPr/>
        <p:txBody>
          <a:bodyPr/>
          <a:lstStyle/>
          <a:p>
            <a:fld id="{5BFCF61C-3B18-4C03-8326-CC3B32D710C9}" type="slidenum">
              <a:rPr lang="en-US" noProof="0" smtClean="0"/>
              <a:t>13</a:t>
            </a:fld>
            <a:endParaRPr lang="en-US" noProof="0"/>
          </a:p>
        </p:txBody>
      </p:sp>
      <p:pic>
        <p:nvPicPr>
          <p:cNvPr id="7" name="Picture 6">
            <a:extLst>
              <a:ext uri="{FF2B5EF4-FFF2-40B4-BE49-F238E27FC236}">
                <a16:creationId xmlns:a16="http://schemas.microsoft.com/office/drawing/2014/main" id="{EB6E8428-02B8-E897-495E-9544894308FE}"/>
              </a:ext>
            </a:extLst>
          </p:cNvPr>
          <p:cNvPicPr>
            <a:picLocks noChangeAspect="1"/>
          </p:cNvPicPr>
          <p:nvPr/>
        </p:nvPicPr>
        <p:blipFill>
          <a:blip r:embed="rId2"/>
          <a:stretch>
            <a:fillRect/>
          </a:stretch>
        </p:blipFill>
        <p:spPr>
          <a:xfrm>
            <a:off x="2295143" y="3006853"/>
            <a:ext cx="8614903" cy="33680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689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78AC-E5E4-3157-8A08-38CCC91AA67A}"/>
              </a:ext>
            </a:extLst>
          </p:cNvPr>
          <p:cNvSpPr>
            <a:spLocks noGrp="1"/>
          </p:cNvSpPr>
          <p:nvPr>
            <p:ph type="title"/>
          </p:nvPr>
        </p:nvSpPr>
        <p:spPr/>
        <p:txBody>
          <a:bodyPr/>
          <a:lstStyle/>
          <a:p>
            <a:r>
              <a:rPr lang="en-IE" dirty="0"/>
              <a:t>Conclusion</a:t>
            </a:r>
          </a:p>
        </p:txBody>
      </p:sp>
      <p:sp>
        <p:nvSpPr>
          <p:cNvPr id="3" name="Content Placeholder 2">
            <a:extLst>
              <a:ext uri="{FF2B5EF4-FFF2-40B4-BE49-F238E27FC236}">
                <a16:creationId xmlns:a16="http://schemas.microsoft.com/office/drawing/2014/main" id="{50EE805D-740D-86B0-91B2-CB7DC67FEE56}"/>
              </a:ext>
            </a:extLst>
          </p:cNvPr>
          <p:cNvSpPr>
            <a:spLocks noGrp="1"/>
          </p:cNvSpPr>
          <p:nvPr>
            <p:ph idx="1"/>
          </p:nvPr>
        </p:nvSpPr>
        <p:spPr>
          <a:xfrm>
            <a:off x="2322576" y="2953512"/>
            <a:ext cx="9473184" cy="3296563"/>
          </a:xfrm>
        </p:spPr>
        <p:txBody>
          <a:bodyPr/>
          <a:lstStyle/>
          <a:p>
            <a:pPr marL="285750" indent="-285750">
              <a:buFont typeface="Arial" panose="020B0604020202020204" pitchFamily="34" charset="0"/>
              <a:buChar char="•"/>
            </a:pPr>
            <a:r>
              <a:rPr lang="en-IE" sz="2400" dirty="0">
                <a:effectLst/>
                <a:latin typeface="Times New Roman" panose="02020603050405020304" pitchFamily="18" charset="0"/>
                <a:ea typeface="CMR12"/>
                <a:cs typeface="Times New Roman" panose="02020603050405020304" pitchFamily="18" charset="0"/>
              </a:rPr>
              <a:t>A comparison of the models implemented for this project, namely, CNN model and CNN plus RNN model is shown in Table below.</a:t>
            </a:r>
          </a:p>
          <a:p>
            <a:pPr marL="285750" indent="-285750">
              <a:buFont typeface="Arial" panose="020B0604020202020204" pitchFamily="34" charset="0"/>
              <a:buChar char="•"/>
            </a:pPr>
            <a:r>
              <a:rPr lang="en-IE" sz="2400" dirty="0">
                <a:effectLst/>
                <a:latin typeface="Times New Roman" panose="02020603050405020304" pitchFamily="18" charset="0"/>
                <a:ea typeface="CMR12"/>
                <a:cs typeface="Times New Roman" panose="02020603050405020304" pitchFamily="18" charset="0"/>
              </a:rPr>
              <a:t> From the result, the best model achieved is the first model that is the CNN model as it has 83% of accuracy as compared to the second model, its accuracy is only 63%. </a:t>
            </a:r>
          </a:p>
          <a:p>
            <a:pPr marL="285750" indent="-285750">
              <a:buFont typeface="Arial" panose="020B0604020202020204" pitchFamily="34" charset="0"/>
              <a:buChar char="•"/>
            </a:pPr>
            <a:r>
              <a:rPr lang="en-IE" sz="2400" dirty="0">
                <a:effectLst/>
                <a:latin typeface="Times New Roman" panose="02020603050405020304" pitchFamily="18" charset="0"/>
                <a:ea typeface="CMR12"/>
                <a:cs typeface="Times New Roman" panose="02020603050405020304" pitchFamily="18" charset="0"/>
              </a:rPr>
              <a:t>For further procedures, model 1 will be selected.</a:t>
            </a:r>
            <a:endParaRPr lang="en-IE"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E" dirty="0"/>
          </a:p>
        </p:txBody>
      </p:sp>
      <p:sp>
        <p:nvSpPr>
          <p:cNvPr id="5" name="Slide Number Placeholder 4">
            <a:extLst>
              <a:ext uri="{FF2B5EF4-FFF2-40B4-BE49-F238E27FC236}">
                <a16:creationId xmlns:a16="http://schemas.microsoft.com/office/drawing/2014/main" id="{74A85745-A1C5-10D9-1664-83CAFBB51648}"/>
              </a:ext>
            </a:extLst>
          </p:cNvPr>
          <p:cNvSpPr>
            <a:spLocks noGrp="1"/>
          </p:cNvSpPr>
          <p:nvPr>
            <p:ph type="sldNum" sz="quarter" idx="12"/>
          </p:nvPr>
        </p:nvSpPr>
        <p:spPr/>
        <p:txBody>
          <a:bodyPr/>
          <a:lstStyle/>
          <a:p>
            <a:fld id="{5BFCF61C-3B18-4C03-8326-CC3B32D710C9}" type="slidenum">
              <a:rPr lang="en-US" noProof="0" smtClean="0"/>
              <a:t>14</a:t>
            </a:fld>
            <a:endParaRPr lang="en-US" noProof="0"/>
          </a:p>
        </p:txBody>
      </p:sp>
    </p:spTree>
    <p:extLst>
      <p:ext uri="{BB962C8B-B14F-4D97-AF65-F5344CB8AC3E}">
        <p14:creationId xmlns:p14="http://schemas.microsoft.com/office/powerpoint/2010/main" val="63194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2313432" y="1730188"/>
            <a:ext cx="6675120" cy="3074894"/>
          </a:xfrm>
        </p:spPr>
        <p:txBody>
          <a:bodyPr/>
          <a:lstStyle/>
          <a:p>
            <a:r>
              <a:rPr lang="en-US" sz="11500" dirty="0"/>
              <a:t>Thank</a:t>
            </a:r>
            <a:br>
              <a:rPr lang="en-US" sz="11500" dirty="0"/>
            </a:br>
            <a:r>
              <a:rPr lang="en-US" sz="11500" dirty="0"/>
              <a:t>You</a:t>
            </a:r>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BUSINESS PROBLEM</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dirty="0"/>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322576" y="2953512"/>
            <a:ext cx="9331542" cy="3599688"/>
          </a:xfrm>
        </p:spPr>
        <p:txBody>
          <a:bodyPr/>
          <a:lstStyle/>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rPr>
              <a:t>The hand gesture recognition system solves a business problem for the home electronics company by making the user experience better and increasing the market value of smart TVs. </a:t>
            </a:r>
          </a:p>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rPr>
              <a:t>By adding a cool feature that lets users control the TV with hand gestures instead of a traditional remote control.</a:t>
            </a:r>
          </a:p>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rPr>
              <a:t>The traditional remote control has problems in terms of how easy it is to use, how easy it is to get to, and how easy it is to lose or break</a:t>
            </a:r>
            <a:r>
              <a:rPr lang="en-IN" sz="1800" dirty="0">
                <a:solidFill>
                  <a:srgbClr val="000000"/>
                </a:solidFill>
                <a:latin typeface="Times New Roman" panose="02020603050405020304" pitchFamily="18" charset="0"/>
                <a:ea typeface="Calibri" panose="020F0502020204030204" pitchFamily="34" charset="0"/>
              </a:rPr>
              <a:t>.</a:t>
            </a:r>
          </a:p>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rPr>
              <a:t>By adding hand motion recognition, the company can give users an easy-to-use alternative way to control the device</a:t>
            </a:r>
            <a:endParaRPr lang="en-US" dirty="0"/>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DA45-B9A5-89BA-1491-938ACF678ACA}"/>
              </a:ext>
            </a:extLst>
          </p:cNvPr>
          <p:cNvSpPr>
            <a:spLocks noGrp="1"/>
          </p:cNvSpPr>
          <p:nvPr>
            <p:ph type="title"/>
          </p:nvPr>
        </p:nvSpPr>
        <p:spPr/>
        <p:txBody>
          <a:bodyPr/>
          <a:lstStyle/>
          <a:p>
            <a:r>
              <a:rPr lang="en-IE" dirty="0"/>
              <a:t>RESEARCH PROBLEM</a:t>
            </a:r>
          </a:p>
        </p:txBody>
      </p:sp>
      <p:sp>
        <p:nvSpPr>
          <p:cNvPr id="3" name="Content Placeholder 2">
            <a:extLst>
              <a:ext uri="{FF2B5EF4-FFF2-40B4-BE49-F238E27FC236}">
                <a16:creationId xmlns:a16="http://schemas.microsoft.com/office/drawing/2014/main" id="{3C0A1B93-3DB9-6159-4D75-B542ACC02283}"/>
              </a:ext>
            </a:extLst>
          </p:cNvPr>
          <p:cNvSpPr>
            <a:spLocks noGrp="1"/>
          </p:cNvSpPr>
          <p:nvPr>
            <p:ph idx="1"/>
          </p:nvPr>
        </p:nvSpPr>
        <p:spPr>
          <a:xfrm>
            <a:off x="2322575" y="2953512"/>
            <a:ext cx="9717025" cy="3501076"/>
          </a:xfrm>
        </p:spPr>
        <p:txBody>
          <a:bodyPr/>
          <a:lstStyle/>
          <a:p>
            <a:pPr marL="285750" indent="-285750" algn="just">
              <a:buFont typeface="Arial" panose="020B0604020202020204" pitchFamily="34" charset="0"/>
              <a:buChar char="•"/>
            </a:pPr>
            <a:r>
              <a:rPr lang="en-GB" sz="1800" dirty="0">
                <a:solidFill>
                  <a:srgbClr val="000000"/>
                </a:solidFill>
                <a:effectLst/>
                <a:latin typeface="Times New Roman" panose="02020603050405020304" pitchFamily="18" charset="0"/>
                <a:ea typeface="Calibri" panose="020F0502020204030204" pitchFamily="34" charset="0"/>
              </a:rPr>
              <a:t>Traditional smart television interaction methods primarily concentrate upon remote controls, with some modern upgrades such as voice commands and limited touchscreen functionality.</a:t>
            </a:r>
          </a:p>
          <a:p>
            <a:pPr marL="285750" indent="-285750" algn="just">
              <a:buFont typeface="Arial" panose="020B0604020202020204" pitchFamily="34" charset="0"/>
              <a:buChar char="•"/>
            </a:pPr>
            <a:r>
              <a:rPr lang="en-GB" sz="1800" b="1" dirty="0">
                <a:solidFill>
                  <a:srgbClr val="000000"/>
                </a:solidFill>
                <a:effectLst/>
                <a:latin typeface="Times New Roman" panose="02020603050405020304" pitchFamily="18" charset="0"/>
                <a:ea typeface="Calibri" panose="020F0502020204030204" pitchFamily="34" charset="0"/>
              </a:rPr>
              <a:t>Remote controls</a:t>
            </a:r>
            <a:r>
              <a:rPr lang="en-GB" sz="1800" dirty="0">
                <a:solidFill>
                  <a:srgbClr val="000000"/>
                </a:solidFill>
                <a:effectLst/>
                <a:latin typeface="Times New Roman" panose="02020603050405020304" pitchFamily="18" charset="0"/>
                <a:ea typeface="Calibri" panose="020F0502020204030204" pitchFamily="34" charset="0"/>
              </a:rPr>
              <a:t>: Despite their widespread use, they frequently suffer from challenges like as misplacement, battery dependency, and wear-and-tear</a:t>
            </a:r>
            <a:r>
              <a:rPr lang="en-GB" sz="1800" dirty="0">
                <a:solidFill>
                  <a:srgbClr val="000000"/>
                </a:solidFill>
                <a:latin typeface="Times New Roman" panose="02020603050405020304" pitchFamily="18" charset="0"/>
                <a:ea typeface="Calibri" panose="020F0502020204030204" pitchFamily="34" charset="0"/>
              </a:rPr>
              <a:t>.</a:t>
            </a:r>
          </a:p>
          <a:p>
            <a:pPr marL="285750" indent="-285750" algn="just">
              <a:buFont typeface="Arial" panose="020B0604020202020204" pitchFamily="34" charset="0"/>
              <a:buChar char="•"/>
            </a:pPr>
            <a:r>
              <a:rPr lang="en-GB" sz="1800" b="1" dirty="0">
                <a:solidFill>
                  <a:srgbClr val="000000"/>
                </a:solidFill>
                <a:effectLst/>
                <a:latin typeface="Times New Roman" panose="02020603050405020304" pitchFamily="18" charset="0"/>
                <a:ea typeface="Calibri" panose="020F0502020204030204" pitchFamily="34" charset="0"/>
              </a:rPr>
              <a:t>voice-controlled functions</a:t>
            </a:r>
            <a:r>
              <a:rPr lang="en-GB" sz="1800" dirty="0">
                <a:solidFill>
                  <a:srgbClr val="000000"/>
                </a:solidFill>
                <a:effectLst/>
                <a:latin typeface="Times New Roman" panose="02020603050405020304" pitchFamily="18" charset="0"/>
                <a:ea typeface="Calibri" panose="020F0502020204030204" pitchFamily="34" charset="0"/>
              </a:rPr>
              <a:t> appear futuristic, they sometimes suffer from mistakes caused by ambient noise and regional accents.</a:t>
            </a:r>
          </a:p>
          <a:p>
            <a:pPr marL="285750" indent="-285750" algn="just">
              <a:buFont typeface="Arial" panose="020B0604020202020204" pitchFamily="34" charset="0"/>
              <a:buChar char="•"/>
            </a:pPr>
            <a:r>
              <a:rPr lang="en-GB" sz="1800" b="1" dirty="0">
                <a:solidFill>
                  <a:srgbClr val="000000"/>
                </a:solidFill>
                <a:effectLst/>
                <a:latin typeface="Times New Roman" panose="02020603050405020304" pitchFamily="18" charset="0"/>
                <a:ea typeface="Calibri" panose="020F0502020204030204" pitchFamily="34" charset="0"/>
              </a:rPr>
              <a:t>Touchscreen</a:t>
            </a:r>
            <a:r>
              <a:rPr lang="en-GB" sz="1800" dirty="0">
                <a:solidFill>
                  <a:srgbClr val="000000"/>
                </a:solidFill>
                <a:effectLst/>
                <a:latin typeface="Times New Roman" panose="02020603050405020304" pitchFamily="18" charset="0"/>
                <a:ea typeface="Calibri" panose="020F0502020204030204" pitchFamily="34" charset="0"/>
              </a:rPr>
              <a:t>: Touch technology, which is only found in a few high-end models, is incompatible with wall-mounted TVs and lacks the ease of long-distance interaction</a:t>
            </a:r>
            <a:r>
              <a:rPr lang="en-GB" sz="1800" dirty="0">
                <a:solidFill>
                  <a:srgbClr val="000000"/>
                </a:solidFill>
                <a:latin typeface="Times New Roman" panose="02020603050405020304" pitchFamily="18" charset="0"/>
                <a:ea typeface="Calibri" panose="020F0502020204030204" pitchFamily="34" charset="0"/>
              </a:rPr>
              <a:t>.</a:t>
            </a:r>
            <a:r>
              <a:rPr lang="en-GB" sz="1800" dirty="0">
                <a:solidFill>
                  <a:srgbClr val="000000"/>
                </a:solidFill>
                <a:effectLst/>
                <a:latin typeface="Times New Roman" panose="02020603050405020304" pitchFamily="18" charset="0"/>
                <a:ea typeface="Calibri" panose="020F0502020204030204" pitchFamily="34" charset="0"/>
              </a:rPr>
              <a:t> </a:t>
            </a:r>
            <a:endParaRPr lang="en-IE" dirty="0"/>
          </a:p>
        </p:txBody>
      </p:sp>
      <p:sp>
        <p:nvSpPr>
          <p:cNvPr id="5" name="Slide Number Placeholder 4">
            <a:extLst>
              <a:ext uri="{FF2B5EF4-FFF2-40B4-BE49-F238E27FC236}">
                <a16:creationId xmlns:a16="http://schemas.microsoft.com/office/drawing/2014/main" id="{AD786045-2236-1273-C327-BCBBDD1F8695}"/>
              </a:ext>
            </a:extLst>
          </p:cNvPr>
          <p:cNvSpPr>
            <a:spLocks noGrp="1"/>
          </p:cNvSpPr>
          <p:nvPr>
            <p:ph type="sldNum" sz="quarter" idx="12"/>
          </p:nvPr>
        </p:nvSpPr>
        <p:spPr/>
        <p:txBody>
          <a:bodyPr/>
          <a:lstStyle/>
          <a:p>
            <a:fld id="{5BFCF61C-3B18-4C03-8326-CC3B32D710C9}" type="slidenum">
              <a:rPr lang="en-US" noProof="0" smtClean="0"/>
              <a:t>3</a:t>
            </a:fld>
            <a:endParaRPr lang="en-US" noProof="0"/>
          </a:p>
        </p:txBody>
      </p:sp>
    </p:spTree>
    <p:extLst>
      <p:ext uri="{BB962C8B-B14F-4D97-AF65-F5344CB8AC3E}">
        <p14:creationId xmlns:p14="http://schemas.microsoft.com/office/powerpoint/2010/main" val="181536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2F99-0911-F390-1693-6065304F019D}"/>
              </a:ext>
            </a:extLst>
          </p:cNvPr>
          <p:cNvSpPr>
            <a:spLocks noGrp="1"/>
          </p:cNvSpPr>
          <p:nvPr>
            <p:ph type="title"/>
          </p:nvPr>
        </p:nvSpPr>
        <p:spPr/>
        <p:txBody>
          <a:bodyPr/>
          <a:lstStyle/>
          <a:p>
            <a:r>
              <a:rPr lang="en-IE" dirty="0"/>
              <a:t>RESEARCH AIM</a:t>
            </a:r>
          </a:p>
        </p:txBody>
      </p:sp>
      <p:sp>
        <p:nvSpPr>
          <p:cNvPr id="3" name="Content Placeholder 2">
            <a:extLst>
              <a:ext uri="{FF2B5EF4-FFF2-40B4-BE49-F238E27FC236}">
                <a16:creationId xmlns:a16="http://schemas.microsoft.com/office/drawing/2014/main" id="{A06526DB-994C-7CDF-0D16-35AAC7DF27FC}"/>
              </a:ext>
            </a:extLst>
          </p:cNvPr>
          <p:cNvSpPr>
            <a:spLocks noGrp="1"/>
          </p:cNvSpPr>
          <p:nvPr>
            <p:ph idx="1"/>
          </p:nvPr>
        </p:nvSpPr>
        <p:spPr>
          <a:xfrm>
            <a:off x="2322575" y="2953512"/>
            <a:ext cx="9125353" cy="3787947"/>
          </a:xfrm>
        </p:spPr>
        <p:txBody>
          <a:bodyPr/>
          <a:lstStyle/>
          <a:p>
            <a:pPr marL="285750" indent="-285750" algn="just">
              <a:buFont typeface="Arial" panose="020B0604020202020204" pitchFamily="34" charset="0"/>
              <a:buChar char="•"/>
            </a:pPr>
            <a:r>
              <a:rPr lang="en-GB" sz="1800" dirty="0">
                <a:solidFill>
                  <a:srgbClr val="000000"/>
                </a:solidFill>
                <a:effectLst/>
                <a:latin typeface="Times New Roman" panose="02020603050405020304" pitchFamily="18" charset="0"/>
                <a:ea typeface="Calibri" panose="020F0502020204030204" pitchFamily="34" charset="0"/>
              </a:rPr>
              <a:t>The primary goal of this study is to design, develop, and validate a comprehensive deep learning framework that enables smart televisions to detect and interpret five distinct hand gestures in real time.</a:t>
            </a:r>
          </a:p>
          <a:p>
            <a:pPr marL="342900" lvl="0" indent="-342900" algn="just">
              <a:lnSpc>
                <a:spcPct val="150000"/>
              </a:lnSpc>
              <a:spcBef>
                <a:spcPts val="1400"/>
              </a:spcBef>
              <a:spcAft>
                <a:spcPts val="800"/>
              </a:spcAft>
              <a:buSzPts val="1000"/>
              <a:buFont typeface="Arial" panose="020B0604020202020204" pitchFamily="34" charset="0"/>
              <a:buChar char="●"/>
            </a:pPr>
            <a:r>
              <a:rPr lang="en-GB" sz="1800" dirty="0">
                <a:solidFill>
                  <a:srgbClr val="333333"/>
                </a:solidFill>
                <a:effectLst/>
                <a:latin typeface="Noto Sans Symbols"/>
                <a:ea typeface="Times New Roman" panose="02020603050405020304" pitchFamily="18" charset="0"/>
                <a:cs typeface="Times New Roman" panose="02020603050405020304" pitchFamily="18" charset="0"/>
              </a:rPr>
              <a:t>Thumbs up		:  Increase the volume.</a:t>
            </a:r>
            <a:endParaRPr lang="en-IE" sz="1800" dirty="0">
              <a:effectLst/>
              <a:latin typeface="Noto Sans Symbols"/>
              <a:ea typeface="Noto Sans Symbols"/>
              <a:cs typeface="Noto Sans Symbols"/>
            </a:endParaRPr>
          </a:p>
          <a:p>
            <a:pPr marL="342900" lvl="0" indent="-342900" algn="just">
              <a:lnSpc>
                <a:spcPct val="150000"/>
              </a:lnSpc>
              <a:spcAft>
                <a:spcPts val="800"/>
              </a:spcAft>
              <a:buSzPts val="1000"/>
              <a:buFont typeface="Arial" panose="020B0604020202020204" pitchFamily="34" charset="0"/>
              <a:buChar char="●"/>
            </a:pPr>
            <a:r>
              <a:rPr lang="en-GB" sz="1800" dirty="0">
                <a:solidFill>
                  <a:srgbClr val="333333"/>
                </a:solidFill>
                <a:effectLst/>
                <a:latin typeface="Noto Sans Symbols"/>
                <a:ea typeface="Times New Roman" panose="02020603050405020304" pitchFamily="18" charset="0"/>
                <a:cs typeface="Times New Roman" panose="02020603050405020304" pitchFamily="18" charset="0"/>
              </a:rPr>
              <a:t>Thumbs down		: Decrease the volume.</a:t>
            </a:r>
            <a:endParaRPr lang="en-IE" sz="1800" dirty="0">
              <a:effectLst/>
              <a:latin typeface="Noto Sans Symbols"/>
              <a:ea typeface="Noto Sans Symbols"/>
              <a:cs typeface="Noto Sans Symbols"/>
            </a:endParaRPr>
          </a:p>
          <a:p>
            <a:pPr marL="342900" lvl="0" indent="-342900" algn="just">
              <a:lnSpc>
                <a:spcPct val="150000"/>
              </a:lnSpc>
              <a:spcAft>
                <a:spcPts val="800"/>
              </a:spcAft>
              <a:buSzPts val="1000"/>
              <a:buFont typeface="Arial" panose="020B0604020202020204" pitchFamily="34" charset="0"/>
              <a:buChar char="●"/>
            </a:pPr>
            <a:r>
              <a:rPr lang="en-GB" sz="1800" dirty="0">
                <a:solidFill>
                  <a:srgbClr val="333333"/>
                </a:solidFill>
                <a:effectLst/>
                <a:latin typeface="Noto Sans Symbols"/>
                <a:ea typeface="Times New Roman" panose="02020603050405020304" pitchFamily="18" charset="0"/>
                <a:cs typeface="Times New Roman" panose="02020603050405020304" pitchFamily="18" charset="0"/>
              </a:rPr>
              <a:t>Left swipe		: 'Jump' backwards 10 seconds.</a:t>
            </a:r>
            <a:endParaRPr lang="en-IE" sz="1800" dirty="0">
              <a:effectLst/>
              <a:latin typeface="Noto Sans Symbols"/>
              <a:ea typeface="Noto Sans Symbols"/>
              <a:cs typeface="Noto Sans Symbols"/>
            </a:endParaRPr>
          </a:p>
          <a:p>
            <a:pPr marL="342900" lvl="0" indent="-342900" algn="just">
              <a:lnSpc>
                <a:spcPct val="150000"/>
              </a:lnSpc>
              <a:spcAft>
                <a:spcPts val="800"/>
              </a:spcAft>
              <a:buSzPts val="1000"/>
              <a:buFont typeface="Arial" panose="020B0604020202020204" pitchFamily="34" charset="0"/>
              <a:buChar char="●"/>
            </a:pPr>
            <a:r>
              <a:rPr lang="en-GB" sz="1800" dirty="0">
                <a:solidFill>
                  <a:srgbClr val="333333"/>
                </a:solidFill>
                <a:effectLst/>
                <a:latin typeface="Noto Sans Symbols"/>
                <a:ea typeface="Times New Roman" panose="02020603050405020304" pitchFamily="18" charset="0"/>
                <a:cs typeface="Times New Roman" panose="02020603050405020304" pitchFamily="18" charset="0"/>
              </a:rPr>
              <a:t>Right swipe		: 'Jump' forward 10 seconds. </a:t>
            </a:r>
            <a:endParaRPr lang="en-IE" sz="1800" dirty="0">
              <a:effectLst/>
              <a:latin typeface="Noto Sans Symbols"/>
              <a:ea typeface="Noto Sans Symbols"/>
              <a:cs typeface="Noto Sans Symbols"/>
            </a:endParaRPr>
          </a:p>
          <a:p>
            <a:pPr marL="342900" lvl="0" indent="-342900" algn="just">
              <a:lnSpc>
                <a:spcPct val="150000"/>
              </a:lnSpc>
              <a:spcAft>
                <a:spcPts val="800"/>
              </a:spcAft>
              <a:buSzPts val="1000"/>
              <a:buFont typeface="Arial" panose="020B0604020202020204" pitchFamily="34" charset="0"/>
              <a:buChar char="●"/>
            </a:pPr>
            <a:r>
              <a:rPr lang="en-GB" sz="1800" dirty="0">
                <a:solidFill>
                  <a:srgbClr val="333333"/>
                </a:solidFill>
                <a:effectLst/>
                <a:latin typeface="Noto Sans Symbols"/>
                <a:ea typeface="Times New Roman" panose="02020603050405020304" pitchFamily="18" charset="0"/>
                <a:cs typeface="Times New Roman" panose="02020603050405020304" pitchFamily="18" charset="0"/>
              </a:rPr>
              <a:t>Stop			: Pause the movie.</a:t>
            </a:r>
            <a:r>
              <a:rPr lang="en-GB" sz="1800" dirty="0">
                <a:solidFill>
                  <a:srgbClr val="444444"/>
                </a:solidFill>
                <a:effectLst/>
                <a:latin typeface="Noto Sans Symbols"/>
                <a:ea typeface="Noto Sans Symbols"/>
                <a:cs typeface="Noto Sans Symbols"/>
              </a:rPr>
              <a:t> </a:t>
            </a:r>
            <a:endParaRPr lang="en-IE" sz="1800" dirty="0">
              <a:effectLst/>
              <a:latin typeface="Noto Sans Symbols"/>
              <a:ea typeface="Noto Sans Symbols"/>
              <a:cs typeface="Noto Sans Symbols"/>
            </a:endParaRPr>
          </a:p>
          <a:p>
            <a:pPr marL="285750" indent="-285750" algn="just">
              <a:buFont typeface="Arial" panose="020B0604020202020204" pitchFamily="34" charset="0"/>
              <a:buChar char="•"/>
            </a:pPr>
            <a:endParaRPr lang="en-IE" dirty="0"/>
          </a:p>
        </p:txBody>
      </p:sp>
      <p:sp>
        <p:nvSpPr>
          <p:cNvPr id="5" name="Slide Number Placeholder 4">
            <a:extLst>
              <a:ext uri="{FF2B5EF4-FFF2-40B4-BE49-F238E27FC236}">
                <a16:creationId xmlns:a16="http://schemas.microsoft.com/office/drawing/2014/main" id="{737D3F78-C4B7-7F87-80C5-BB89687E38FA}"/>
              </a:ext>
            </a:extLst>
          </p:cNvPr>
          <p:cNvSpPr>
            <a:spLocks noGrp="1"/>
          </p:cNvSpPr>
          <p:nvPr>
            <p:ph type="sldNum" sz="quarter" idx="12"/>
          </p:nvPr>
        </p:nvSpPr>
        <p:spPr/>
        <p:txBody>
          <a:bodyPr/>
          <a:lstStyle/>
          <a:p>
            <a:fld id="{5BFCF61C-3B18-4C03-8326-CC3B32D710C9}" type="slidenum">
              <a:rPr lang="en-US" noProof="0" smtClean="0"/>
              <a:t>4</a:t>
            </a:fld>
            <a:endParaRPr lang="en-US" noProof="0"/>
          </a:p>
        </p:txBody>
      </p:sp>
    </p:spTree>
    <p:extLst>
      <p:ext uri="{BB962C8B-B14F-4D97-AF65-F5344CB8AC3E}">
        <p14:creationId xmlns:p14="http://schemas.microsoft.com/office/powerpoint/2010/main" val="175869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2486-BD0E-946B-D2B8-76CE699D4C86}"/>
              </a:ext>
            </a:extLst>
          </p:cNvPr>
          <p:cNvSpPr>
            <a:spLocks noGrp="1"/>
          </p:cNvSpPr>
          <p:nvPr>
            <p:ph type="title"/>
          </p:nvPr>
        </p:nvSpPr>
        <p:spPr/>
        <p:txBody>
          <a:bodyPr/>
          <a:lstStyle/>
          <a:p>
            <a:r>
              <a:rPr lang="en-IE" dirty="0"/>
              <a:t>RESEARCH QUESTION</a:t>
            </a:r>
          </a:p>
        </p:txBody>
      </p:sp>
      <p:sp>
        <p:nvSpPr>
          <p:cNvPr id="3" name="Content Placeholder 2">
            <a:extLst>
              <a:ext uri="{FF2B5EF4-FFF2-40B4-BE49-F238E27FC236}">
                <a16:creationId xmlns:a16="http://schemas.microsoft.com/office/drawing/2014/main" id="{8EDA3828-B5E8-F1A1-12AB-CDD9EC5D7DEE}"/>
              </a:ext>
            </a:extLst>
          </p:cNvPr>
          <p:cNvSpPr>
            <a:spLocks noGrp="1"/>
          </p:cNvSpPr>
          <p:nvPr>
            <p:ph idx="1"/>
          </p:nvPr>
        </p:nvSpPr>
        <p:spPr>
          <a:xfrm>
            <a:off x="2322576" y="2953512"/>
            <a:ext cx="9473184" cy="3296563"/>
          </a:xfrm>
        </p:spPr>
        <p:txBody>
          <a:bodyPr/>
          <a:lstStyle/>
          <a:p>
            <a:pPr algn="just"/>
            <a:r>
              <a:rPr lang="en-GB" sz="2400" b="1" i="1" dirty="0">
                <a:solidFill>
                  <a:srgbClr val="000000"/>
                </a:solidFill>
                <a:effectLst/>
                <a:latin typeface="Times New Roman" panose="02020603050405020304" pitchFamily="18" charset="0"/>
                <a:ea typeface="Calibri" panose="020F0502020204030204" pitchFamily="34" charset="0"/>
              </a:rPr>
              <a:t>How can a robust and efficient algorithm be designed to detect and classify five distinct hand gestures in real-time video input? </a:t>
            </a:r>
            <a:endParaRPr lang="en-IE" sz="2800" dirty="0"/>
          </a:p>
        </p:txBody>
      </p:sp>
      <p:sp>
        <p:nvSpPr>
          <p:cNvPr id="5" name="Slide Number Placeholder 4">
            <a:extLst>
              <a:ext uri="{FF2B5EF4-FFF2-40B4-BE49-F238E27FC236}">
                <a16:creationId xmlns:a16="http://schemas.microsoft.com/office/drawing/2014/main" id="{8A8EA340-7439-E128-B546-883991B21C9B}"/>
              </a:ext>
            </a:extLst>
          </p:cNvPr>
          <p:cNvSpPr>
            <a:spLocks noGrp="1"/>
          </p:cNvSpPr>
          <p:nvPr>
            <p:ph type="sldNum" sz="quarter" idx="12"/>
          </p:nvPr>
        </p:nvSpPr>
        <p:spPr/>
        <p:txBody>
          <a:bodyPr/>
          <a:lstStyle/>
          <a:p>
            <a:fld id="{5BFCF61C-3B18-4C03-8326-CC3B32D710C9}" type="slidenum">
              <a:rPr lang="en-US" noProof="0" smtClean="0"/>
              <a:t>5</a:t>
            </a:fld>
            <a:endParaRPr lang="en-US" noProof="0"/>
          </a:p>
        </p:txBody>
      </p:sp>
    </p:spTree>
    <p:extLst>
      <p:ext uri="{BB962C8B-B14F-4D97-AF65-F5344CB8AC3E}">
        <p14:creationId xmlns:p14="http://schemas.microsoft.com/office/powerpoint/2010/main" val="182377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00CF-79C5-8DC2-7FAB-053018DD0A35}"/>
              </a:ext>
            </a:extLst>
          </p:cNvPr>
          <p:cNvSpPr>
            <a:spLocks noGrp="1"/>
          </p:cNvSpPr>
          <p:nvPr>
            <p:ph type="title"/>
          </p:nvPr>
        </p:nvSpPr>
        <p:spPr>
          <a:xfrm>
            <a:off x="2322576" y="1416424"/>
            <a:ext cx="7470648" cy="750704"/>
          </a:xfrm>
        </p:spPr>
        <p:txBody>
          <a:bodyPr/>
          <a:lstStyle/>
          <a:p>
            <a:r>
              <a:rPr lang="en-IE" dirty="0"/>
              <a:t>DATA UNDERSTANDING</a:t>
            </a:r>
          </a:p>
        </p:txBody>
      </p:sp>
      <p:sp>
        <p:nvSpPr>
          <p:cNvPr id="3" name="Content Placeholder 2">
            <a:extLst>
              <a:ext uri="{FF2B5EF4-FFF2-40B4-BE49-F238E27FC236}">
                <a16:creationId xmlns:a16="http://schemas.microsoft.com/office/drawing/2014/main" id="{78DB4BB2-AB47-C456-A24B-27E0DA7A6483}"/>
              </a:ext>
            </a:extLst>
          </p:cNvPr>
          <p:cNvSpPr>
            <a:spLocks noGrp="1"/>
          </p:cNvSpPr>
          <p:nvPr>
            <p:ph idx="1"/>
          </p:nvPr>
        </p:nvSpPr>
        <p:spPr>
          <a:xfrm>
            <a:off x="2322576" y="2953512"/>
            <a:ext cx="9473184" cy="3296563"/>
          </a:xfrm>
        </p:spPr>
        <p:txBody>
          <a:bodyPr/>
          <a:lstStyle/>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The dataset is obtained from the Kaggle website, Kaggle is a well-known platform in the data science community, providing an abundance of datasets, machine learning competitions, and educational materials.</a:t>
            </a:r>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The data consists of a 'train' folder and a '</a:t>
            </a:r>
            <a:r>
              <a:rPr lang="en-US" sz="1800" dirty="0" err="1">
                <a:solidFill>
                  <a:srgbClr val="000000"/>
                </a:solidFill>
                <a:effectLst/>
                <a:latin typeface="Times New Roman" panose="02020603050405020304" pitchFamily="18" charset="0"/>
                <a:ea typeface="Calibri" panose="020F0502020204030204" pitchFamily="34" charset="0"/>
              </a:rPr>
              <a:t>val</a:t>
            </a:r>
            <a:r>
              <a:rPr lang="en-US" sz="1800" dirty="0">
                <a:solidFill>
                  <a:srgbClr val="000000"/>
                </a:solidFill>
                <a:effectLst/>
                <a:latin typeface="Times New Roman" panose="02020603050405020304" pitchFamily="18" charset="0"/>
                <a:ea typeface="Calibri" panose="020F0502020204030204" pitchFamily="34" charset="0"/>
              </a:rPr>
              <a:t>' folder, each containing two CSV files. </a:t>
            </a:r>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These folders are further subdivided into subfolders, with each subfolder containing a video of a specific gesture</a:t>
            </a:r>
            <a:r>
              <a:rPr lang="en-US" sz="1800" dirty="0">
                <a:solidFill>
                  <a:srgbClr val="000000"/>
                </a:solidFill>
                <a:latin typeface="Times New Roman" panose="02020603050405020304" pitchFamily="18" charset="0"/>
                <a:ea typeface="Calibri" panose="020F0502020204030204" pitchFamily="34" charset="0"/>
              </a:rPr>
              <a:t>.</a:t>
            </a:r>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Each video subfolder comprises 30 frames (or images). </a:t>
            </a:r>
            <a:endParaRPr lang="en-IE" dirty="0"/>
          </a:p>
        </p:txBody>
      </p:sp>
      <p:sp>
        <p:nvSpPr>
          <p:cNvPr id="5" name="Slide Number Placeholder 4">
            <a:extLst>
              <a:ext uri="{FF2B5EF4-FFF2-40B4-BE49-F238E27FC236}">
                <a16:creationId xmlns:a16="http://schemas.microsoft.com/office/drawing/2014/main" id="{A6EE4EE8-D2B7-5057-D1F9-0E180BE639B2}"/>
              </a:ext>
            </a:extLst>
          </p:cNvPr>
          <p:cNvSpPr>
            <a:spLocks noGrp="1"/>
          </p:cNvSpPr>
          <p:nvPr>
            <p:ph type="sldNum" sz="quarter" idx="12"/>
          </p:nvPr>
        </p:nvSpPr>
        <p:spPr/>
        <p:txBody>
          <a:bodyPr/>
          <a:lstStyle/>
          <a:p>
            <a:fld id="{5BFCF61C-3B18-4C03-8326-CC3B32D710C9}" type="slidenum">
              <a:rPr lang="en-US" noProof="0" smtClean="0"/>
              <a:t>6</a:t>
            </a:fld>
            <a:endParaRPr lang="en-US" noProof="0"/>
          </a:p>
        </p:txBody>
      </p:sp>
    </p:spTree>
    <p:extLst>
      <p:ext uri="{BB962C8B-B14F-4D97-AF65-F5344CB8AC3E}">
        <p14:creationId xmlns:p14="http://schemas.microsoft.com/office/powerpoint/2010/main" val="400872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C5DB05-C23E-06E6-D804-FD2A2180B0ED}"/>
              </a:ext>
            </a:extLst>
          </p:cNvPr>
          <p:cNvSpPr>
            <a:spLocks noGrp="1"/>
          </p:cNvSpPr>
          <p:nvPr>
            <p:ph type="sldNum" sz="quarter" idx="12"/>
          </p:nvPr>
        </p:nvSpPr>
        <p:spPr/>
        <p:txBody>
          <a:bodyPr/>
          <a:lstStyle/>
          <a:p>
            <a:fld id="{5BFCF61C-3B18-4C03-8326-CC3B32D710C9}" type="slidenum">
              <a:rPr lang="en-US" noProof="0" smtClean="0"/>
              <a:t>7</a:t>
            </a:fld>
            <a:endParaRPr lang="en-US" noProof="0"/>
          </a:p>
        </p:txBody>
      </p:sp>
      <p:pic>
        <p:nvPicPr>
          <p:cNvPr id="6" name="Picture 5">
            <a:extLst>
              <a:ext uri="{FF2B5EF4-FFF2-40B4-BE49-F238E27FC236}">
                <a16:creationId xmlns:a16="http://schemas.microsoft.com/office/drawing/2014/main" id="{A7E8749A-022E-4442-160A-AE254E8AC89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9435" y="2724912"/>
            <a:ext cx="8373036" cy="2994570"/>
          </a:xfrm>
          <a:prstGeom prst="rect">
            <a:avLst/>
          </a:prstGeom>
          <a:ln>
            <a:noFill/>
          </a:ln>
          <a:effectLst>
            <a:outerShdw blurRad="292100" dist="139700" dir="2700000" algn="tl" rotWithShape="0">
              <a:srgbClr val="333333">
                <a:alpha val="65000"/>
              </a:srgbClr>
            </a:outerShdw>
          </a:effectLst>
        </p:spPr>
      </p:pic>
      <p:sp>
        <p:nvSpPr>
          <p:cNvPr id="8" name="Title 1">
            <a:extLst>
              <a:ext uri="{FF2B5EF4-FFF2-40B4-BE49-F238E27FC236}">
                <a16:creationId xmlns:a16="http://schemas.microsoft.com/office/drawing/2014/main" id="{54298725-47FD-C958-66CF-010953558369}"/>
              </a:ext>
            </a:extLst>
          </p:cNvPr>
          <p:cNvSpPr>
            <a:spLocks noGrp="1"/>
          </p:cNvSpPr>
          <p:nvPr>
            <p:ph type="title"/>
          </p:nvPr>
        </p:nvSpPr>
        <p:spPr>
          <a:xfrm>
            <a:off x="2322575" y="1416424"/>
            <a:ext cx="9071565" cy="750704"/>
          </a:xfrm>
        </p:spPr>
        <p:txBody>
          <a:bodyPr/>
          <a:lstStyle/>
          <a:p>
            <a:r>
              <a:rPr lang="en-IN" sz="2800" b="1" dirty="0">
                <a:effectLst/>
                <a:latin typeface="Times New Roman" panose="02020603050405020304" pitchFamily="18" charset="0"/>
                <a:ea typeface="Calibri" panose="020F0502020204030204" pitchFamily="34" charset="0"/>
              </a:rPr>
              <a:t>Example of 30 frames inside a subfolder</a:t>
            </a:r>
            <a:endParaRPr lang="en-IE" sz="6600" dirty="0"/>
          </a:p>
        </p:txBody>
      </p:sp>
    </p:spTree>
    <p:extLst>
      <p:ext uri="{BB962C8B-B14F-4D97-AF65-F5344CB8AC3E}">
        <p14:creationId xmlns:p14="http://schemas.microsoft.com/office/powerpoint/2010/main" val="262108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976A-516E-193F-2B22-7B457F00F753}"/>
              </a:ext>
            </a:extLst>
          </p:cNvPr>
          <p:cNvSpPr>
            <a:spLocks noGrp="1"/>
          </p:cNvSpPr>
          <p:nvPr>
            <p:ph type="title"/>
          </p:nvPr>
        </p:nvSpPr>
        <p:spPr/>
        <p:txBody>
          <a:bodyPr/>
          <a:lstStyle/>
          <a:p>
            <a:r>
              <a:rPr lang="en-GB" sz="2800" dirty="0">
                <a:effectLst/>
                <a:latin typeface="Times New Roman" panose="02020603050405020304" pitchFamily="18" charset="0"/>
                <a:ea typeface="Calibri" panose="020F0502020204030204" pitchFamily="34" charset="0"/>
              </a:rPr>
              <a:t>Gesture Recognition Techniques</a:t>
            </a:r>
            <a:endParaRPr lang="en-IE" sz="6600" dirty="0"/>
          </a:p>
        </p:txBody>
      </p:sp>
      <p:sp>
        <p:nvSpPr>
          <p:cNvPr id="3" name="Content Placeholder 2">
            <a:extLst>
              <a:ext uri="{FF2B5EF4-FFF2-40B4-BE49-F238E27FC236}">
                <a16:creationId xmlns:a16="http://schemas.microsoft.com/office/drawing/2014/main" id="{23F4819F-F364-92F0-59E3-AEAC74EB4EFE}"/>
              </a:ext>
            </a:extLst>
          </p:cNvPr>
          <p:cNvSpPr>
            <a:spLocks noGrp="1"/>
          </p:cNvSpPr>
          <p:nvPr>
            <p:ph idx="1"/>
          </p:nvPr>
        </p:nvSpPr>
        <p:spPr>
          <a:xfrm>
            <a:off x="2322576" y="2953512"/>
            <a:ext cx="9473184" cy="3296563"/>
          </a:xfrm>
        </p:spPr>
        <p:txBody>
          <a:bodyPr/>
          <a:lstStyle/>
          <a:p>
            <a:pPr marL="285750" indent="-285750" algn="just">
              <a:buFont typeface="Arial" panose="020B0604020202020204" pitchFamily="34" charset="0"/>
              <a:buChar char="•"/>
            </a:pPr>
            <a:r>
              <a:rPr lang="en-IN" sz="2000" dirty="0">
                <a:latin typeface="Times New Roman" panose="02020603050405020304" pitchFamily="18" charset="0"/>
                <a:ea typeface="Calibri" panose="020F0502020204030204" pitchFamily="34" charset="0"/>
              </a:rPr>
              <a:t>T</a:t>
            </a:r>
            <a:r>
              <a:rPr lang="en-IN" sz="2000" dirty="0">
                <a:effectLst/>
                <a:latin typeface="Times New Roman" panose="02020603050405020304" pitchFamily="18" charset="0"/>
                <a:ea typeface="Calibri" panose="020F0502020204030204" pitchFamily="34" charset="0"/>
              </a:rPr>
              <a:t>wo models have selected, one is the CNN architecture and other is CNN plus RNN architecture which is applied to the prepared data.</a:t>
            </a:r>
          </a:p>
          <a:p>
            <a:pPr marL="285750" indent="-285750"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Given the nature of our problem, deep learning models such as Convolutional Neural Networks (CNNs), which are well-suited for image and sequence data, respectively</a:t>
            </a:r>
            <a:r>
              <a:rPr lang="en-IN" sz="2000" dirty="0">
                <a:latin typeface="Times New Roman" panose="02020603050405020304" pitchFamily="18" charset="0"/>
                <a:ea typeface="Calibri" panose="020F0502020204030204" pitchFamily="34" charset="0"/>
              </a:rPr>
              <a:t>.</a:t>
            </a:r>
          </a:p>
          <a:p>
            <a:pPr marL="285750" indent="-285750"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The combination of convolutional neural networks (CNNs) and recurrent neural networks (RNNs) has emerged as a potent tool for video classification tasks in recent years</a:t>
            </a:r>
            <a:endParaRPr lang="en-IE" sz="2400" dirty="0"/>
          </a:p>
        </p:txBody>
      </p:sp>
      <p:sp>
        <p:nvSpPr>
          <p:cNvPr id="5" name="Slide Number Placeholder 4">
            <a:extLst>
              <a:ext uri="{FF2B5EF4-FFF2-40B4-BE49-F238E27FC236}">
                <a16:creationId xmlns:a16="http://schemas.microsoft.com/office/drawing/2014/main" id="{2367A506-70EF-A665-A175-D5A9F1A52155}"/>
              </a:ext>
            </a:extLst>
          </p:cNvPr>
          <p:cNvSpPr>
            <a:spLocks noGrp="1"/>
          </p:cNvSpPr>
          <p:nvPr>
            <p:ph type="sldNum" sz="quarter" idx="12"/>
          </p:nvPr>
        </p:nvSpPr>
        <p:spPr/>
        <p:txBody>
          <a:bodyPr/>
          <a:lstStyle/>
          <a:p>
            <a:fld id="{5BFCF61C-3B18-4C03-8326-CC3B32D710C9}" type="slidenum">
              <a:rPr lang="en-US" noProof="0" smtClean="0"/>
              <a:t>8</a:t>
            </a:fld>
            <a:endParaRPr lang="en-US" noProof="0"/>
          </a:p>
        </p:txBody>
      </p:sp>
    </p:spTree>
    <p:extLst>
      <p:ext uri="{BB962C8B-B14F-4D97-AF65-F5344CB8AC3E}">
        <p14:creationId xmlns:p14="http://schemas.microsoft.com/office/powerpoint/2010/main" val="139372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112E-9854-D03D-00C9-E5BFC586DDD0}"/>
              </a:ext>
            </a:extLst>
          </p:cNvPr>
          <p:cNvSpPr>
            <a:spLocks noGrp="1"/>
          </p:cNvSpPr>
          <p:nvPr>
            <p:ph type="title"/>
          </p:nvPr>
        </p:nvSpPr>
        <p:spPr/>
        <p:txBody>
          <a:bodyPr/>
          <a:lstStyle/>
          <a:p>
            <a:r>
              <a:rPr lang="en-IE" sz="4400" dirty="0"/>
              <a:t>RSEARCH METHODOLOGY</a:t>
            </a:r>
          </a:p>
        </p:txBody>
      </p:sp>
      <p:sp>
        <p:nvSpPr>
          <p:cNvPr id="5" name="Slide Number Placeholder 4">
            <a:extLst>
              <a:ext uri="{FF2B5EF4-FFF2-40B4-BE49-F238E27FC236}">
                <a16:creationId xmlns:a16="http://schemas.microsoft.com/office/drawing/2014/main" id="{8C6A5410-403C-D534-259A-7282A4AC8597}"/>
              </a:ext>
            </a:extLst>
          </p:cNvPr>
          <p:cNvSpPr>
            <a:spLocks noGrp="1"/>
          </p:cNvSpPr>
          <p:nvPr>
            <p:ph type="sldNum" sz="quarter" idx="12"/>
          </p:nvPr>
        </p:nvSpPr>
        <p:spPr/>
        <p:txBody>
          <a:bodyPr/>
          <a:lstStyle/>
          <a:p>
            <a:fld id="{5BFCF61C-3B18-4C03-8326-CC3B32D710C9}" type="slidenum">
              <a:rPr lang="en-US" noProof="0" smtClean="0"/>
              <a:t>9</a:t>
            </a:fld>
            <a:endParaRPr lang="en-US" noProof="0"/>
          </a:p>
        </p:txBody>
      </p:sp>
      <p:pic>
        <p:nvPicPr>
          <p:cNvPr id="7" name="Picture 6">
            <a:extLst>
              <a:ext uri="{FF2B5EF4-FFF2-40B4-BE49-F238E27FC236}">
                <a16:creationId xmlns:a16="http://schemas.microsoft.com/office/drawing/2014/main" id="{843EA4C0-F659-8C46-3FEB-4ACC9B2659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5144" y="2841812"/>
            <a:ext cx="7280238" cy="35589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02652220"/>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3" id="{548E155F-A436-4869-AA06-37335B2050B4}" vid="{0EDDC63E-FF1F-4E31-B8F2-45C944B9C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5FA367-1CF2-4EC2-949E-D7EB334E5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CF51A7-9108-45AF-AF64-7A03A8DEEF8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66A1098-79A7-47E8-8A61-8CB2B72760B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 status report</Template>
  <TotalTime>442</TotalTime>
  <Words>717</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Noto Sans Symbols</vt:lpstr>
      <vt:lpstr>Times New Roman</vt:lpstr>
      <vt:lpstr>Office Theme</vt:lpstr>
      <vt:lpstr>Applying Deep Learning Techniques – Gesture Recognition to enable intuitive interaction with Smart Televisions</vt:lpstr>
      <vt:lpstr>BUSINESS PROBLEM</vt:lpstr>
      <vt:lpstr>RESEARCH PROBLEM</vt:lpstr>
      <vt:lpstr>RESEARCH AIM</vt:lpstr>
      <vt:lpstr>RESEARCH QUESTION</vt:lpstr>
      <vt:lpstr>DATA UNDERSTANDING</vt:lpstr>
      <vt:lpstr>Example of 30 frames inside a subfolder</vt:lpstr>
      <vt:lpstr>Gesture Recognition Techniques</vt:lpstr>
      <vt:lpstr>RSEARCH METHODOLOGY</vt:lpstr>
      <vt:lpstr>RESULT</vt:lpstr>
      <vt:lpstr>MODEL 1: CNN</vt:lpstr>
      <vt:lpstr>MODL 2 : CNN+RNN</vt:lpstr>
      <vt:lpstr>Comparison of the different models implemented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Deep Learning Techniques – Gesture Recognition to enable intuitive interaction with Smart Televisions</dc:title>
  <dc:creator>Kevin Paul</dc:creator>
  <cp:lastModifiedBy>Kevin Paul</cp:lastModifiedBy>
  <cp:revision>1</cp:revision>
  <dcterms:created xsi:type="dcterms:W3CDTF">2023-08-29T10:28:26Z</dcterms:created>
  <dcterms:modified xsi:type="dcterms:W3CDTF">2023-08-29T17:50:55Z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