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4383E"/>
        </a:fontRef>
        <a:srgbClr val="24383E"/>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D4DAE2"/>
          </a:solidFill>
        </a:fill>
      </a:tcStyle>
    </a:wholeTbl>
    <a:band2H>
      <a:tcTxStyle b="def" i="def"/>
      <a:tcStyle>
        <a:tcBdr/>
        <a:fill>
          <a:solidFill>
            <a:srgbClr val="EBEDF1"/>
          </a:solidFill>
        </a:fill>
      </a:tcStyle>
    </a:band2H>
    <a:firstCol>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1"/>
          </a:solidFill>
        </a:fill>
      </a:tcStyle>
    </a:firstCol>
    <a:la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381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1"/>
          </a:solidFill>
        </a:fill>
      </a:tcStyle>
    </a:lastRow>
    <a:fir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381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1"/>
          </a:solidFill>
        </a:fill>
      </a:tcStyle>
    </a:firstRow>
  </a:tblStyle>
  <a:tblStyle styleId="{C7B018BB-80A7-4F77-B60F-C8B233D01FF8}" styleName="">
    <a:tblBg/>
    <a:wholeTbl>
      <a:tcTxStyle b="off" i="off">
        <a:fontRef idx="major">
          <a:srgbClr val="24383E"/>
        </a:fontRef>
        <a:srgbClr val="24383E"/>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D4DAE2"/>
          </a:solidFill>
        </a:fill>
      </a:tcStyle>
    </a:wholeTbl>
    <a:band2H>
      <a:tcTxStyle b="def" i="def"/>
      <a:tcStyle>
        <a:tcBdr/>
        <a:fill>
          <a:solidFill>
            <a:srgbClr val="EBEDF1"/>
          </a:solidFill>
        </a:fill>
      </a:tcStyle>
    </a:band2H>
    <a:firstCol>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1"/>
          </a:solidFill>
        </a:fill>
      </a:tcStyle>
    </a:firstCol>
    <a:la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381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1"/>
          </a:solidFill>
        </a:fill>
      </a:tcStyle>
    </a:lastRow>
    <a:fir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381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1"/>
          </a:solidFill>
        </a:fill>
      </a:tcStyle>
    </a:firstRow>
  </a:tblStyle>
  <a:tblStyle styleId="{EEE7283C-3CF3-47DC-8721-378D4A62B228}" styleName="">
    <a:tblBg/>
    <a:wholeTbl>
      <a:tcTxStyle b="off" i="off">
        <a:fontRef idx="major">
          <a:srgbClr val="24383E"/>
        </a:fontRef>
        <a:srgbClr val="24383E"/>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3"/>
          </a:solidFill>
        </a:fill>
      </a:tcStyle>
    </a:firstCol>
    <a:la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381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3"/>
          </a:solidFill>
        </a:fill>
      </a:tcStyle>
    </a:lastRow>
    <a:fir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381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3"/>
          </a:solidFill>
        </a:fill>
      </a:tcStyle>
    </a:firstRow>
  </a:tblStyle>
  <a:tblStyle styleId="{CF821DB8-F4EB-4A41-A1BA-3FCAFE7338EE}" styleName="">
    <a:tblBg/>
    <a:wholeTbl>
      <a:tcTxStyle b="off" i="off">
        <a:fontRef idx="major">
          <a:srgbClr val="24383E"/>
        </a:fontRef>
        <a:srgbClr val="24383E"/>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6"/>
          </a:solidFill>
        </a:fill>
      </a:tcStyle>
    </a:firstCol>
    <a:la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381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6"/>
          </a:solidFill>
        </a:fill>
      </a:tcStyle>
    </a:lastRow>
    <a:fir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381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chemeClr val="accent6"/>
          </a:solidFill>
        </a:fill>
      </a:tcStyle>
    </a:firstRow>
  </a:tblStyle>
  <a:tblStyle styleId="{33BA23B1-9221-436E-865A-0063620EA4FD}" styleName="">
    <a:tblBg/>
    <a:wholeTbl>
      <a:tcTxStyle b="off" i="off">
        <a:fontRef idx="major">
          <a:srgbClr val="24383E"/>
        </a:fontRef>
        <a:srgbClr val="24383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3E221A"/>
          </a:solidFill>
        </a:fill>
      </a:tcStyle>
    </a:band2H>
    <a:firstCol>
      <a:tcTxStyle b="on" i="off">
        <a:fontRef idx="major">
          <a:srgbClr val="3E221A"/>
        </a:fontRef>
        <a:srgbClr val="3E22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4383E"/>
        </a:fontRef>
        <a:srgbClr val="24383E"/>
      </a:tcTxStyle>
      <a:tcStyle>
        <a:tcBdr>
          <a:left>
            <a:ln w="12700" cap="flat">
              <a:noFill/>
              <a:miter lim="400000"/>
            </a:ln>
          </a:left>
          <a:right>
            <a:ln w="12700" cap="flat">
              <a:noFill/>
              <a:miter lim="400000"/>
            </a:ln>
          </a:right>
          <a:top>
            <a:ln w="50800" cap="flat">
              <a:solidFill>
                <a:srgbClr val="24383E"/>
              </a:solidFill>
              <a:prstDash val="solid"/>
              <a:round/>
            </a:ln>
          </a:top>
          <a:bottom>
            <a:ln w="25400" cap="flat">
              <a:solidFill>
                <a:srgbClr val="24383E"/>
              </a:solidFill>
              <a:prstDash val="solid"/>
              <a:round/>
            </a:ln>
          </a:bottom>
          <a:insideH>
            <a:ln w="12700" cap="flat">
              <a:noFill/>
              <a:miter lim="400000"/>
            </a:ln>
          </a:insideH>
          <a:insideV>
            <a:ln w="12700" cap="flat">
              <a:noFill/>
              <a:miter lim="400000"/>
            </a:ln>
          </a:insideV>
        </a:tcBdr>
        <a:fill>
          <a:solidFill>
            <a:srgbClr val="3E221A"/>
          </a:solidFill>
        </a:fill>
      </a:tcStyle>
    </a:lastRow>
    <a:firstRow>
      <a:tcTxStyle b="on" i="off">
        <a:fontRef idx="major">
          <a:srgbClr val="3E221A"/>
        </a:fontRef>
        <a:srgbClr val="3E221A"/>
      </a:tcTxStyle>
      <a:tcStyle>
        <a:tcBdr>
          <a:left>
            <a:ln w="12700" cap="flat">
              <a:noFill/>
              <a:miter lim="400000"/>
            </a:ln>
          </a:left>
          <a:right>
            <a:ln w="12700" cap="flat">
              <a:noFill/>
              <a:miter lim="400000"/>
            </a:ln>
          </a:right>
          <a:top>
            <a:ln w="25400" cap="flat">
              <a:solidFill>
                <a:srgbClr val="24383E"/>
              </a:solidFill>
              <a:prstDash val="solid"/>
              <a:round/>
            </a:ln>
          </a:top>
          <a:bottom>
            <a:ln w="25400" cap="flat">
              <a:solidFill>
                <a:srgbClr val="24383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24383E"/>
        </a:fontRef>
        <a:srgbClr val="24383E"/>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CBCCCD"/>
          </a:solidFill>
        </a:fill>
      </a:tcStyle>
    </a:wholeTbl>
    <a:band2H>
      <a:tcTxStyle b="def" i="def"/>
      <a:tcStyle>
        <a:tcBdr/>
        <a:fill>
          <a:solidFill>
            <a:srgbClr val="E7E7E8"/>
          </a:solidFill>
        </a:fill>
      </a:tcStyle>
    </a:band2H>
    <a:firstCol>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24383E"/>
          </a:solidFill>
        </a:fill>
      </a:tcStyle>
    </a:firstCol>
    <a:la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38100" cap="flat">
              <a:solidFill>
                <a:srgbClr val="3E221A"/>
              </a:solidFill>
              <a:prstDash val="solid"/>
              <a:round/>
            </a:ln>
          </a:top>
          <a:bottom>
            <a:ln w="127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24383E"/>
          </a:solidFill>
        </a:fill>
      </a:tcStyle>
    </a:lastRow>
    <a:firstRow>
      <a:tcTxStyle b="on" i="off">
        <a:fontRef idx="major">
          <a:srgbClr val="3E221A"/>
        </a:fontRef>
        <a:srgbClr val="3E221A"/>
      </a:tcTxStyle>
      <a:tcStyle>
        <a:tcBdr>
          <a:left>
            <a:ln w="12700" cap="flat">
              <a:solidFill>
                <a:srgbClr val="3E221A"/>
              </a:solidFill>
              <a:prstDash val="solid"/>
              <a:round/>
            </a:ln>
          </a:left>
          <a:right>
            <a:ln w="12700" cap="flat">
              <a:solidFill>
                <a:srgbClr val="3E221A"/>
              </a:solidFill>
              <a:prstDash val="solid"/>
              <a:round/>
            </a:ln>
          </a:right>
          <a:top>
            <a:ln w="12700" cap="flat">
              <a:solidFill>
                <a:srgbClr val="3E221A"/>
              </a:solidFill>
              <a:prstDash val="solid"/>
              <a:round/>
            </a:ln>
          </a:top>
          <a:bottom>
            <a:ln w="38100" cap="flat">
              <a:solidFill>
                <a:srgbClr val="3E221A"/>
              </a:solidFill>
              <a:prstDash val="solid"/>
              <a:round/>
            </a:ln>
          </a:bottom>
          <a:insideH>
            <a:ln w="12700" cap="flat">
              <a:solidFill>
                <a:srgbClr val="3E221A"/>
              </a:solidFill>
              <a:prstDash val="solid"/>
              <a:round/>
            </a:ln>
          </a:insideH>
          <a:insideV>
            <a:ln w="12700" cap="flat">
              <a:solidFill>
                <a:srgbClr val="3E221A"/>
              </a:solidFill>
              <a:prstDash val="solid"/>
              <a:round/>
            </a:ln>
          </a:insideV>
        </a:tcBdr>
        <a:fill>
          <a:solidFill>
            <a:srgbClr val="24383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a:p>
        </p:txBody>
      </p:sp>
      <p:sp>
        <p:nvSpPr>
          <p:cNvPr id="20" name="Shape 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6000"/>
      </a:lnSpc>
      <a:defRPr sz="2200">
        <a:latin typeface="+mn-lt"/>
        <a:ea typeface="+mn-ea"/>
        <a:cs typeface="+mn-cs"/>
        <a:sym typeface="Helvetica Neue"/>
      </a:defRPr>
    </a:lvl1pPr>
    <a:lvl2pPr indent="228600" defTabSz="457200" latinLnBrk="0">
      <a:lnSpc>
        <a:spcPct val="116000"/>
      </a:lnSpc>
      <a:defRPr sz="2200">
        <a:latin typeface="+mn-lt"/>
        <a:ea typeface="+mn-ea"/>
        <a:cs typeface="+mn-cs"/>
        <a:sym typeface="Helvetica Neue"/>
      </a:defRPr>
    </a:lvl2pPr>
    <a:lvl3pPr indent="457200" defTabSz="457200" latinLnBrk="0">
      <a:lnSpc>
        <a:spcPct val="116000"/>
      </a:lnSpc>
      <a:defRPr sz="2200">
        <a:latin typeface="+mn-lt"/>
        <a:ea typeface="+mn-ea"/>
        <a:cs typeface="+mn-cs"/>
        <a:sym typeface="Helvetica Neue"/>
      </a:defRPr>
    </a:lvl3pPr>
    <a:lvl4pPr indent="685800" defTabSz="457200" latinLnBrk="0">
      <a:lnSpc>
        <a:spcPct val="116000"/>
      </a:lnSpc>
      <a:defRPr sz="2200">
        <a:latin typeface="+mn-lt"/>
        <a:ea typeface="+mn-ea"/>
        <a:cs typeface="+mn-cs"/>
        <a:sym typeface="Helvetica Neue"/>
      </a:defRPr>
    </a:lvl4pPr>
    <a:lvl5pPr indent="914400" defTabSz="457200" latinLnBrk="0">
      <a:lnSpc>
        <a:spcPct val="116000"/>
      </a:lnSpc>
      <a:defRPr sz="2200">
        <a:latin typeface="+mn-lt"/>
        <a:ea typeface="+mn-ea"/>
        <a:cs typeface="+mn-cs"/>
        <a:sym typeface="Helvetica Neue"/>
      </a:defRPr>
    </a:lvl5pPr>
    <a:lvl6pPr indent="1143000" defTabSz="457200" latinLnBrk="0">
      <a:lnSpc>
        <a:spcPct val="116000"/>
      </a:lnSpc>
      <a:defRPr sz="2200">
        <a:latin typeface="+mn-lt"/>
        <a:ea typeface="+mn-ea"/>
        <a:cs typeface="+mn-cs"/>
        <a:sym typeface="Helvetica Neue"/>
      </a:defRPr>
    </a:lvl6pPr>
    <a:lvl7pPr indent="1371600" defTabSz="457200" latinLnBrk="0">
      <a:lnSpc>
        <a:spcPct val="116000"/>
      </a:lnSpc>
      <a:defRPr sz="2200">
        <a:latin typeface="+mn-lt"/>
        <a:ea typeface="+mn-ea"/>
        <a:cs typeface="+mn-cs"/>
        <a:sym typeface="Helvetica Neue"/>
      </a:defRPr>
    </a:lvl7pPr>
    <a:lvl8pPr indent="1600200" defTabSz="457200" latinLnBrk="0">
      <a:lnSpc>
        <a:spcPct val="116000"/>
      </a:lnSpc>
      <a:defRPr sz="2200">
        <a:latin typeface="+mn-lt"/>
        <a:ea typeface="+mn-ea"/>
        <a:cs typeface="+mn-cs"/>
        <a:sym typeface="Helvetica Neue"/>
      </a:defRPr>
    </a:lvl8pPr>
    <a:lvl9pPr indent="1828800" defTabSz="457200" latinLnBrk="0">
      <a:lnSpc>
        <a:spcPct val="116000"/>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91429" y="13144501"/>
            <a:ext cx="393205" cy="571501"/>
          </a:xfrm>
          <a:prstGeom prst="rect">
            <a:avLst/>
          </a:prstGeom>
          <a:ln w="12700">
            <a:miter lim="400000"/>
          </a:ln>
        </p:spPr>
        <p:txBody>
          <a:bodyPr wrap="none" lIns="50800" tIns="50800" rIns="50800" bIns="50800" anchor="b">
            <a:spAutoFit/>
          </a:bodyPr>
          <a:lstStyle>
            <a:lvl1pPr>
              <a:defRPr sz="2400">
                <a:solidFill>
                  <a:srgbClr val="3E231A"/>
                </a:solidFill>
                <a:latin typeface="Papyrus"/>
                <a:ea typeface="Papyrus"/>
                <a:cs typeface="Papyrus"/>
                <a:sym typeface="Papyru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3E231A"/>
          </a:solidFill>
          <a:uFillTx/>
          <a:latin typeface="Papyrus"/>
          <a:ea typeface="Papyrus"/>
          <a:cs typeface="Papyru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Papyrus"/>
          <a:ea typeface="Papyrus"/>
          <a:cs typeface="Papyrus"/>
          <a:sym typeface="Papyrus"/>
        </a:defRPr>
      </a:lvl1pPr>
      <a:lvl2pPr marL="16569619" marR="0" indent="-15909219"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Papyrus"/>
          <a:ea typeface="Papyrus"/>
          <a:cs typeface="Papyrus"/>
          <a:sym typeface="Papyrus"/>
        </a:defRPr>
      </a:lvl2pPr>
      <a:lvl3pPr marL="17230019" marR="0" indent="-15909219"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Papyrus"/>
          <a:ea typeface="Papyrus"/>
          <a:cs typeface="Papyrus"/>
          <a:sym typeface="Papyrus"/>
        </a:defRPr>
      </a:lvl3pPr>
      <a:lvl4pPr marL="17890419" marR="0" indent="-15909219"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Papyrus"/>
          <a:ea typeface="Papyrus"/>
          <a:cs typeface="Papyrus"/>
          <a:sym typeface="Papyrus"/>
        </a:defRPr>
      </a:lvl4pPr>
      <a:lvl5pPr marL="18550819" marR="0" indent="-15909219"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Papyrus"/>
          <a:ea typeface="Papyrus"/>
          <a:cs typeface="Papyrus"/>
          <a:sym typeface="Papyrus"/>
        </a:defRPr>
      </a:lvl5pPr>
      <a:lvl6pPr marL="0" marR="0" indent="3098800" algn="l" defTabSz="825500" rtl="0" latinLnBrk="0">
        <a:lnSpc>
          <a:spcPct val="100000"/>
        </a:lnSpc>
        <a:spcBef>
          <a:spcPts val="4200"/>
        </a:spcBef>
        <a:spcAft>
          <a:spcPts val="0"/>
        </a:spcAft>
        <a:buClrTx/>
        <a:buSzTx/>
        <a:buFontTx/>
        <a:buNone/>
        <a:tabLst/>
        <a:defRPr b="0" baseline="0" cap="none" i="0" spc="0" strike="noStrike" sz="5200" u="none">
          <a:solidFill>
            <a:srgbClr val="3E231A"/>
          </a:solidFill>
          <a:uFillTx/>
          <a:latin typeface="Papyrus"/>
          <a:ea typeface="Papyrus"/>
          <a:cs typeface="Papyrus"/>
          <a:sym typeface="Papyrus"/>
        </a:defRPr>
      </a:lvl6pPr>
      <a:lvl7pPr marL="0" marR="0" indent="3556000" algn="l" defTabSz="825500" rtl="0" latinLnBrk="0">
        <a:lnSpc>
          <a:spcPct val="100000"/>
        </a:lnSpc>
        <a:spcBef>
          <a:spcPts val="4200"/>
        </a:spcBef>
        <a:spcAft>
          <a:spcPts val="0"/>
        </a:spcAft>
        <a:buClrTx/>
        <a:buSzTx/>
        <a:buFontTx/>
        <a:buNone/>
        <a:tabLst/>
        <a:defRPr b="0" baseline="0" cap="none" i="0" spc="0" strike="noStrike" sz="5200" u="none">
          <a:solidFill>
            <a:srgbClr val="3E231A"/>
          </a:solidFill>
          <a:uFillTx/>
          <a:latin typeface="Papyrus"/>
          <a:ea typeface="Papyrus"/>
          <a:cs typeface="Papyrus"/>
          <a:sym typeface="Papyrus"/>
        </a:defRPr>
      </a:lvl7pPr>
      <a:lvl8pPr marL="0" marR="0" indent="4013200" algn="l" defTabSz="825500" rtl="0" latinLnBrk="0">
        <a:lnSpc>
          <a:spcPct val="100000"/>
        </a:lnSpc>
        <a:spcBef>
          <a:spcPts val="4200"/>
        </a:spcBef>
        <a:spcAft>
          <a:spcPts val="0"/>
        </a:spcAft>
        <a:buClrTx/>
        <a:buSzTx/>
        <a:buFontTx/>
        <a:buNone/>
        <a:tabLst/>
        <a:defRPr b="0" baseline="0" cap="none" i="0" spc="0" strike="noStrike" sz="5200" u="none">
          <a:solidFill>
            <a:srgbClr val="3E231A"/>
          </a:solidFill>
          <a:uFillTx/>
          <a:latin typeface="Papyrus"/>
          <a:ea typeface="Papyrus"/>
          <a:cs typeface="Papyrus"/>
          <a:sym typeface="Papyrus"/>
        </a:defRPr>
      </a:lvl8pPr>
      <a:lvl9pPr marL="0" marR="0" indent="4470400" algn="l" defTabSz="825500" rtl="0" latinLnBrk="0">
        <a:lnSpc>
          <a:spcPct val="100000"/>
        </a:lnSpc>
        <a:spcBef>
          <a:spcPts val="4200"/>
        </a:spcBef>
        <a:spcAft>
          <a:spcPts val="0"/>
        </a:spcAft>
        <a:buClrTx/>
        <a:buSzTx/>
        <a:buFontTx/>
        <a:buNone/>
        <a:tabLst/>
        <a:defRPr b="0" baseline="0" cap="none" i="0" spc="0" strike="noStrike" sz="5200" u="none">
          <a:solidFill>
            <a:srgbClr val="3E231A"/>
          </a:solidFill>
          <a:uFillTx/>
          <a:latin typeface="Papyrus"/>
          <a:ea typeface="Papyrus"/>
          <a:cs typeface="Papyrus"/>
          <a:sym typeface="Papyrus"/>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 name="Slide Number"/>
          <p:cNvSpPr txBox="1"/>
          <p:nvPr>
            <p:ph type="sldNum" sz="quarter" idx="4294967295"/>
          </p:nvPr>
        </p:nvSpPr>
        <p:spPr>
          <a:xfrm>
            <a:off x="12092482" y="13144498"/>
            <a:ext cx="191097"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 name="Rectangle 1"/>
          <p:cNvSpPr txBox="1"/>
          <p:nvPr/>
        </p:nvSpPr>
        <p:spPr>
          <a:xfrm>
            <a:off x="2890837" y="4654377"/>
            <a:ext cx="6584951" cy="4402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15000"/>
              </a:lnSpc>
              <a:spcBef>
                <a:spcPts val="2000"/>
              </a:spcBef>
              <a:defRPr sz="6400">
                <a:solidFill>
                  <a:srgbClr val="3E231A"/>
                </a:solidFill>
                <a:latin typeface="Noteworthy Bold"/>
                <a:ea typeface="Noteworthy Bold"/>
                <a:cs typeface="Noteworthy Bold"/>
                <a:sym typeface="Noteworthy Bold"/>
              </a:defRPr>
            </a:lvl1pPr>
          </a:lstStyle>
          <a:p>
            <a:pPr/>
            <a:r>
              <a:t>SMART WALKING STICK FOR BLIND</a:t>
            </a:r>
          </a:p>
        </p:txBody>
      </p:sp>
      <p:sp>
        <p:nvSpPr>
          <p:cNvPr id="24" name="Line"/>
          <p:cNvSpPr/>
          <p:nvPr/>
        </p:nvSpPr>
        <p:spPr>
          <a:xfrm flipV="1">
            <a:off x="11555411" y="3554412"/>
            <a:ext cx="2" cy="5716590"/>
          </a:xfrm>
          <a:prstGeom prst="line">
            <a:avLst/>
          </a:prstGeom>
          <a:ln w="38100">
            <a:solidFill>
              <a:srgbClr val="3E231A"/>
            </a:solidFill>
          </a:ln>
        </p:spPr>
        <p:txBody>
          <a:bodyPr lIns="45718" tIns="45718" rIns="45718" bIns="45718"/>
          <a:lstStyle/>
          <a:p>
            <a:pPr/>
          </a:p>
        </p:txBody>
      </p:sp>
      <p:sp>
        <p:nvSpPr>
          <p:cNvPr id="25" name="Co-ordinator:…"/>
          <p:cNvSpPr txBox="1"/>
          <p:nvPr/>
        </p:nvSpPr>
        <p:spPr>
          <a:xfrm>
            <a:off x="11901486" y="5616257"/>
            <a:ext cx="5737227" cy="33820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53975" algn="l" defTabSz="457200">
              <a:defRPr sz="2700">
                <a:solidFill>
                  <a:srgbClr val="000000"/>
                </a:solidFill>
                <a:latin typeface="Papyrus"/>
                <a:ea typeface="Papyrus"/>
                <a:cs typeface="Papyrus"/>
                <a:sym typeface="Papyrus"/>
              </a:defRPr>
            </a:pPr>
            <a:r>
              <a:t>Co-ordinator:</a:t>
            </a:r>
          </a:p>
          <a:p>
            <a:pPr indent="53975" algn="l" defTabSz="457200">
              <a:defRPr sz="2700">
                <a:solidFill>
                  <a:srgbClr val="000000"/>
                </a:solidFill>
                <a:latin typeface="Papyrus"/>
                <a:ea typeface="Papyrus"/>
                <a:cs typeface="Papyrus"/>
                <a:sym typeface="Papyrus"/>
              </a:defRPr>
            </a:pPr>
            <a:r>
              <a:t>Mr.S.A.K. JAINULABUDEEN, M.Tech</a:t>
            </a:r>
          </a:p>
          <a:p>
            <a:pPr indent="53975" algn="l" defTabSz="457200">
              <a:lnSpc>
                <a:spcPct val="115000"/>
              </a:lnSpc>
              <a:tabLst>
                <a:tab pos="3314700" algn="l"/>
              </a:tabLst>
              <a:defRPr sz="2700">
                <a:solidFill>
                  <a:srgbClr val="000000"/>
                </a:solidFill>
                <a:latin typeface="Papyrus"/>
                <a:ea typeface="Papyrus"/>
                <a:cs typeface="Papyrus"/>
                <a:sym typeface="Papyrus"/>
              </a:defRPr>
            </a:pPr>
            <a:r>
              <a:t>DEPARTMENT</a:t>
            </a:r>
            <a:r>
              <a:rPr spc="-270"/>
              <a:t> </a:t>
            </a:r>
            <a:r>
              <a:t>OF CSE  </a:t>
            </a:r>
          </a:p>
          <a:p>
            <a:pPr indent="53975" algn="l" defTabSz="457200">
              <a:lnSpc>
                <a:spcPct val="115000"/>
              </a:lnSpc>
              <a:tabLst>
                <a:tab pos="3314700" algn="l"/>
              </a:tabLst>
              <a:defRPr sz="2700">
                <a:solidFill>
                  <a:srgbClr val="000000"/>
                </a:solidFill>
                <a:latin typeface="Papyrus"/>
                <a:ea typeface="Papyrus"/>
                <a:cs typeface="Papyrus"/>
                <a:sym typeface="Papyrus"/>
              </a:defRPr>
            </a:pPr>
            <a:r>
              <a:t>PANIMALAR ENGINEERING </a:t>
            </a:r>
            <a:r>
              <a:rPr spc="-270"/>
              <a:t>COLLEGE</a:t>
            </a:r>
            <a:r>
              <a:t>.</a:t>
            </a:r>
          </a:p>
        </p:txBody>
      </p:sp>
      <p:sp>
        <p:nvSpPr>
          <p:cNvPr id="26" name="By,…"/>
          <p:cNvSpPr txBox="1"/>
          <p:nvPr/>
        </p:nvSpPr>
        <p:spPr>
          <a:xfrm>
            <a:off x="11990386" y="3549650"/>
            <a:ext cx="10387014"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600">
                <a:solidFill>
                  <a:srgbClr val="3E231A"/>
                </a:solidFill>
                <a:latin typeface="Papyrus"/>
                <a:ea typeface="Papyrus"/>
                <a:cs typeface="Papyrus"/>
                <a:sym typeface="Papyrus"/>
              </a:defRPr>
            </a:pPr>
            <a:r>
              <a:t>By,</a:t>
            </a:r>
          </a:p>
          <a:p>
            <a:pPr algn="l">
              <a:defRPr sz="3600">
                <a:solidFill>
                  <a:srgbClr val="3E231A"/>
                </a:solidFill>
                <a:latin typeface="Papyrus"/>
                <a:ea typeface="Papyrus"/>
                <a:cs typeface="Papyrus"/>
                <a:sym typeface="Papyrus"/>
              </a:defRPr>
            </a:pPr>
            <a:r>
              <a:t>Kevin prince Jayaraj D(211417104119)</a:t>
            </a:r>
          </a:p>
          <a:p>
            <a:pPr algn="l">
              <a:defRPr sz="3600">
                <a:solidFill>
                  <a:srgbClr val="3E231A"/>
                </a:solidFill>
                <a:latin typeface="Papyrus"/>
                <a:ea typeface="Papyrus"/>
                <a:cs typeface="Papyrus"/>
                <a:sym typeface="Papyrus"/>
              </a:defRPr>
            </a:pPr>
            <a:r>
              <a:t>Karthikeyan S(211417104110)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lide Number"/>
          <p:cNvSpPr txBox="1"/>
          <p:nvPr>
            <p:ph type="sldNum" sz="quarter" idx="4294967295"/>
          </p:nvPr>
        </p:nvSpPr>
        <p:spPr>
          <a:xfrm>
            <a:off x="11994604" y="13096874"/>
            <a:ext cx="393205"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 name="MODULE DESCRIPTION"/>
          <p:cNvSpPr txBox="1"/>
          <p:nvPr/>
        </p:nvSpPr>
        <p:spPr>
          <a:xfrm>
            <a:off x="8333357" y="842962"/>
            <a:ext cx="77156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3E221A"/>
                </a:solidFill>
                <a:latin typeface="Papyrus"/>
                <a:ea typeface="Papyrus"/>
                <a:cs typeface="Papyrus"/>
                <a:sym typeface="Papyrus"/>
              </a:defRPr>
            </a:lvl1pPr>
          </a:lstStyle>
          <a:p>
            <a:pPr/>
            <a:r>
              <a:t>MODULE DESCRIPTION</a:t>
            </a:r>
          </a:p>
        </p:txBody>
      </p:sp>
      <p:sp>
        <p:nvSpPr>
          <p:cNvPr id="102" name="Project is designed in four modules where each module is responsible for different aspects."/>
          <p:cNvSpPr txBox="1"/>
          <p:nvPr/>
        </p:nvSpPr>
        <p:spPr>
          <a:xfrm>
            <a:off x="1347787" y="2652711"/>
            <a:ext cx="21686840" cy="205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3E221A"/>
                </a:solidFill>
                <a:latin typeface="Papyrus"/>
                <a:ea typeface="Papyrus"/>
                <a:cs typeface="Papyrus"/>
                <a:sym typeface="Papyrus"/>
              </a:defRPr>
            </a:lvl1pPr>
          </a:lstStyle>
          <a:p>
            <a:pPr/>
            <a:r>
              <a:t>Project is designed in Two modules where each module is responsible for different aspects.</a:t>
            </a:r>
          </a:p>
        </p:txBody>
      </p:sp>
      <p:sp>
        <p:nvSpPr>
          <p:cNvPr id="103" name="Arduino board.…"/>
          <p:cNvSpPr txBox="1"/>
          <p:nvPr/>
        </p:nvSpPr>
        <p:spPr>
          <a:xfrm>
            <a:off x="1271568" y="6672595"/>
            <a:ext cx="8558685" cy="627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00062" indent="-500062" algn="l">
              <a:buSzPct val="100000"/>
              <a:buChar char="•"/>
              <a:defRPr>
                <a:solidFill>
                  <a:srgbClr val="3E221A"/>
                </a:solidFill>
                <a:latin typeface="Papyrus"/>
                <a:ea typeface="Papyrus"/>
                <a:cs typeface="Papyrus"/>
                <a:sym typeface="Papyrus"/>
              </a:defRPr>
            </a:pPr>
            <a:r>
              <a:t>Arduino board</a:t>
            </a:r>
          </a:p>
          <a:p>
            <a:pPr marL="500062" indent="-500062" algn="l">
              <a:buSzPct val="100000"/>
              <a:buChar char="•"/>
              <a:defRPr>
                <a:solidFill>
                  <a:srgbClr val="3E221A"/>
                </a:solidFill>
                <a:latin typeface="Papyrus"/>
                <a:ea typeface="Papyrus"/>
                <a:cs typeface="Papyrus"/>
                <a:sym typeface="Papyrus"/>
              </a:defRPr>
            </a:pPr>
            <a:r>
              <a:t>GSM system</a:t>
            </a:r>
          </a:p>
          <a:p>
            <a:pPr marL="500062" indent="-500062" algn="l">
              <a:buSzPct val="100000"/>
              <a:buChar char="•"/>
              <a:defRPr>
                <a:solidFill>
                  <a:srgbClr val="3E221A"/>
                </a:solidFill>
                <a:latin typeface="Papyrus"/>
                <a:ea typeface="Papyrus"/>
                <a:cs typeface="Papyrus"/>
                <a:sym typeface="Papyrus"/>
              </a:defRPr>
            </a:pPr>
            <a:r>
              <a:t>Sensors used in this project.</a:t>
            </a:r>
          </a:p>
          <a:p>
            <a:pPr lvl="4" marL="3548062" indent="-500062" algn="l">
              <a:buSzPct val="60000"/>
              <a:buBlip>
                <a:blip r:embed="rId2"/>
              </a:buBlip>
              <a:defRPr sz="3300">
                <a:solidFill>
                  <a:srgbClr val="3E221A"/>
                </a:solidFill>
                <a:latin typeface="Papyrus"/>
                <a:ea typeface="Papyrus"/>
                <a:cs typeface="Papyrus"/>
                <a:sym typeface="Papyrus"/>
              </a:defRPr>
            </a:pPr>
            <a:r>
              <a:t>Fire sensor</a:t>
            </a:r>
          </a:p>
          <a:p>
            <a:pPr lvl="4" marL="3548062" indent="-500062" algn="l">
              <a:buSzPct val="60000"/>
              <a:buBlip>
                <a:blip r:embed="rId2"/>
              </a:buBlip>
              <a:defRPr sz="3300">
                <a:solidFill>
                  <a:srgbClr val="3E221A"/>
                </a:solidFill>
                <a:latin typeface="Papyrus"/>
                <a:ea typeface="Papyrus"/>
                <a:cs typeface="Papyrus"/>
                <a:sym typeface="Papyrus"/>
              </a:defRPr>
            </a:pPr>
            <a:r>
              <a:t>Vibration sensor</a:t>
            </a:r>
          </a:p>
          <a:p>
            <a:pPr lvl="4" marL="3548062" indent="-500062" algn="l">
              <a:buSzPct val="60000"/>
              <a:buBlip>
                <a:blip r:embed="rId2"/>
              </a:buBlip>
              <a:defRPr sz="3300">
                <a:solidFill>
                  <a:srgbClr val="3E221A"/>
                </a:solidFill>
                <a:latin typeface="Papyrus"/>
                <a:ea typeface="Papyrus"/>
                <a:cs typeface="Papyrus"/>
                <a:sym typeface="Papyrus"/>
              </a:defRPr>
            </a:pPr>
            <a:r>
              <a:t>Ultrasonic sensor</a:t>
            </a:r>
          </a:p>
          <a:p>
            <a:pPr lvl="4" marL="3548062" indent="-500062" algn="l">
              <a:buSzPct val="60000"/>
              <a:buBlip>
                <a:blip r:embed="rId2"/>
              </a:buBlip>
              <a:defRPr sz="3300">
                <a:solidFill>
                  <a:srgbClr val="3E221A"/>
                </a:solidFill>
                <a:latin typeface="Papyrus"/>
                <a:ea typeface="Papyrus"/>
                <a:cs typeface="Papyrus"/>
                <a:sym typeface="Papyrus"/>
              </a:defRPr>
            </a:pPr>
            <a:r>
              <a:t>LDR sensor</a:t>
            </a:r>
          </a:p>
          <a:p>
            <a:pPr lvl="4" marL="3548062" indent="-500062" algn="l">
              <a:buSzPct val="60000"/>
              <a:buBlip>
                <a:blip r:embed="rId2"/>
              </a:buBlip>
              <a:defRPr sz="3300">
                <a:solidFill>
                  <a:srgbClr val="3E221A"/>
                </a:solidFill>
                <a:latin typeface="Papyrus"/>
                <a:ea typeface="Papyrus"/>
                <a:cs typeface="Papyrus"/>
                <a:sym typeface="Papyrus"/>
              </a:defRPr>
            </a:pPr>
            <a:r>
              <a:t>IR sensor</a:t>
            </a:r>
          </a:p>
        </p:txBody>
      </p:sp>
      <p:sp>
        <p:nvSpPr>
          <p:cNvPr id="104" name="Module 1(Hardware):"/>
          <p:cNvSpPr txBox="1"/>
          <p:nvPr/>
        </p:nvSpPr>
        <p:spPr>
          <a:xfrm>
            <a:off x="1165049" y="5151603"/>
            <a:ext cx="603487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5F3A1A"/>
                </a:solidFill>
                <a:latin typeface="Papyrus"/>
                <a:ea typeface="Papyrus"/>
                <a:cs typeface="Papyrus"/>
                <a:sym typeface="Papyrus"/>
              </a:defRPr>
            </a:lvl1pPr>
          </a:lstStyle>
          <a:p>
            <a:pPr/>
            <a:r>
              <a:t>Module 1(Hardware):</a:t>
            </a:r>
          </a:p>
        </p:txBody>
      </p:sp>
      <p:sp>
        <p:nvSpPr>
          <p:cNvPr id="105" name="Module 2 (Software):"/>
          <p:cNvSpPr txBox="1"/>
          <p:nvPr/>
        </p:nvSpPr>
        <p:spPr>
          <a:xfrm>
            <a:off x="14019937" y="5151603"/>
            <a:ext cx="6201992"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000000"/>
                </a:solidFill>
                <a:latin typeface="Papyrus"/>
                <a:ea typeface="Papyrus"/>
                <a:cs typeface="Papyrus"/>
                <a:sym typeface="Papyrus"/>
              </a:defRPr>
            </a:lvl1pPr>
          </a:lstStyle>
          <a:p>
            <a:pPr/>
            <a:r>
              <a:t>Module 2 (Software):</a:t>
            </a:r>
          </a:p>
        </p:txBody>
      </p:sp>
      <p:sp>
        <p:nvSpPr>
          <p:cNvPr id="106" name="Embedded C"/>
          <p:cNvSpPr txBox="1"/>
          <p:nvPr/>
        </p:nvSpPr>
        <p:spPr>
          <a:xfrm>
            <a:off x="14401235" y="6564645"/>
            <a:ext cx="4349343"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501315" indent="-501315">
              <a:buSzPct val="100000"/>
              <a:buChar char="•"/>
              <a:defRPr>
                <a:latin typeface="Papyrus"/>
                <a:ea typeface="Papyrus"/>
                <a:cs typeface="Papyrus"/>
                <a:sym typeface="Papyrus"/>
              </a:defRPr>
            </a:lvl1pPr>
          </a:lstStyle>
          <a:p>
            <a:pPr/>
            <a:r>
              <a:t>Embedded C</a:t>
            </a:r>
          </a:p>
        </p:txBody>
      </p:sp>
    </p:spTree>
  </p:cSld>
  <p:clrMapOvr>
    <a:masterClrMapping/>
  </p:clrMapOvr>
  <mc:AlternateContent xmlns:mc="http://schemas.openxmlformats.org/markup-compatibility/2006">
    <mc:Choice xmlns:p14="http://schemas.microsoft.com/office/powerpoint/2010/main" Requires="p14">
      <p:transition spd="slow" advClick="1" p14:dur="120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Arduino board"/>
          <p:cNvSpPr txBox="1"/>
          <p:nvPr>
            <p:ph type="title"/>
          </p:nvPr>
        </p:nvSpPr>
        <p:spPr>
          <a:prstGeom prst="rect">
            <a:avLst/>
          </a:prstGeom>
        </p:spPr>
        <p:txBody>
          <a:bodyPr/>
          <a:lstStyle>
            <a:lvl1pPr>
              <a:defRPr sz="6600"/>
            </a:lvl1pPr>
          </a:lstStyle>
          <a:p>
            <a:pPr/>
            <a:r>
              <a:t>Arduino board</a:t>
            </a:r>
          </a:p>
        </p:txBody>
      </p:sp>
      <p:sp>
        <p:nvSpPr>
          <p:cNvPr id="109" name="Slide Number"/>
          <p:cNvSpPr txBox="1"/>
          <p:nvPr>
            <p:ph type="sldNum" sz="quarter" idx="4294967295"/>
          </p:nvPr>
        </p:nvSpPr>
        <p:spPr>
          <a:xfrm>
            <a:off x="12054085" y="13144499"/>
            <a:ext cx="267892"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Arduino board acts as the brain of the system.…"/>
          <p:cNvSpPr txBox="1"/>
          <p:nvPr/>
        </p:nvSpPr>
        <p:spPr>
          <a:xfrm>
            <a:off x="1503361" y="4360862"/>
            <a:ext cx="21375266"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00062" indent="-500062" algn="l">
              <a:lnSpc>
                <a:spcPct val="200000"/>
              </a:lnSpc>
              <a:buSzPct val="100000"/>
              <a:buChar char="•"/>
              <a:defRPr>
                <a:solidFill>
                  <a:srgbClr val="3E221A"/>
                </a:solidFill>
                <a:latin typeface="Papyrus"/>
                <a:ea typeface="Papyrus"/>
                <a:cs typeface="Papyrus"/>
                <a:sym typeface="Papyrus"/>
              </a:defRPr>
            </a:pPr>
            <a:r>
              <a:t>Arduino board acts as the brain of the system.</a:t>
            </a:r>
          </a:p>
          <a:p>
            <a:pPr marL="500062" indent="-500062" algn="l">
              <a:lnSpc>
                <a:spcPct val="200000"/>
              </a:lnSpc>
              <a:buSzPct val="100000"/>
              <a:buChar char="•"/>
              <a:defRPr>
                <a:solidFill>
                  <a:srgbClr val="3E221A"/>
                </a:solidFill>
                <a:latin typeface="Papyrus"/>
                <a:ea typeface="Papyrus"/>
                <a:cs typeface="Papyrus"/>
                <a:sym typeface="Papyrus"/>
              </a:defRPr>
            </a:pPr>
            <a:r>
              <a:t>It controls every other sensors.</a:t>
            </a:r>
          </a:p>
          <a:p>
            <a:pPr marL="500062" indent="-500062" algn="l">
              <a:lnSpc>
                <a:spcPct val="200000"/>
              </a:lnSpc>
              <a:buSzPct val="100000"/>
              <a:buChar char="•"/>
              <a:defRPr>
                <a:solidFill>
                  <a:srgbClr val="3E221A"/>
                </a:solidFill>
                <a:latin typeface="Papyrus"/>
                <a:ea typeface="Papyrus"/>
                <a:cs typeface="Papyrus"/>
                <a:sym typeface="Papyrus"/>
              </a:defRPr>
            </a:pPr>
            <a:r>
              <a:t>Since it acts as a brain, any damage happens to it affect the whole system.</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ENSORS  USED:"/>
          <p:cNvSpPr txBox="1"/>
          <p:nvPr>
            <p:ph type="title"/>
          </p:nvPr>
        </p:nvSpPr>
        <p:spPr>
          <a:prstGeom prst="rect">
            <a:avLst/>
          </a:prstGeom>
        </p:spPr>
        <p:txBody>
          <a:bodyPr/>
          <a:lstStyle>
            <a:lvl1pPr>
              <a:defRPr sz="4400"/>
            </a:lvl1pPr>
          </a:lstStyle>
          <a:p>
            <a:pPr/>
            <a:r>
              <a:t>SENSORS  USED:</a:t>
            </a:r>
          </a:p>
        </p:txBody>
      </p:sp>
      <p:sp>
        <p:nvSpPr>
          <p:cNvPr id="113" name="Slide Number"/>
          <p:cNvSpPr txBox="1"/>
          <p:nvPr>
            <p:ph type="sldNum" sz="quarter" idx="4294967295"/>
          </p:nvPr>
        </p:nvSpPr>
        <p:spPr>
          <a:xfrm>
            <a:off x="12015241" y="13144499"/>
            <a:ext cx="345580"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Viberation sensor…"/>
          <p:cNvSpPr txBox="1"/>
          <p:nvPr/>
        </p:nvSpPr>
        <p:spPr>
          <a:xfrm>
            <a:off x="2381249" y="4360862"/>
            <a:ext cx="5741182"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00062" indent="-500062" algn="l">
              <a:buSzPct val="100000"/>
              <a:buChar char="•"/>
              <a:defRPr>
                <a:solidFill>
                  <a:srgbClr val="3E221A"/>
                </a:solidFill>
                <a:latin typeface="Papyrus"/>
                <a:ea typeface="Papyrus"/>
                <a:cs typeface="Papyrus"/>
                <a:sym typeface="Papyrus"/>
              </a:defRPr>
            </a:pPr>
            <a:r>
              <a:t>Viberation sensor</a:t>
            </a:r>
          </a:p>
          <a:p>
            <a:pPr marL="500062" indent="-500062" algn="l">
              <a:buSzPct val="100000"/>
              <a:buChar char="•"/>
              <a:defRPr>
                <a:solidFill>
                  <a:srgbClr val="3E221A"/>
                </a:solidFill>
                <a:latin typeface="Papyrus"/>
                <a:ea typeface="Papyrus"/>
                <a:cs typeface="Papyrus"/>
                <a:sym typeface="Papyrus"/>
              </a:defRPr>
            </a:pPr>
            <a:r>
              <a:t>LDR sensor</a:t>
            </a:r>
          </a:p>
          <a:p>
            <a:pPr marL="500062" indent="-500062" algn="l">
              <a:buSzPct val="100000"/>
              <a:buChar char="•"/>
              <a:defRPr>
                <a:solidFill>
                  <a:srgbClr val="3E221A"/>
                </a:solidFill>
                <a:latin typeface="Papyrus"/>
                <a:ea typeface="Papyrus"/>
                <a:cs typeface="Papyrus"/>
                <a:sym typeface="Papyrus"/>
              </a:defRPr>
            </a:pPr>
            <a:r>
              <a:t>Fire sensor</a:t>
            </a:r>
          </a:p>
          <a:p>
            <a:pPr marL="500062" indent="-500062" algn="l">
              <a:buSzPct val="100000"/>
              <a:buChar char="•"/>
              <a:defRPr>
                <a:solidFill>
                  <a:srgbClr val="3E221A"/>
                </a:solidFill>
                <a:latin typeface="Papyrus"/>
                <a:ea typeface="Papyrus"/>
                <a:cs typeface="Papyrus"/>
                <a:sym typeface="Papyrus"/>
              </a:defRPr>
            </a:pPr>
            <a:r>
              <a:t>IR sensor</a:t>
            </a:r>
          </a:p>
          <a:p>
            <a:pPr marL="500062" indent="-500062" algn="l">
              <a:buSzPct val="100000"/>
              <a:buChar char="•"/>
              <a:defRPr>
                <a:solidFill>
                  <a:srgbClr val="3E221A"/>
                </a:solidFill>
                <a:latin typeface="Papyrus"/>
                <a:ea typeface="Papyrus"/>
                <a:cs typeface="Papyrus"/>
                <a:sym typeface="Papyrus"/>
              </a:defRPr>
            </a:pPr>
            <a:r>
              <a:t>Ultra sonic sensor</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Ultrasonic Sensor:"/>
          <p:cNvSpPr txBox="1"/>
          <p:nvPr>
            <p:ph type="title"/>
          </p:nvPr>
        </p:nvSpPr>
        <p:spPr>
          <a:prstGeom prst="rect">
            <a:avLst/>
          </a:prstGeom>
        </p:spPr>
        <p:txBody>
          <a:bodyPr/>
          <a:lstStyle>
            <a:lvl1pPr>
              <a:defRPr sz="6600"/>
            </a:lvl1pPr>
          </a:lstStyle>
          <a:p>
            <a:pPr/>
            <a:r>
              <a:t>Ultrasonic Sensor:</a:t>
            </a:r>
          </a:p>
        </p:txBody>
      </p:sp>
      <p:sp>
        <p:nvSpPr>
          <p:cNvPr id="117" name="Slide Number"/>
          <p:cNvSpPr txBox="1"/>
          <p:nvPr>
            <p:ph type="sldNum" sz="quarter" idx="4294967295"/>
          </p:nvPr>
        </p:nvSpPr>
        <p:spPr>
          <a:xfrm>
            <a:off x="12019929" y="13144499"/>
            <a:ext cx="336204"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Ultrasonic sensor  detects the distance of the object.…"/>
          <p:cNvSpPr txBox="1"/>
          <p:nvPr/>
        </p:nvSpPr>
        <p:spPr>
          <a:xfrm>
            <a:off x="2192336" y="4811712"/>
            <a:ext cx="16754773"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00062" indent="-500062" algn="l">
              <a:lnSpc>
                <a:spcPct val="200000"/>
              </a:lnSpc>
              <a:buSzPct val="100000"/>
              <a:buChar char="•"/>
              <a:defRPr>
                <a:solidFill>
                  <a:srgbClr val="3E221A"/>
                </a:solidFill>
                <a:latin typeface="Papyrus"/>
                <a:ea typeface="Papyrus"/>
                <a:cs typeface="Papyrus"/>
                <a:sym typeface="Papyrus"/>
              </a:defRPr>
            </a:pPr>
            <a:r>
              <a:t>Ultrasonic sensor  detects the distance of the object.</a:t>
            </a:r>
          </a:p>
          <a:p>
            <a:pPr marL="500062" indent="-500062" algn="l">
              <a:lnSpc>
                <a:spcPct val="200000"/>
              </a:lnSpc>
              <a:buSzPct val="100000"/>
              <a:buChar char="•"/>
              <a:defRPr>
                <a:solidFill>
                  <a:srgbClr val="3E221A"/>
                </a:solidFill>
                <a:latin typeface="Papyrus"/>
                <a:ea typeface="Papyrus"/>
                <a:cs typeface="Papyrus"/>
                <a:sym typeface="Papyrus"/>
              </a:defRPr>
            </a:pPr>
            <a:r>
              <a:t>In which it emits ultrasonic signals to detect the obstacles.</a:t>
            </a:r>
          </a:p>
          <a:p>
            <a:pPr marL="500062" indent="-500062" algn="l">
              <a:lnSpc>
                <a:spcPct val="200000"/>
              </a:lnSpc>
              <a:buSzPct val="100000"/>
              <a:buChar char="•"/>
              <a:defRPr>
                <a:solidFill>
                  <a:srgbClr val="3E221A"/>
                </a:solidFill>
                <a:latin typeface="Papyrus"/>
                <a:ea typeface="Papyrus"/>
                <a:cs typeface="Papyrus"/>
                <a:sym typeface="Papyrus"/>
              </a:defRPr>
            </a:pPr>
            <a:r>
              <a:t>It is cheap when compared to other sensors. </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IR SENSOR"/>
          <p:cNvSpPr txBox="1"/>
          <p:nvPr>
            <p:ph type="title"/>
          </p:nvPr>
        </p:nvSpPr>
        <p:spPr>
          <a:prstGeom prst="rect">
            <a:avLst/>
          </a:prstGeom>
        </p:spPr>
        <p:txBody>
          <a:bodyPr/>
          <a:lstStyle>
            <a:lvl1pPr>
              <a:defRPr sz="6600"/>
            </a:lvl1pPr>
          </a:lstStyle>
          <a:p>
            <a:pPr/>
            <a:r>
              <a:t>IR SENSOR</a:t>
            </a:r>
          </a:p>
        </p:txBody>
      </p:sp>
      <p:sp>
        <p:nvSpPr>
          <p:cNvPr id="121" name="Slide Number"/>
          <p:cNvSpPr txBox="1"/>
          <p:nvPr>
            <p:ph type="sldNum" sz="quarter" idx="4294967295"/>
          </p:nvPr>
        </p:nvSpPr>
        <p:spPr>
          <a:xfrm>
            <a:off x="11992173" y="13144499"/>
            <a:ext cx="391716"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IR sensors uses detects nearby obstacles.…"/>
          <p:cNvSpPr txBox="1"/>
          <p:nvPr/>
        </p:nvSpPr>
        <p:spPr>
          <a:xfrm>
            <a:off x="2016125" y="4740275"/>
            <a:ext cx="12433486" cy="4991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00062" indent="-500062" algn="l">
              <a:lnSpc>
                <a:spcPct val="200000"/>
              </a:lnSpc>
              <a:buSzPct val="100000"/>
              <a:buChar char="•"/>
              <a:defRPr>
                <a:solidFill>
                  <a:srgbClr val="3E221A"/>
                </a:solidFill>
                <a:latin typeface="Papyrus"/>
                <a:ea typeface="Papyrus"/>
                <a:cs typeface="Papyrus"/>
                <a:sym typeface="Papyrus"/>
              </a:defRPr>
            </a:pPr>
            <a:r>
              <a:t>IR sensors uses detects nearby obstacles.</a:t>
            </a:r>
          </a:p>
          <a:p>
            <a:pPr marL="500062" indent="-500062" algn="l">
              <a:lnSpc>
                <a:spcPct val="200000"/>
              </a:lnSpc>
              <a:buSzPct val="100000"/>
              <a:buChar char="•"/>
              <a:defRPr>
                <a:solidFill>
                  <a:srgbClr val="3E221A"/>
                </a:solidFill>
                <a:latin typeface="Papyrus"/>
                <a:ea typeface="Papyrus"/>
                <a:cs typeface="Papyrus"/>
                <a:sym typeface="Papyrus"/>
              </a:defRPr>
            </a:pPr>
            <a:r>
              <a:t>IR sensor is a sensitive sensor</a:t>
            </a:r>
          </a:p>
          <a:p>
            <a:pPr marL="500062" indent="-500062" algn="l">
              <a:lnSpc>
                <a:spcPct val="200000"/>
              </a:lnSpc>
              <a:buSzPct val="100000"/>
              <a:buChar char="•"/>
              <a:defRPr>
                <a:solidFill>
                  <a:srgbClr val="3E221A"/>
                </a:solidFill>
                <a:latin typeface="Papyrus"/>
                <a:ea typeface="Papyrus"/>
                <a:cs typeface="Papyrus"/>
                <a:sym typeface="Papyrus"/>
              </a:defRPr>
            </a:pPr>
            <a:r>
              <a:t>It emits IR radiations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Fire sensor:"/>
          <p:cNvSpPr txBox="1"/>
          <p:nvPr>
            <p:ph type="title"/>
          </p:nvPr>
        </p:nvSpPr>
        <p:spPr>
          <a:prstGeom prst="rect">
            <a:avLst/>
          </a:prstGeom>
        </p:spPr>
        <p:txBody>
          <a:bodyPr/>
          <a:lstStyle>
            <a:lvl1pPr>
              <a:defRPr sz="6600"/>
            </a:lvl1pPr>
          </a:lstStyle>
          <a:p>
            <a:pPr/>
            <a:r>
              <a:t>Fire sensor:</a:t>
            </a:r>
          </a:p>
        </p:txBody>
      </p:sp>
      <p:sp>
        <p:nvSpPr>
          <p:cNvPr id="125" name="Slide Number"/>
          <p:cNvSpPr txBox="1"/>
          <p:nvPr>
            <p:ph type="sldNum" sz="quarter" idx="4294967295"/>
          </p:nvPr>
        </p:nvSpPr>
        <p:spPr>
          <a:xfrm>
            <a:off x="12017772" y="13144499"/>
            <a:ext cx="340519"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Fire sensors detect the fire or substances with high temperature…"/>
          <p:cNvSpPr txBox="1"/>
          <p:nvPr/>
        </p:nvSpPr>
        <p:spPr>
          <a:xfrm>
            <a:off x="2376486" y="4360862"/>
            <a:ext cx="18930940"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00062" indent="-500062" algn="l">
              <a:lnSpc>
                <a:spcPct val="200000"/>
              </a:lnSpc>
              <a:buSzPct val="100000"/>
              <a:buChar char="•"/>
              <a:defRPr>
                <a:solidFill>
                  <a:srgbClr val="3E221A"/>
                </a:solidFill>
                <a:latin typeface="Papyrus"/>
                <a:ea typeface="Papyrus"/>
                <a:cs typeface="Papyrus"/>
                <a:sym typeface="Papyrus"/>
              </a:defRPr>
            </a:pPr>
            <a:r>
              <a:t>Fire sensors detect the fire or substances with high temperature</a:t>
            </a:r>
          </a:p>
          <a:p>
            <a:pPr marL="500062" indent="-500062" algn="l">
              <a:lnSpc>
                <a:spcPct val="200000"/>
              </a:lnSpc>
              <a:buSzPct val="100000"/>
              <a:buChar char="•"/>
              <a:defRPr>
                <a:solidFill>
                  <a:srgbClr val="3E221A"/>
                </a:solidFill>
                <a:latin typeface="Papyrus"/>
                <a:ea typeface="Papyrus"/>
                <a:cs typeface="Papyrus"/>
                <a:sym typeface="Papyrus"/>
              </a:defRPr>
            </a:pPr>
            <a:r>
              <a:t>Fire sensors allow the user to identify and alerts the user by giving a buzzer sound.</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Vibration sensor:"/>
          <p:cNvSpPr txBox="1"/>
          <p:nvPr>
            <p:ph type="title"/>
          </p:nvPr>
        </p:nvSpPr>
        <p:spPr>
          <a:prstGeom prst="rect">
            <a:avLst/>
          </a:prstGeom>
        </p:spPr>
        <p:txBody>
          <a:bodyPr/>
          <a:lstStyle>
            <a:lvl1pPr>
              <a:defRPr sz="6600"/>
            </a:lvl1pPr>
          </a:lstStyle>
          <a:p>
            <a:pPr/>
            <a:r>
              <a:t>Vibration sensor:</a:t>
            </a:r>
          </a:p>
        </p:txBody>
      </p:sp>
      <p:sp>
        <p:nvSpPr>
          <p:cNvPr id="129" name="Slide Number"/>
          <p:cNvSpPr txBox="1"/>
          <p:nvPr>
            <p:ph type="sldNum" sz="quarter" idx="4294967295"/>
          </p:nvPr>
        </p:nvSpPr>
        <p:spPr>
          <a:xfrm>
            <a:off x="12012042" y="13144499"/>
            <a:ext cx="351980"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Vibration sensor works by piezoelectric effect.…"/>
          <p:cNvSpPr txBox="1"/>
          <p:nvPr/>
        </p:nvSpPr>
        <p:spPr>
          <a:xfrm>
            <a:off x="1385886" y="3206750"/>
            <a:ext cx="21007390"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00062" indent="-500062" algn="l">
              <a:lnSpc>
                <a:spcPct val="200000"/>
              </a:lnSpc>
              <a:buSzPct val="100000"/>
              <a:buChar char="•"/>
              <a:defRPr>
                <a:solidFill>
                  <a:srgbClr val="3E221A"/>
                </a:solidFill>
                <a:latin typeface="Papyrus"/>
                <a:ea typeface="Papyrus"/>
                <a:cs typeface="Papyrus"/>
                <a:sym typeface="Papyrus"/>
              </a:defRPr>
            </a:pPr>
            <a:r>
              <a:t>Vibration sensor works by piezoelectric effect.</a:t>
            </a:r>
          </a:p>
          <a:p>
            <a:pPr marL="500062" indent="-500062" algn="l">
              <a:lnSpc>
                <a:spcPct val="200000"/>
              </a:lnSpc>
              <a:buSzPct val="100000"/>
              <a:buChar char="•"/>
              <a:defRPr>
                <a:solidFill>
                  <a:srgbClr val="3E221A"/>
                </a:solidFill>
                <a:latin typeface="Papyrus"/>
                <a:ea typeface="Papyrus"/>
                <a:cs typeface="Papyrus"/>
                <a:sym typeface="Papyrus"/>
              </a:defRPr>
            </a:pPr>
            <a:r>
              <a:t>It analyses the difference in acceleration , sudden change of force .</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Embedded System Programming:"/>
          <p:cNvSpPr txBox="1"/>
          <p:nvPr/>
        </p:nvSpPr>
        <p:spPr>
          <a:xfrm>
            <a:off x="1497984" y="1863252"/>
            <a:ext cx="9397455"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824F24"/>
                </a:solidFill>
                <a:latin typeface="Papyrus"/>
                <a:ea typeface="Papyrus"/>
                <a:cs typeface="Papyrus"/>
                <a:sym typeface="Papyrus"/>
              </a:defRPr>
            </a:lvl1pPr>
          </a:lstStyle>
          <a:p>
            <a:pPr/>
            <a:r>
              <a:t>Embedded System Programming:</a:t>
            </a:r>
          </a:p>
        </p:txBody>
      </p:sp>
      <p:sp>
        <p:nvSpPr>
          <p:cNvPr id="133" name="Text"/>
          <p:cNvSpPr txBox="1"/>
          <p:nvPr/>
        </p:nvSpPr>
        <p:spPr>
          <a:xfrm>
            <a:off x="5201446" y="3465682"/>
            <a:ext cx="12639252" cy="52680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134" name="page66image54604384.png" descr="page66image54604384.png"/>
          <p:cNvPicPr>
            <a:picLocks noChangeAspect="1"/>
          </p:cNvPicPr>
          <p:nvPr/>
        </p:nvPicPr>
        <p:blipFill>
          <a:blip r:embed="rId2">
            <a:extLst/>
          </a:blip>
          <a:stretch>
            <a:fillRect/>
          </a:stretch>
        </p:blipFill>
        <p:spPr>
          <a:xfrm>
            <a:off x="5201446" y="3465682"/>
            <a:ext cx="12486852" cy="4950541"/>
          </a:xfrm>
          <a:prstGeom prst="rect">
            <a:avLst/>
          </a:prstGeom>
          <a:ln w="12700">
            <a:miter lim="400000"/>
          </a:ln>
        </p:spPr>
      </p:pic>
      <p:sp>
        <p:nvSpPr>
          <p:cNvPr id="135" name="Function is a collection of statements that is used for performing a specific task and a collection of one or more functions is called a programming language.…"/>
          <p:cNvSpPr txBox="1"/>
          <p:nvPr/>
        </p:nvSpPr>
        <p:spPr>
          <a:xfrm>
            <a:off x="2402694" y="9649037"/>
            <a:ext cx="19101878" cy="33808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01315" indent="-501315" algn="l" defTabSz="457200">
              <a:spcBef>
                <a:spcPts val="1200"/>
              </a:spcBef>
              <a:buSzPct val="100000"/>
              <a:buChar char="•"/>
              <a:defRPr>
                <a:solidFill>
                  <a:srgbClr val="000000"/>
                </a:solidFill>
                <a:latin typeface="Papyrus"/>
                <a:ea typeface="Papyrus"/>
                <a:cs typeface="Papyrus"/>
                <a:sym typeface="Papyrus"/>
              </a:defRPr>
            </a:pPr>
            <a:r>
              <a:t>F</a:t>
            </a:r>
            <a:r>
              <a:rPr sz="3300"/>
              <a:t>unction is a collection of statements that is used for performing a specific task and a collection of one or more functions is called a programming language. </a:t>
            </a:r>
            <a:endParaRPr sz="3300"/>
          </a:p>
          <a:p>
            <a:pPr marL="501315" indent="-501315" algn="l" defTabSz="457200">
              <a:spcBef>
                <a:spcPts val="1200"/>
              </a:spcBef>
              <a:buSzPct val="100000"/>
              <a:buChar char="•"/>
              <a:defRPr sz="3300">
                <a:solidFill>
                  <a:srgbClr val="000000"/>
                </a:solidFill>
                <a:latin typeface="Papyrus"/>
                <a:ea typeface="Papyrus"/>
                <a:cs typeface="Papyrus"/>
                <a:sym typeface="Papyrus"/>
              </a:defRPr>
            </a:pPr>
            <a:r>
              <a:t>The extension in C language is known as embedded C programming language. </a:t>
            </a:r>
            <a:endParaRPr sz="1200">
              <a:latin typeface="Times Roman"/>
              <a:ea typeface="Times Roman"/>
              <a:cs typeface="Times Roman"/>
              <a:sym typeface="Times Roman"/>
            </a:endParaRPr>
          </a:p>
          <a:p>
            <a:pPr algn="l" defTabSz="457200">
              <a:spcBef>
                <a:spcPts val="1200"/>
              </a:spcBef>
              <a:defRPr sz="1866">
                <a:solidFill>
                  <a:srgbClr val="000000"/>
                </a:solidFill>
                <a:latin typeface="Times New Roman"/>
                <a:ea typeface="Times New Roman"/>
                <a:cs typeface="Times New Roman"/>
                <a:sym typeface="Times New Roman"/>
              </a:defRPr>
            </a:pPr>
          </a:p>
        </p:txBody>
      </p:sp>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CREEN SHOT:"/>
          <p:cNvSpPr txBox="1"/>
          <p:nvPr>
            <p:ph type="title"/>
          </p:nvPr>
        </p:nvSpPr>
        <p:spPr>
          <a:prstGeom prst="rect">
            <a:avLst/>
          </a:prstGeom>
        </p:spPr>
        <p:txBody>
          <a:bodyPr/>
          <a:lstStyle>
            <a:lvl1pPr>
              <a:defRPr sz="6600"/>
            </a:lvl1pPr>
          </a:lstStyle>
          <a:p>
            <a:pPr/>
            <a:r>
              <a:t>SCREEN SHOTs:</a:t>
            </a:r>
          </a:p>
        </p:txBody>
      </p:sp>
      <p:sp>
        <p:nvSpPr>
          <p:cNvPr id="138" name="Slide Number"/>
          <p:cNvSpPr txBox="1"/>
          <p:nvPr>
            <p:ph type="sldNum" sz="quarter" idx="4294967295"/>
          </p:nvPr>
        </p:nvSpPr>
        <p:spPr>
          <a:xfrm>
            <a:off x="12016878" y="13144498"/>
            <a:ext cx="342305"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9" name="Text"/>
          <p:cNvSpPr txBox="1"/>
          <p:nvPr/>
        </p:nvSpPr>
        <p:spPr>
          <a:xfrm>
            <a:off x="6572249" y="7807324"/>
            <a:ext cx="10672765" cy="27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140" name="page2image6251040.jpeg" descr="page2image6251040.jpeg"/>
          <p:cNvPicPr>
            <a:picLocks noChangeAspect="1"/>
          </p:cNvPicPr>
          <p:nvPr/>
        </p:nvPicPr>
        <p:blipFill>
          <a:blip r:embed="rId2">
            <a:extLst/>
          </a:blip>
          <a:stretch>
            <a:fillRect/>
          </a:stretch>
        </p:blipFill>
        <p:spPr>
          <a:xfrm>
            <a:off x="6572250" y="2765425"/>
            <a:ext cx="8135939" cy="10045700"/>
          </a:xfrm>
          <a:prstGeom prst="rect">
            <a:avLst/>
          </a:prstGeom>
          <a:ln w="12700">
            <a:miter lim="400000"/>
          </a:ln>
        </p:spPr>
      </p:pic>
      <p:sp>
        <p:nvSpPr>
          <p:cNvPr id="141" name="A.)"/>
          <p:cNvSpPr txBox="1"/>
          <p:nvPr/>
        </p:nvSpPr>
        <p:spPr>
          <a:xfrm>
            <a:off x="2995497" y="3032911"/>
            <a:ext cx="1033624"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pyrus"/>
                <a:ea typeface="Papyrus"/>
                <a:cs typeface="Papyrus"/>
                <a:sym typeface="Papyrus"/>
              </a:defRPr>
            </a:lvl1pPr>
          </a:lstStyle>
          <a:p>
            <a:pPr/>
            <a:r>
              <a:t>A.)</a:t>
            </a:r>
          </a:p>
        </p:txBody>
      </p:sp>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lide Number"/>
          <p:cNvSpPr txBox="1"/>
          <p:nvPr>
            <p:ph type="sldNum" sz="quarter" idx="4294967295"/>
          </p:nvPr>
        </p:nvSpPr>
        <p:spPr>
          <a:xfrm>
            <a:off x="12012041" y="13144498"/>
            <a:ext cx="351980"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4" name="Image" descr="Image"/>
          <p:cNvPicPr>
            <a:picLocks noChangeAspect="1"/>
          </p:cNvPicPr>
          <p:nvPr/>
        </p:nvPicPr>
        <p:blipFill>
          <a:blip r:embed="rId2">
            <a:extLst/>
          </a:blip>
          <a:srcRect l="0" t="9385" r="0" b="9385"/>
          <a:stretch>
            <a:fillRect/>
          </a:stretch>
        </p:blipFill>
        <p:spPr>
          <a:xfrm rot="16232963">
            <a:off x="5878512" y="-1597026"/>
            <a:ext cx="11623676" cy="16798928"/>
          </a:xfrm>
          <a:prstGeom prst="rect">
            <a:avLst/>
          </a:prstGeom>
          <a:ln w="12700">
            <a:miter lim="400000"/>
          </a:ln>
          <a:effectLst>
            <a:outerShdw sx="100000" sy="100000" kx="0" ky="0" algn="b" rotWithShape="0" blurRad="254000" dist="127000" dir="16200000">
              <a:srgbClr val="000000">
                <a:alpha val="69999"/>
              </a:srgbClr>
            </a:outerShdw>
          </a:effectLst>
        </p:spPr>
      </p:pic>
      <p:sp>
        <p:nvSpPr>
          <p:cNvPr id="145" name="B)"/>
          <p:cNvSpPr txBox="1"/>
          <p:nvPr/>
        </p:nvSpPr>
        <p:spPr>
          <a:xfrm>
            <a:off x="2027738" y="891684"/>
            <a:ext cx="84976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pyrus"/>
                <a:ea typeface="Papyrus"/>
                <a:cs typeface="Papyrus"/>
                <a:sym typeface="Papyrus"/>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Slide Number"/>
          <p:cNvSpPr txBox="1"/>
          <p:nvPr>
            <p:ph type="sldNum" sz="quarter" idx="4294967295"/>
          </p:nvPr>
        </p:nvSpPr>
        <p:spPr>
          <a:xfrm>
            <a:off x="12578308" y="13096873"/>
            <a:ext cx="268784"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 name="ABSRACT"/>
          <p:cNvSpPr txBox="1"/>
          <p:nvPr/>
        </p:nvSpPr>
        <p:spPr>
          <a:xfrm>
            <a:off x="10173530" y="1104900"/>
            <a:ext cx="3371776" cy="1079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3E221A"/>
                </a:solidFill>
                <a:latin typeface="Papyrus"/>
                <a:ea typeface="Papyrus"/>
                <a:cs typeface="Papyrus"/>
                <a:sym typeface="Papyrus"/>
              </a:defRPr>
            </a:lvl1pPr>
          </a:lstStyle>
          <a:p>
            <a:pPr/>
            <a:r>
              <a:t>ABSRACT </a:t>
            </a:r>
          </a:p>
        </p:txBody>
      </p:sp>
      <p:sp>
        <p:nvSpPr>
          <p:cNvPr id="30" name="Obstacle detection is one of the major concerns for a fully or a partially blind person. This paper describes guide blind walking stick based on ultrasonic sensor with the use of Arduino Uno. According to World Health Organization (WHO), 30 million peopl"/>
          <p:cNvSpPr txBox="1"/>
          <p:nvPr/>
        </p:nvSpPr>
        <p:spPr>
          <a:xfrm>
            <a:off x="1357311" y="2549524"/>
            <a:ext cx="21667790" cy="1046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1200"/>
              </a:spcBef>
              <a:defRPr sz="4400">
                <a:solidFill>
                  <a:srgbClr val="000000"/>
                </a:solidFill>
                <a:latin typeface="Papyrus"/>
                <a:ea typeface="Papyrus"/>
                <a:cs typeface="Papyrus"/>
                <a:sym typeface="Papyrus"/>
              </a:defRPr>
            </a:lvl1pPr>
          </a:lstStyle>
          <a:p>
            <a:pPr/>
            <a:r>
              <a:t>Obstacle detection is one of the major concerns for a fully or a partially blind person. This paper describes guide blind walking stick based on ultrasonic sensor with the use of Arduino Uno. According to World Health Organization (WHO), 30 million peoples are permanently blind and 285 billion peoples with vision impairment. In this paper discuss about smart guide blind stick, which is proficient of detecting any obstruction, detect corners and even allow the user to find the stick if anyhow missed by the user by pressing a remote switch. The device is designed with an objective to sort out common issues faced by the blind people while using conventional sticks. With the electronics embed within the stick, it became a smart stick. Presented here is a smart guide blind stick using Arduino. The stick uses Ultrasonic sensors for obstacle detection. The main aim of this paper is to detect nearby obstacle and notify the user of the direction of that obstacle, thereby enabling the user to determine the corrective direction to head. </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lide Number"/>
          <p:cNvSpPr txBox="1"/>
          <p:nvPr>
            <p:ph type="sldNum" sz="quarter" idx="4294967295"/>
          </p:nvPr>
        </p:nvSpPr>
        <p:spPr>
          <a:xfrm>
            <a:off x="11952585" y="13144498"/>
            <a:ext cx="470893"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8" name="Image" descr="Image"/>
          <p:cNvPicPr>
            <a:picLocks noChangeAspect="1"/>
          </p:cNvPicPr>
          <p:nvPr/>
        </p:nvPicPr>
        <p:blipFill>
          <a:blip r:embed="rId2">
            <a:extLst/>
          </a:blip>
          <a:stretch>
            <a:fillRect/>
          </a:stretch>
        </p:blipFill>
        <p:spPr>
          <a:xfrm>
            <a:off x="2105025" y="1049337"/>
            <a:ext cx="19948525" cy="11487151"/>
          </a:xfrm>
          <a:prstGeom prst="rect">
            <a:avLst/>
          </a:prstGeom>
          <a:ln w="12700">
            <a:miter lim="400000"/>
          </a:ln>
        </p:spPr>
      </p:pic>
      <p:sp>
        <p:nvSpPr>
          <p:cNvPr id="149" name="C)"/>
          <p:cNvSpPr txBox="1"/>
          <p:nvPr/>
        </p:nvSpPr>
        <p:spPr>
          <a:xfrm>
            <a:off x="1192924" y="1176045"/>
            <a:ext cx="860612"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pyrus"/>
                <a:ea typeface="Papyrus"/>
                <a:cs typeface="Papyrus"/>
                <a:sym typeface="Papyrus"/>
              </a:defRPr>
            </a:lvl1pPr>
          </a:lstStyle>
          <a:p>
            <a:pPr/>
            <a:r>
              <a:t>C)</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eelOff" invX="1"/>
      </p:transition>
    </mc:Choice>
    <mc:Choice xmlns:p14="http://schemas.microsoft.com/office/powerpoint/2010/main" Requires="p14">
      <p:transition spd="med" advClick="1" p14:dur="1000">
        <p:wipe dir="l"/>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lide Number"/>
          <p:cNvSpPr txBox="1"/>
          <p:nvPr>
            <p:ph type="sldNum" sz="quarter" idx="4294967295"/>
          </p:nvPr>
        </p:nvSpPr>
        <p:spPr>
          <a:xfrm>
            <a:off x="12015241" y="13144498"/>
            <a:ext cx="345579"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2" name="Table"/>
          <p:cNvGraphicFramePr/>
          <p:nvPr/>
        </p:nvGraphicFramePr>
        <p:xfrm>
          <a:off x="1258887" y="1697036"/>
          <a:ext cx="22185313" cy="1130617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437062"/>
                <a:gridCol w="4437062"/>
                <a:gridCol w="4437062"/>
                <a:gridCol w="4437062"/>
                <a:gridCol w="4437062"/>
              </a:tblGrid>
              <a:tr h="3001962">
                <a:tc>
                  <a:txBody>
                    <a:bodyPr/>
                    <a:lstStyle/>
                    <a:p>
                      <a:pPr>
                        <a:defRPr sz="1800">
                          <a:solidFill>
                            <a:srgbClr val="000000"/>
                          </a:solidFill>
                        </a:defRPr>
                      </a:pPr>
                      <a:r>
                        <a:rPr sz="4600">
                          <a:solidFill>
                            <a:srgbClr val="24383E"/>
                          </a:solidFill>
                          <a:latin typeface="Papyrus"/>
                          <a:ea typeface="Papyrus"/>
                          <a:cs typeface="Papyrus"/>
                        </a:rPr>
                        <a:t>Test case no.</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Action</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Expected output</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Actual output</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Result </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r>
              <a:tr h="1789111">
                <a:tc>
                  <a:txBody>
                    <a:bodyPr/>
                    <a:lstStyle/>
                    <a:p>
                      <a:pPr>
                        <a:defRPr sz="1800">
                          <a:solidFill>
                            <a:srgbClr val="000000"/>
                          </a:solidFill>
                        </a:defRPr>
                      </a:pPr>
                      <a:r>
                        <a:rPr sz="4600">
                          <a:solidFill>
                            <a:srgbClr val="3E221A"/>
                          </a:solidFill>
                          <a:latin typeface="Papyrus"/>
                          <a:ea typeface="Papyrus"/>
                          <a:cs typeface="Papyrus"/>
                        </a:rPr>
                        <a:t>1</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IR sensor connected to Arduino borad</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 To Detect nearby obstacles.</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Detect nearby obstacles.</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4600">
                          <a:solidFill>
                            <a:srgbClr val="3E221A"/>
                          </a:solidFill>
                          <a:latin typeface="Papyrus"/>
                          <a:ea typeface="Papyrus"/>
                          <a:cs typeface="Papyrus"/>
                        </a:rPr>
                        <a:t>Pass</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r>
              <a:tr h="1955800">
                <a:tc>
                  <a:txBody>
                    <a:bodyPr/>
                    <a:lstStyle/>
                    <a:p>
                      <a:pPr>
                        <a:defRPr sz="1800">
                          <a:solidFill>
                            <a:srgbClr val="000000"/>
                          </a:solidFill>
                        </a:defRPr>
                      </a:pPr>
                      <a:r>
                        <a:rPr sz="4600">
                          <a:solidFill>
                            <a:srgbClr val="3E221A"/>
                          </a:solidFill>
                          <a:latin typeface="Papyrus"/>
                          <a:ea typeface="Papyrus"/>
                          <a:cs typeface="Papyrus"/>
                        </a:rPr>
                        <a:t>2</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Ultrasonic sensor connected to the Board</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To detect far away obstacles.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Detects far away obstacles.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4600">
                          <a:solidFill>
                            <a:srgbClr val="3E221A"/>
                          </a:solidFill>
                          <a:latin typeface="Papyrus"/>
                          <a:ea typeface="Papyrus"/>
                          <a:cs typeface="Papyrus"/>
                        </a:rPr>
                        <a:t>Pass </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r>
              <a:tr h="1955800">
                <a:tc>
                  <a:txBody>
                    <a:bodyPr/>
                    <a:lstStyle/>
                    <a:p>
                      <a:pPr>
                        <a:defRPr sz="1800">
                          <a:solidFill>
                            <a:srgbClr val="000000"/>
                          </a:solidFill>
                        </a:defRPr>
                      </a:pPr>
                      <a:r>
                        <a:rPr sz="4600">
                          <a:solidFill>
                            <a:srgbClr val="3E221A"/>
                          </a:solidFill>
                          <a:latin typeface="Papyrus"/>
                          <a:ea typeface="Papyrus"/>
                          <a:cs typeface="Papyrus"/>
                        </a:rPr>
                        <a:t>3</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Fire sensor connected to the board</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To detect fire /Flames/objects with high temperature.</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It detects the fire and High intense heat radiation.</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4600">
                          <a:solidFill>
                            <a:srgbClr val="3E221A"/>
                          </a:solidFill>
                          <a:latin typeface="Papyrus"/>
                          <a:ea typeface="Papyrus"/>
                          <a:cs typeface="Papyrus"/>
                        </a:rPr>
                        <a:t>Pass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r>
              <a:tr h="2603500">
                <a:tc>
                  <a:txBody>
                    <a:bodyPr/>
                    <a:lstStyle/>
                    <a:p>
                      <a:pPr>
                        <a:defRPr sz="1800">
                          <a:solidFill>
                            <a:srgbClr val="000000"/>
                          </a:solidFill>
                        </a:defRPr>
                      </a:pPr>
                      <a:r>
                        <a:rPr sz="4600">
                          <a:solidFill>
                            <a:srgbClr val="3E221A"/>
                          </a:solidFill>
                          <a:latin typeface="Papyrus"/>
                          <a:ea typeface="Papyrus"/>
                          <a:cs typeface="Papyrus"/>
                        </a:rPr>
                        <a:t>4</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Viberation sensor connected</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To monitor the user If the user fells down it should detect the accident</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The vibration sensor detect intense vibration.</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4600">
                          <a:solidFill>
                            <a:srgbClr val="3E221A"/>
                          </a:solidFill>
                          <a:latin typeface="Papyrus"/>
                          <a:ea typeface="Papyrus"/>
                          <a:cs typeface="Papyrus"/>
                        </a:rPr>
                        <a:t>Pass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r>
            </a:tbl>
          </a:graphicData>
        </a:graphic>
      </p:graphicFrame>
      <p:sp>
        <p:nvSpPr>
          <p:cNvPr id="153" name="TEST CASES:"/>
          <p:cNvSpPr txBox="1"/>
          <p:nvPr/>
        </p:nvSpPr>
        <p:spPr>
          <a:xfrm>
            <a:off x="1070142" y="701675"/>
            <a:ext cx="4374816" cy="1079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3E221A"/>
                </a:solidFill>
                <a:latin typeface="Papyrus"/>
                <a:ea typeface="Papyrus"/>
                <a:cs typeface="Papyrus"/>
                <a:sym typeface="Papyrus"/>
              </a:defRPr>
            </a:lvl1pPr>
          </a:lstStyle>
          <a:p>
            <a:pPr/>
            <a:r>
              <a:t>TEST CASES:</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lide Number"/>
          <p:cNvSpPr txBox="1"/>
          <p:nvPr>
            <p:ph type="sldNum" sz="quarter" idx="4294967295"/>
          </p:nvPr>
        </p:nvSpPr>
        <p:spPr>
          <a:xfrm>
            <a:off x="11976396" y="13144498"/>
            <a:ext cx="423269"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6" name="Table"/>
          <p:cNvGraphicFramePr/>
          <p:nvPr/>
        </p:nvGraphicFramePr>
        <p:xfrm>
          <a:off x="1519237" y="2470150"/>
          <a:ext cx="21788438" cy="87757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357687"/>
                <a:gridCol w="4357687"/>
                <a:gridCol w="4357687"/>
                <a:gridCol w="4357687"/>
                <a:gridCol w="4357687"/>
              </a:tblGrid>
              <a:tr h="1920875">
                <a:tc>
                  <a:txBody>
                    <a:bodyPr/>
                    <a:lstStyle/>
                    <a:p>
                      <a:pPr>
                        <a:defRPr sz="1800">
                          <a:solidFill>
                            <a:srgbClr val="000000"/>
                          </a:solidFill>
                        </a:defRPr>
                      </a:pPr>
                      <a:r>
                        <a:rPr sz="4600">
                          <a:solidFill>
                            <a:srgbClr val="24383E"/>
                          </a:solidFill>
                          <a:latin typeface="Papyrus"/>
                          <a:ea typeface="Papyrus"/>
                          <a:cs typeface="Papyrus"/>
                        </a:rPr>
                        <a:t>Test case no.</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Action</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Expected output</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Actual output</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Result </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r>
              <a:tr h="2746375">
                <a:tc>
                  <a:txBody>
                    <a:bodyPr/>
                    <a:lstStyle/>
                    <a:p>
                      <a:pPr algn="l">
                        <a:defRPr sz="1800">
                          <a:solidFill>
                            <a:srgbClr val="000000"/>
                          </a:solidFill>
                        </a:defRPr>
                      </a:pPr>
                      <a:r>
                        <a:rPr sz="3300">
                          <a:solidFill>
                            <a:srgbClr val="3E221A"/>
                          </a:solidFill>
                          <a:latin typeface="Papyrus"/>
                          <a:ea typeface="Papyrus"/>
                          <a:cs typeface="Papyrus"/>
                        </a:rPr>
                        <a:t>GSM SYSTEM </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Passes message to the respective number and says the Location of the user.</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To Send message to the respective person.</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It sends the message to the respective person.</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a:defRPr sz="1800">
                          <a:solidFill>
                            <a:srgbClr val="000000"/>
                          </a:solidFill>
                        </a:defRPr>
                      </a:pPr>
                      <a:r>
                        <a:rPr sz="4600">
                          <a:solidFill>
                            <a:srgbClr val="3E221A"/>
                          </a:solidFill>
                          <a:latin typeface="Papyrus"/>
                          <a:ea typeface="Papyrus"/>
                          <a:cs typeface="Papyrus"/>
                        </a:rPr>
                        <a:t>Pass</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r>
              <a:tr h="2054225">
                <a:tc>
                  <a:txBody>
                    <a:bodyPr/>
                    <a:lstStyle/>
                    <a:p>
                      <a:pPr algn="l">
                        <a:defRPr sz="1800">
                          <a:solidFill>
                            <a:srgbClr val="000000"/>
                          </a:solidFill>
                        </a:defRPr>
                      </a:pPr>
                      <a:r>
                        <a:rPr sz="3300">
                          <a:solidFill>
                            <a:srgbClr val="3E221A"/>
                          </a:solidFill>
                          <a:latin typeface="Papyrus"/>
                          <a:ea typeface="Papyrus"/>
                          <a:cs typeface="Papyrus"/>
                        </a:rPr>
                        <a:t>Emergency button</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In case of emergency It sends the message to the number “911”</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To Sends the message to the respective number</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3300">
                          <a:solidFill>
                            <a:srgbClr val="3E221A"/>
                          </a:solidFill>
                          <a:latin typeface="Papyrus"/>
                          <a:ea typeface="Papyrus"/>
                          <a:cs typeface="Papyrus"/>
                        </a:rPr>
                        <a:t>The button works and sends message to the respective number.</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a:defRPr sz="1800">
                          <a:solidFill>
                            <a:srgbClr val="000000"/>
                          </a:solidFill>
                        </a:defRPr>
                      </a:pPr>
                      <a:r>
                        <a:rPr sz="4600">
                          <a:solidFill>
                            <a:srgbClr val="3E221A"/>
                          </a:solidFill>
                          <a:latin typeface="Papyrus"/>
                          <a:ea typeface="Papyrus"/>
                          <a:cs typeface="Papyrus"/>
                        </a:rPr>
                        <a:t>Pass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r>
              <a:tr h="2054225">
                <a:tc>
                  <a:txBody>
                    <a:bodyPr/>
                    <a:lstStyle/>
                    <a:p>
                      <a:pPr algn="l">
                        <a:defRPr sz="1800">
                          <a:solidFill>
                            <a:srgbClr val="000000"/>
                          </a:solidFill>
                        </a:defRPr>
                      </a:pPr>
                      <a:r>
                        <a:rPr sz="3300">
                          <a:solidFill>
                            <a:srgbClr val="3E221A"/>
                          </a:solidFill>
                          <a:latin typeface="Papyrus"/>
                          <a:ea typeface="Papyrus"/>
                          <a:cs typeface="Papyrus"/>
                        </a:rPr>
                        <a:t>LDR sensor </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LDR sensor connected to the Board</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To alert he user when he enters dark places .</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3300">
                          <a:solidFill>
                            <a:srgbClr val="3E221A"/>
                          </a:solidFill>
                          <a:latin typeface="Papyrus"/>
                          <a:ea typeface="Papyrus"/>
                          <a:cs typeface="Papyrus"/>
                        </a:rPr>
                        <a:t>The kit alerts the user when he enter dark places </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c>
                  <a:txBody>
                    <a:bodyPr/>
                    <a:lstStyle/>
                    <a:p>
                      <a:pPr algn="l">
                        <a:defRPr sz="1800">
                          <a:solidFill>
                            <a:srgbClr val="000000"/>
                          </a:solidFill>
                        </a:defRPr>
                      </a:pPr>
                      <a:r>
                        <a:rPr sz="4600">
                          <a:solidFill>
                            <a:srgbClr val="3E221A"/>
                          </a:solidFill>
                          <a:latin typeface="Papyrus"/>
                          <a:ea typeface="Papyrus"/>
                          <a:cs typeface="Papyrus"/>
                        </a:rPr>
                        <a:t>Pass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tcPr>
                </a:tc>
              </a:tr>
            </a:tbl>
          </a:graphicData>
        </a:graphic>
      </p:graphicFrame>
      <p:sp>
        <p:nvSpPr>
          <p:cNvPr id="157" name="TEST CASES CONTINUES:"/>
          <p:cNvSpPr txBox="1"/>
          <p:nvPr/>
        </p:nvSpPr>
        <p:spPr>
          <a:xfrm>
            <a:off x="879886" y="1152349"/>
            <a:ext cx="8358759"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pyrus"/>
                <a:ea typeface="Papyrus"/>
                <a:cs typeface="Papyrus"/>
                <a:sym typeface="Papyrus"/>
              </a:defRPr>
            </a:lvl1pPr>
          </a:lstStyle>
          <a:p>
            <a:pPr/>
            <a:r>
              <a:t>TEST CASES CONTINUES: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ONCLUSION"/>
          <p:cNvSpPr txBox="1"/>
          <p:nvPr>
            <p:ph type="title"/>
          </p:nvPr>
        </p:nvSpPr>
        <p:spPr>
          <a:prstGeom prst="rect">
            <a:avLst/>
          </a:prstGeom>
        </p:spPr>
        <p:txBody>
          <a:bodyPr/>
          <a:lstStyle/>
          <a:p>
            <a:pPr/>
            <a:r>
              <a:t>CONCLUSION</a:t>
            </a:r>
          </a:p>
        </p:txBody>
      </p:sp>
      <p:sp>
        <p:nvSpPr>
          <p:cNvPr id="160" name="Slide Number"/>
          <p:cNvSpPr txBox="1"/>
          <p:nvPr>
            <p:ph type="sldNum" sz="quarter" idx="4294967295"/>
          </p:nvPr>
        </p:nvSpPr>
        <p:spPr>
          <a:xfrm>
            <a:off x="11981084" y="13144498"/>
            <a:ext cx="413892"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Blind people face lot of difficulties while travelling from one place to another. With the intention to help the blind, their difficulties, the smart blind stick is proposed.…"/>
          <p:cNvSpPr txBox="1"/>
          <p:nvPr/>
        </p:nvSpPr>
        <p:spPr>
          <a:xfrm>
            <a:off x="2106611" y="3446462"/>
            <a:ext cx="21164554" cy="753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Blind people face lot of difficulties while travelling from one place to another. With the intention to help the blind, their difficulties, the smart blind stick is proposed.</a:t>
            </a:r>
          </a:p>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 The system consists of an LDR sensor to detect day and night and ultrasonic sensor to obstacle detection. The proposed system takes the blind person to reach the destination without any struggle in their path.</a:t>
            </a:r>
          </a:p>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The system not only make them more free, but also liberate their minds and throw away many worries and doubts. </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UTURE SCOPE:"/>
          <p:cNvSpPr txBox="1"/>
          <p:nvPr>
            <p:ph type="title"/>
          </p:nvPr>
        </p:nvSpPr>
        <p:spPr>
          <a:prstGeom prst="rect">
            <a:avLst/>
          </a:prstGeom>
        </p:spPr>
        <p:txBody>
          <a:bodyPr/>
          <a:lstStyle>
            <a:lvl1pPr>
              <a:defRPr sz="6600"/>
            </a:lvl1pPr>
          </a:lstStyle>
          <a:p>
            <a:pPr/>
            <a:r>
              <a:t>FUTURE SCOPE:</a:t>
            </a:r>
          </a:p>
        </p:txBody>
      </p:sp>
      <p:sp>
        <p:nvSpPr>
          <p:cNvPr id="164" name="Slide Number"/>
          <p:cNvSpPr txBox="1"/>
          <p:nvPr>
            <p:ph type="sldNum" sz="quarter" idx="4294967295"/>
          </p:nvPr>
        </p:nvSpPr>
        <p:spPr>
          <a:xfrm>
            <a:off x="11953329" y="13144498"/>
            <a:ext cx="469405"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The project has a very good scope in future as well as in present.…"/>
          <p:cNvSpPr txBox="1"/>
          <p:nvPr/>
        </p:nvSpPr>
        <p:spPr>
          <a:xfrm>
            <a:off x="2203449" y="3173412"/>
            <a:ext cx="19975514" cy="897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The project has a very good scope in future as well as in present. </a:t>
            </a:r>
            <a:endParaRPr>
              <a:solidFill>
                <a:srgbClr val="000000"/>
              </a:solidFill>
            </a:endParaRPr>
          </a:p>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The project can be implemented with the different sensor to guide the visually challenged people in the world. </a:t>
            </a:r>
            <a:endParaRPr>
              <a:solidFill>
                <a:srgbClr val="000000"/>
              </a:solidFill>
            </a:endParaRPr>
          </a:p>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The main theme of this project is to help the blind people and make them to interact with the physical world. </a:t>
            </a:r>
            <a:endParaRPr>
              <a:solidFill>
                <a:srgbClr val="000000"/>
              </a:solidFill>
            </a:endParaRPr>
          </a:p>
          <a:p>
            <a:pPr marL="330200" indent="-330200" algn="l" defTabSz="457200">
              <a:lnSpc>
                <a:spcPct val="200000"/>
              </a:lnSpc>
              <a:spcBef>
                <a:spcPts val="1200"/>
              </a:spcBef>
              <a:buSzPct val="100000"/>
              <a:buChar char="•"/>
              <a:defRPr sz="3300">
                <a:solidFill>
                  <a:srgbClr val="202020"/>
                </a:solidFill>
                <a:latin typeface="Papyrus"/>
                <a:ea typeface="Papyrus"/>
                <a:cs typeface="Papyrus"/>
                <a:sym typeface="Papyrus"/>
              </a:defRPr>
            </a:pPr>
            <a:r>
              <a:t>Then the device were placed in their clothes or hat to make the device more portable and easy to used by the blind people. </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4294967295"/>
          </p:nvPr>
        </p:nvSpPr>
        <p:spPr>
          <a:xfrm>
            <a:off x="11978926" y="13144498"/>
            <a:ext cx="418208"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REFERENCES"/>
          <p:cNvSpPr txBox="1"/>
          <p:nvPr>
            <p:ph type="title"/>
          </p:nvPr>
        </p:nvSpPr>
        <p:spPr>
          <a:prstGeom prst="rect">
            <a:avLst/>
          </a:prstGeom>
        </p:spPr>
        <p:txBody>
          <a:bodyPr/>
          <a:lstStyle/>
          <a:p>
            <a:pPr/>
            <a:r>
              <a:t>REFERENCES</a:t>
            </a:r>
          </a:p>
        </p:txBody>
      </p:sp>
      <p:sp>
        <p:nvSpPr>
          <p:cNvPr id="169" name="[1] Yeong-Hwa Chang, Nilima Sahoo and Hung-Wei Lin. ―An Intelligent Walking Stick for the Visually Challenged People. In IEEE International Conference on Applied System Innovation, 2018.…"/>
          <p:cNvSpPr txBox="1"/>
          <p:nvPr/>
        </p:nvSpPr>
        <p:spPr>
          <a:xfrm>
            <a:off x="1473199" y="3519574"/>
            <a:ext cx="21572540" cy="88549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200"/>
              </a:spcBef>
              <a:defRPr sz="3300">
                <a:solidFill>
                  <a:srgbClr val="202020"/>
                </a:solidFill>
                <a:latin typeface="Papyrus"/>
                <a:ea typeface="Papyrus"/>
                <a:cs typeface="Papyrus"/>
                <a:sym typeface="Papyrus"/>
              </a:defRPr>
            </a:pPr>
            <a:r>
              <a:t>[1] Yeong-Hwa Chang, Nilima Sahoo and Hung-Wei Lin. ―An Intelligent Walking Stick for the Visually Challenged People. In IEEE International Conference on Applied System Innovation, 2018. </a:t>
            </a:r>
          </a:p>
          <a:p>
            <a:pPr algn="l" defTabSz="457200">
              <a:spcBef>
                <a:spcPts val="1200"/>
              </a:spcBef>
              <a:defRPr sz="3300">
                <a:solidFill>
                  <a:srgbClr val="202020"/>
                </a:solidFill>
                <a:latin typeface="Papyrus"/>
                <a:ea typeface="Papyrus"/>
                <a:cs typeface="Papyrus"/>
                <a:sym typeface="Papyrus"/>
              </a:defRPr>
            </a:pPr>
          </a:p>
          <a:p>
            <a:pPr algn="l" defTabSz="457200">
              <a:spcBef>
                <a:spcPts val="1200"/>
              </a:spcBef>
              <a:defRPr sz="3300">
                <a:solidFill>
                  <a:srgbClr val="202020"/>
                </a:solidFill>
                <a:latin typeface="Papyrus"/>
                <a:ea typeface="Papyrus"/>
                <a:cs typeface="Papyrus"/>
                <a:sym typeface="Papyrus"/>
              </a:defRPr>
            </a:pPr>
            <a:r>
              <a:t>[2] Nitish Ojha1, Pravin Kumar Pradhan, Prof. M.V.Patil. ―Obstacle Sensing Walking Stick for Visually Impaired. In International Research Journal of Engineering and Technology (IRJET), Volume: 04 Issue: 04, April 2017</a:t>
            </a:r>
          </a:p>
          <a:p>
            <a:pPr algn="l" defTabSz="457200">
              <a:spcBef>
                <a:spcPts val="1200"/>
              </a:spcBef>
              <a:defRPr sz="3300">
                <a:solidFill>
                  <a:srgbClr val="202020"/>
                </a:solidFill>
                <a:latin typeface="Papyrus"/>
                <a:ea typeface="Papyrus"/>
                <a:cs typeface="Papyrus"/>
                <a:sym typeface="Papyrus"/>
              </a:defRPr>
            </a:pPr>
          </a:p>
          <a:p>
            <a:pPr algn="l" defTabSz="457200">
              <a:spcBef>
                <a:spcPts val="1200"/>
              </a:spcBef>
              <a:defRPr sz="3300">
                <a:solidFill>
                  <a:srgbClr val="202020"/>
                </a:solidFill>
                <a:latin typeface="Papyrus"/>
                <a:ea typeface="Papyrus"/>
                <a:cs typeface="Papyrus"/>
                <a:sym typeface="Papyrus"/>
              </a:defRPr>
            </a:pPr>
            <a:r>
              <a:t> [3] Muhammad Hanan Daudpota, Anwar Ali Sahito, Amir Mahmood Soomro, Faheem Shafeeque Channar. ―Giving blind a smart eye: Designing and Modeling of intelligent white cane for blind people. In IEEE International Conference, 2017. </a:t>
            </a:r>
          </a:p>
          <a:p>
            <a:pPr algn="l" defTabSz="457200">
              <a:spcBef>
                <a:spcPts val="1200"/>
              </a:spcBef>
              <a:defRPr sz="3300">
                <a:solidFill>
                  <a:srgbClr val="202020"/>
                </a:solidFill>
                <a:latin typeface="Papyrus"/>
                <a:ea typeface="Papyrus"/>
                <a:cs typeface="Papyrus"/>
                <a:sym typeface="Papyrus"/>
              </a:defRPr>
            </a:pPr>
          </a:p>
          <a:p>
            <a:pPr algn="l" defTabSz="457200">
              <a:spcBef>
                <a:spcPts val="1200"/>
              </a:spcBef>
              <a:defRPr sz="3300">
                <a:solidFill>
                  <a:srgbClr val="202020"/>
                </a:solidFill>
                <a:latin typeface="Papyrus"/>
                <a:ea typeface="Papyrus"/>
                <a:cs typeface="Papyrus"/>
                <a:sym typeface="Papyrus"/>
              </a:defRPr>
            </a:pPr>
            <a:r>
              <a:t>[4] Sharang Sharma, Manind Gupta, Amit Kumar, Meenakshi Tripathi, Manoj Singh Gaur. ―Multiple Distance Sensors Based Smart Stick for Visually Impaired People. In IEEE International Conference, 2017.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aper Published…"/>
          <p:cNvSpPr txBox="1"/>
          <p:nvPr/>
        </p:nvSpPr>
        <p:spPr>
          <a:xfrm>
            <a:off x="1983841" y="1428749"/>
            <a:ext cx="20416318" cy="1085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u="sng">
                <a:latin typeface="Papyrus"/>
                <a:ea typeface="Papyrus"/>
                <a:cs typeface="Papyrus"/>
                <a:sym typeface="Papyrus"/>
              </a:defRPr>
            </a:pPr>
            <a:r>
              <a:t>Paper Published  </a:t>
            </a:r>
          </a:p>
          <a:p>
            <a:pPr>
              <a:defRPr>
                <a:latin typeface="Papyrus"/>
                <a:ea typeface="Papyrus"/>
                <a:cs typeface="Papyrus"/>
                <a:sym typeface="Papyrus"/>
              </a:defRPr>
            </a:pPr>
          </a:p>
          <a:p>
            <a:pPr>
              <a:defRPr u="sng">
                <a:latin typeface="Papyrus"/>
                <a:ea typeface="Papyrus"/>
                <a:cs typeface="Papyrus"/>
                <a:sym typeface="Papyrus"/>
              </a:defRPr>
            </a:pPr>
            <a:r>
              <a:t>Title of the paper:</a:t>
            </a:r>
          </a:p>
          <a:p>
            <a:pPr>
              <a:defRPr>
                <a:latin typeface="Papyrus"/>
                <a:ea typeface="Papyrus"/>
                <a:cs typeface="Papyrus"/>
                <a:sym typeface="Papyrus"/>
              </a:defRPr>
            </a:pPr>
            <a:r>
              <a:t>Smart Walking Stick For Blind Using Arduino</a:t>
            </a:r>
          </a:p>
          <a:p>
            <a:pPr>
              <a:defRPr>
                <a:latin typeface="Papyrus"/>
                <a:ea typeface="Papyrus"/>
                <a:cs typeface="Papyrus"/>
                <a:sym typeface="Papyrus"/>
              </a:defRPr>
            </a:pPr>
          </a:p>
          <a:p>
            <a:pPr>
              <a:defRPr u="sng">
                <a:latin typeface="Papyrus"/>
                <a:ea typeface="Papyrus"/>
                <a:cs typeface="Papyrus"/>
                <a:sym typeface="Papyrus"/>
              </a:defRPr>
            </a:pPr>
            <a:r>
              <a:t>Journal Name : </a:t>
            </a:r>
          </a:p>
          <a:p>
            <a:pPr>
              <a:defRPr>
                <a:latin typeface="Papyrus"/>
                <a:ea typeface="Papyrus"/>
                <a:cs typeface="Papyrus"/>
                <a:sym typeface="Papyrus"/>
              </a:defRPr>
            </a:pPr>
            <a:r>
              <a:t>"International Journal for Science and Advance Research In Technology"</a:t>
            </a:r>
          </a:p>
          <a:p>
            <a:pPr>
              <a:defRPr>
                <a:latin typeface="Papyrus"/>
                <a:ea typeface="Papyrus"/>
                <a:cs typeface="Papyrus"/>
                <a:sym typeface="Papyrus"/>
              </a:defRPr>
            </a:pPr>
          </a:p>
          <a:p>
            <a:pPr>
              <a:defRPr>
                <a:latin typeface="Papyrus"/>
                <a:ea typeface="Papyrus"/>
                <a:cs typeface="Papyrus"/>
                <a:sym typeface="Papyrus"/>
              </a:defRPr>
            </a:pPr>
            <a:r>
              <a:t>Paper ID: IJSARTV7I648880</a:t>
            </a:r>
          </a:p>
          <a:p>
            <a:pPr>
              <a:defRPr>
                <a:latin typeface="Papyrus"/>
                <a:ea typeface="Papyrus"/>
                <a:cs typeface="Papyrus"/>
                <a:sym typeface="Papyrus"/>
              </a:defRPr>
            </a:pPr>
            <a:r>
              <a:t>Published in: Volume : 7, Issue : 6</a:t>
            </a:r>
          </a:p>
          <a:p>
            <a:pPr>
              <a:defRPr>
                <a:latin typeface="Papyrus"/>
                <a:ea typeface="Papyrus"/>
                <a:cs typeface="Papyrus"/>
                <a:sym typeface="Papyrus"/>
              </a:defRPr>
            </a:pPr>
            <a:r>
              <a:t>Publication Date: 10th Jun 2021</a:t>
            </a: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hank You"/>
          <p:cNvSpPr txBox="1"/>
          <p:nvPr>
            <p:ph type="title"/>
          </p:nvPr>
        </p:nvSpPr>
        <p:spPr>
          <a:xfrm>
            <a:off x="2381250" y="5580062"/>
            <a:ext cx="19621500" cy="2959102"/>
          </a:xfrm>
          <a:prstGeom prst="rect">
            <a:avLst/>
          </a:prstGeom>
        </p:spPr>
        <p:txBody>
          <a:bodyPr/>
          <a:lstStyle>
            <a:lvl1pPr algn="ctr"/>
          </a:lstStyle>
          <a:p>
            <a:pPr/>
            <a:r>
              <a:t>Thank You</a:t>
            </a:r>
          </a:p>
        </p:txBody>
      </p:sp>
      <p:sp>
        <p:nvSpPr>
          <p:cNvPr id="174" name="Slide Number"/>
          <p:cNvSpPr txBox="1"/>
          <p:nvPr>
            <p:ph type="sldNum" sz="quarter" idx="4294967295"/>
          </p:nvPr>
        </p:nvSpPr>
        <p:spPr>
          <a:xfrm>
            <a:off x="11983690" y="13144499"/>
            <a:ext cx="408683"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 name="Rectangle 1"/>
          <p:cNvSpPr txBox="1"/>
          <p:nvPr/>
        </p:nvSpPr>
        <p:spPr>
          <a:xfrm>
            <a:off x="1573211" y="1448422"/>
            <a:ext cx="21966240" cy="8539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92100" indent="-292100">
              <a:lnSpc>
                <a:spcPct val="150000"/>
              </a:lnSpc>
              <a:defRPr sz="3300">
                <a:solidFill>
                  <a:srgbClr val="3E231A"/>
                </a:solidFill>
                <a:latin typeface="Papyrus"/>
                <a:ea typeface="Papyrus"/>
                <a:cs typeface="Papyrus"/>
                <a:sym typeface="Papyrus"/>
              </a:defRPr>
            </a:pPr>
            <a:r>
              <a:rPr u="sng"/>
              <a:t>INTRODUCTION</a:t>
            </a:r>
            <a:r>
              <a:t> </a:t>
            </a:r>
          </a:p>
          <a:p>
            <a:pPr marL="292100" indent="-292100" algn="l">
              <a:lnSpc>
                <a:spcPct val="150000"/>
              </a:lnSpc>
              <a:buSzPct val="100000"/>
              <a:buChar char="•"/>
              <a:defRPr sz="3300">
                <a:solidFill>
                  <a:srgbClr val="3E231A"/>
                </a:solidFill>
                <a:latin typeface="Times New Roman"/>
                <a:ea typeface="Times New Roman"/>
                <a:cs typeface="Times New Roman"/>
                <a:sym typeface="Times New Roman"/>
              </a:defRPr>
            </a:pPr>
            <a:r>
              <a:t> 	</a:t>
            </a:r>
            <a:r>
              <a:rPr>
                <a:latin typeface="Papyrus"/>
                <a:ea typeface="Papyrus"/>
                <a:cs typeface="Papyrus"/>
                <a:sym typeface="Papyrus"/>
              </a:rPr>
              <a:t>Obstacle detection is one of the major concerns for a fully or a partially blind person. This paper describes guide blind walking stick based on ultrasonic sensor with the use of arduino uno. </a:t>
            </a:r>
          </a:p>
          <a:p>
            <a:pPr marL="292100" indent="-292100" algn="l">
              <a:lnSpc>
                <a:spcPct val="150000"/>
              </a:lnSpc>
              <a:buSzPct val="100000"/>
              <a:buChar char="•"/>
              <a:defRPr sz="3300">
                <a:solidFill>
                  <a:srgbClr val="3E231A"/>
                </a:solidFill>
                <a:latin typeface="Papyrus"/>
                <a:ea typeface="Papyrus"/>
                <a:cs typeface="Papyrus"/>
                <a:sym typeface="Papyrus"/>
              </a:defRPr>
            </a:pPr>
          </a:p>
          <a:p>
            <a:pPr marL="292100" indent="-292100" algn="l">
              <a:lnSpc>
                <a:spcPct val="150000"/>
              </a:lnSpc>
              <a:buSzPct val="100000"/>
              <a:buChar char="•"/>
              <a:defRPr sz="3300">
                <a:solidFill>
                  <a:srgbClr val="3E231A"/>
                </a:solidFill>
                <a:latin typeface="Papyrus"/>
                <a:ea typeface="Papyrus"/>
                <a:cs typeface="Papyrus"/>
                <a:sym typeface="Papyrus"/>
              </a:defRPr>
            </a:pPr>
            <a:r>
              <a:t>In this paper discuss about smart guide blind stick which is proficient of detecting any obstruction, detect corners and even allow the user to find the stick if anyhow missed by the user by pressing a remote switch. </a:t>
            </a:r>
          </a:p>
          <a:p>
            <a:pPr marL="292100" indent="-292100" algn="l">
              <a:lnSpc>
                <a:spcPct val="150000"/>
              </a:lnSpc>
              <a:defRPr sz="3300">
                <a:solidFill>
                  <a:srgbClr val="3E231A"/>
                </a:solidFill>
                <a:latin typeface="Papyrus"/>
                <a:ea typeface="Papyrus"/>
                <a:cs typeface="Papyrus"/>
                <a:sym typeface="Papyrus"/>
              </a:defRPr>
            </a:pPr>
          </a:p>
          <a:p>
            <a:pPr marL="292100" indent="-292100" algn="l">
              <a:lnSpc>
                <a:spcPct val="150000"/>
              </a:lnSpc>
              <a:buSzPct val="100000"/>
              <a:buChar char="•"/>
              <a:defRPr sz="3300">
                <a:solidFill>
                  <a:srgbClr val="3E231A"/>
                </a:solidFill>
                <a:latin typeface="Papyrus"/>
                <a:ea typeface="Papyrus"/>
                <a:cs typeface="Papyrus"/>
                <a:sym typeface="Papyrus"/>
              </a:defRPr>
            </a:pPr>
            <a:r>
              <a:t>The device is designed with an objective to sort out common issues faced by the blind people while using conventional sticks. With the electronics embed within the stick, it became a smart stick.</a:t>
            </a:r>
          </a:p>
        </p:txBody>
      </p:sp>
      <p:sp>
        <p:nvSpPr>
          <p:cNvPr id="33" name="Slide Number"/>
          <p:cNvSpPr txBox="1"/>
          <p:nvPr>
            <p:ph type="sldNum" sz="quarter" idx="4294967295"/>
          </p:nvPr>
        </p:nvSpPr>
        <p:spPr>
          <a:xfrm>
            <a:off x="12058326" y="13144498"/>
            <a:ext cx="259409"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Slide Number"/>
          <p:cNvSpPr txBox="1"/>
          <p:nvPr>
            <p:ph type="sldNum" sz="quarter" idx="4294967295"/>
          </p:nvPr>
        </p:nvSpPr>
        <p:spPr>
          <a:xfrm>
            <a:off x="12030571" y="13144498"/>
            <a:ext cx="314921"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 name="Table"/>
          <p:cNvGraphicFramePr/>
          <p:nvPr/>
        </p:nvGraphicFramePr>
        <p:xfrm>
          <a:off x="997628" y="2151376"/>
          <a:ext cx="22388743" cy="108453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462914"/>
                <a:gridCol w="7462914"/>
                <a:gridCol w="7462914"/>
              </a:tblGrid>
              <a:tr h="2194136">
                <a:tc>
                  <a:txBody>
                    <a:bodyPr/>
                    <a:lstStyle/>
                    <a:p>
                      <a:pPr>
                        <a:defRPr sz="1800">
                          <a:solidFill>
                            <a:srgbClr val="000000"/>
                          </a:solidFill>
                        </a:defRPr>
                      </a:pPr>
                      <a:r>
                        <a:rPr sz="4600">
                          <a:solidFill>
                            <a:srgbClr val="24383E"/>
                          </a:solidFill>
                          <a:latin typeface="Papyrus"/>
                          <a:ea typeface="Papyrus"/>
                          <a:cs typeface="Papyrus"/>
                        </a:rPr>
                        <a:t>TITLE</a:t>
                      </a:r>
                    </a:p>
                  </a:txBody>
                  <a:tcPr marL="0" marR="0" marT="0" marB="0" anchor="t" anchorCtr="0" horzOverflow="overflow">
                    <a:lnL w="12700">
                      <a:solidFill>
                        <a:srgbClr val="000000"/>
                      </a:solidFill>
                      <a:miter lim="400000"/>
                    </a:lnL>
                    <a:lnR w="12700">
                      <a:miter lim="400000"/>
                    </a:lnR>
                    <a:lnT w="12700">
                      <a:solidFill>
                        <a:srgbClr val="000000"/>
                      </a:solidFill>
                      <a:miter lim="400000"/>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AUTHORS</a:t>
                      </a:r>
                    </a:p>
                  </a:txBody>
                  <a:tcPr marL="0" marR="0" marT="0" marB="0" anchor="t" anchorCtr="0" horzOverflow="overflow">
                    <a:lnL w="12700">
                      <a:miter lim="400000"/>
                    </a:lnL>
                    <a:lnR w="12700">
                      <a:miter lim="400000"/>
                    </a:lnR>
                    <a:lnT w="12700">
                      <a:solidFill>
                        <a:srgbClr val="000000"/>
                      </a:solidFill>
                      <a:miter lim="400000"/>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OBJECTIVE</a:t>
                      </a:r>
                    </a:p>
                  </a:txBody>
                  <a:tcPr marL="0" marR="0" marT="0" marB="0" anchor="t" anchorCtr="0" horzOverflow="overflow">
                    <a:lnL w="12700">
                      <a:miter lim="400000"/>
                    </a:lnL>
                    <a:lnR w="12700">
                      <a:solidFill>
                        <a:srgbClr val="000000"/>
                      </a:solidFill>
                      <a:miter lim="400000"/>
                    </a:lnR>
                    <a:lnT w="12700">
                      <a:solidFill>
                        <a:srgbClr val="000000"/>
                      </a:solidFill>
                      <a:miter lim="400000"/>
                    </a:lnT>
                    <a:lnB w="38100">
                      <a:solidFill>
                        <a:srgbClr val="24383E"/>
                      </a:solidFill>
                    </a:lnB>
                    <a:solidFill>
                      <a:schemeClr val="accent1"/>
                    </a:solidFill>
                  </a:tcPr>
                </a:tc>
              </a:tr>
              <a:tr h="2722926">
                <a:tc>
                  <a:txBody>
                    <a:bodyPr/>
                    <a:lstStyle/>
                    <a:p>
                      <a:pPr algn="l" defTabSz="457200">
                        <a:spcBef>
                          <a:spcPts val="1200"/>
                        </a:spcBef>
                        <a:defRPr sz="1800">
                          <a:solidFill>
                            <a:srgbClr val="000000"/>
                          </a:solidFill>
                        </a:defRPr>
                      </a:pPr>
                      <a:r>
                        <a:rPr sz="3300">
                          <a:latin typeface="Papyrus"/>
                          <a:ea typeface="Papyrus"/>
                          <a:cs typeface="Papyrus"/>
                        </a:rPr>
                        <a:t>Smart Stick for the Blind a complete solution </a:t>
                      </a:r>
                    </a:p>
                  </a:txBody>
                  <a:tcPr marL="0" marR="0" marT="0" marB="0" anchor="t" anchorCtr="0" horzOverflow="overflow">
                    <a:lnL w="12700">
                      <a:solidFill>
                        <a:srgbClr val="000000"/>
                      </a:solidFill>
                      <a:miter lim="400000"/>
                    </a:lnL>
                    <a:lnR w="12700">
                      <a:solidFill>
                        <a:srgbClr val="24383E"/>
                      </a:solidFill>
                    </a:lnR>
                    <a:lnT w="38100">
                      <a:solidFill>
                        <a:srgbClr val="24383E"/>
                      </a:solidFill>
                    </a:lnT>
                    <a:lnB w="12700">
                      <a:solidFill>
                        <a:srgbClr val="24383E"/>
                      </a:solidFill>
                    </a:lnB>
                  </a:tcPr>
                </a:tc>
                <a:tc>
                  <a:txBody>
                    <a:bodyPr/>
                    <a:lstStyle/>
                    <a:p>
                      <a:pPr algn="l" defTabSz="457200">
                        <a:spcBef>
                          <a:spcPts val="1200"/>
                        </a:spcBef>
                        <a:defRPr sz="1800">
                          <a:solidFill>
                            <a:srgbClr val="000000"/>
                          </a:solidFill>
                        </a:defRPr>
                      </a:pPr>
                      <a:r>
                        <a:rPr sz="3300">
                          <a:solidFill>
                            <a:srgbClr val="202020"/>
                          </a:solidFill>
                          <a:latin typeface="Papyrus"/>
                          <a:ea typeface="Papyrus"/>
                          <a:cs typeface="Papyrus"/>
                        </a:rPr>
                        <a:t>Nilima Sahoo and Hung-Wei Lin. </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defTabSz="457200">
                        <a:spcBef>
                          <a:spcPts val="1200"/>
                        </a:spcBef>
                        <a:defRPr sz="1800">
                          <a:solidFill>
                            <a:srgbClr val="000000"/>
                          </a:solidFill>
                        </a:defRPr>
                      </a:pPr>
                      <a:r>
                        <a:rPr sz="2500">
                          <a:latin typeface="Papyrus"/>
                          <a:ea typeface="Papyrus"/>
                          <a:cs typeface="Papyrus"/>
                        </a:rPr>
                        <a:t>This system uses IR sensor, Ultrasound sensor and water sensor to detect the obstacle. This system does not use any location identifier or location indicator.</a:t>
                      </a:r>
                    </a:p>
                  </a:txBody>
                  <a:tcPr marL="0" marR="0" marT="0" marB="0" anchor="t" anchorCtr="0" horzOverflow="overflow">
                    <a:lnL w="12700">
                      <a:solidFill>
                        <a:srgbClr val="24383E"/>
                      </a:solidFill>
                    </a:lnL>
                    <a:lnR w="12700">
                      <a:solidFill>
                        <a:srgbClr val="000000"/>
                      </a:solidFill>
                      <a:miter lim="400000"/>
                    </a:lnR>
                    <a:lnT w="38100">
                      <a:solidFill>
                        <a:srgbClr val="24383E"/>
                      </a:solidFill>
                    </a:lnT>
                    <a:lnB w="12700">
                      <a:solidFill>
                        <a:srgbClr val="24383E"/>
                      </a:solidFill>
                    </a:lnB>
                  </a:tcPr>
                </a:tc>
              </a:tr>
              <a:tr h="2947834">
                <a:tc>
                  <a:txBody>
                    <a:bodyPr/>
                    <a:lstStyle/>
                    <a:p>
                      <a:pPr algn="l" defTabSz="457200">
                        <a:spcBef>
                          <a:spcPts val="1200"/>
                        </a:spcBef>
                        <a:defRPr sz="1800">
                          <a:solidFill>
                            <a:srgbClr val="000000"/>
                          </a:solidFill>
                        </a:defRPr>
                      </a:pPr>
                      <a:r>
                        <a:rPr sz="3300">
                          <a:latin typeface="Papyrus"/>
                          <a:ea typeface="Papyrus"/>
                          <a:cs typeface="Papyrus"/>
                        </a:rPr>
                        <a:t>Pothole detection for visually impaired </a:t>
                      </a:r>
                    </a:p>
                  </a:txBody>
                  <a:tcPr marL="0" marR="0" marT="0" marB="0" anchor="t" anchorCtr="0" horzOverflow="overflow">
                    <a:lnL w="12700">
                      <a:solidFill>
                        <a:srgbClr val="000000"/>
                      </a:solidFill>
                      <a:miter lim="400000"/>
                    </a:lnL>
                    <a:lnR w="12700">
                      <a:solidFill>
                        <a:srgbClr val="24383E"/>
                      </a:solidFill>
                    </a:lnR>
                    <a:lnT w="12700">
                      <a:solidFill>
                        <a:srgbClr val="24383E"/>
                      </a:solidFill>
                    </a:lnT>
                    <a:lnB w="12700">
                      <a:solidFill>
                        <a:srgbClr val="24383E"/>
                      </a:solidFill>
                    </a:lnB>
                    <a:solidFill>
                      <a:srgbClr val="EBEDF1"/>
                    </a:solidFill>
                  </a:tcPr>
                </a:tc>
                <a:tc>
                  <a:txBody>
                    <a:bodyPr/>
                    <a:lstStyle/>
                    <a:p>
                      <a:pPr marL="457200" indent="-457200" algn="l" defTabSz="457200">
                        <a:spcBef>
                          <a:spcPts val="1200"/>
                        </a:spcBef>
                        <a:tabLst>
                          <a:tab pos="139700" algn="l"/>
                          <a:tab pos="457200" algn="l"/>
                        </a:tabLst>
                        <a:defRPr sz="1800">
                          <a:solidFill>
                            <a:srgbClr val="000000"/>
                          </a:solidFill>
                        </a:defRPr>
                      </a:pPr>
                      <a:r>
                        <a:rPr sz="3300">
                          <a:latin typeface="Papyrus"/>
                          <a:ea typeface="Papyrus"/>
                          <a:cs typeface="Papyrus"/>
                        </a:rPr>
                        <a:t>Amy Nordrum</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defTabSz="457200">
                        <a:spcBef>
                          <a:spcPts val="1200"/>
                        </a:spcBef>
                        <a:defRPr sz="1800">
                          <a:solidFill>
                            <a:srgbClr val="000000"/>
                          </a:solidFill>
                        </a:defRPr>
                      </a:pPr>
                      <a:r>
                        <a:rPr sz="2500">
                          <a:latin typeface="Papyrus"/>
                          <a:ea typeface="Papyrus"/>
                          <a:cs typeface="Papyrus"/>
                        </a:rPr>
                        <a:t>It uses a camera that captures image 15 frame per second and based on the concept of image processing the pothole is detected. The camera is expensive.</a:t>
                      </a:r>
                    </a:p>
                  </a:txBody>
                  <a:tcPr marL="0" marR="0" marT="0" marB="0" anchor="t" anchorCtr="0" horzOverflow="overflow">
                    <a:lnL w="12700">
                      <a:solidFill>
                        <a:srgbClr val="24383E"/>
                      </a:solidFill>
                    </a:lnL>
                    <a:lnR w="12700">
                      <a:solidFill>
                        <a:srgbClr val="000000"/>
                      </a:solidFill>
                      <a:miter lim="400000"/>
                    </a:lnR>
                    <a:lnT w="12700">
                      <a:solidFill>
                        <a:srgbClr val="24383E"/>
                      </a:solidFill>
                    </a:lnT>
                    <a:lnB w="12700">
                      <a:solidFill>
                        <a:srgbClr val="24383E"/>
                      </a:solidFill>
                    </a:lnB>
                    <a:solidFill>
                      <a:srgbClr val="EBEDF1"/>
                    </a:solidFill>
                  </a:tcPr>
                </a:tc>
              </a:tr>
              <a:tr h="2980454">
                <a:tc>
                  <a:txBody>
                    <a:bodyPr/>
                    <a:lstStyle/>
                    <a:p>
                      <a:pPr algn="l" defTabSz="457200">
                        <a:spcBef>
                          <a:spcPts val="1200"/>
                        </a:spcBef>
                        <a:defRPr sz="1800">
                          <a:solidFill>
                            <a:srgbClr val="000000"/>
                          </a:solidFill>
                        </a:defRPr>
                      </a:pPr>
                      <a:r>
                        <a:rPr sz="3300">
                          <a:latin typeface="Papyrus"/>
                          <a:ea typeface="Papyrus"/>
                          <a:cs typeface="Papyrus"/>
                        </a:rPr>
                        <a:t>Smart Walking Stick for Blind describes about a Stick which use Raspberry Pi </a:t>
                      </a:r>
                    </a:p>
                  </a:txBody>
                  <a:tcPr marL="0" marR="0" marT="0" marB="0" anchor="t" anchorCtr="0" horzOverflow="overflow">
                    <a:lnL w="12700">
                      <a:solidFill>
                        <a:srgbClr val="000000"/>
                      </a:solidFill>
                      <a:miter lim="400000"/>
                    </a:lnL>
                    <a:lnR w="12700">
                      <a:solidFill>
                        <a:srgbClr val="24383E"/>
                      </a:solidFill>
                    </a:lnR>
                    <a:lnT w="12700">
                      <a:solidFill>
                        <a:srgbClr val="24383E"/>
                      </a:solidFill>
                    </a:lnT>
                    <a:lnB w="12700">
                      <a:solidFill>
                        <a:srgbClr val="000000"/>
                      </a:solidFill>
                      <a:miter lim="400000"/>
                    </a:lnB>
                  </a:tcPr>
                </a:tc>
                <a:tc>
                  <a:txBody>
                    <a:bodyPr/>
                    <a:lstStyle/>
                    <a:p>
                      <a:pPr marL="457200" indent="-457200" algn="l" defTabSz="457200">
                        <a:spcBef>
                          <a:spcPts val="1200"/>
                        </a:spcBef>
                        <a:tabLst>
                          <a:tab pos="139700" algn="l"/>
                          <a:tab pos="457200" algn="l"/>
                        </a:tabLst>
                        <a:defRPr sz="1800">
                          <a:solidFill>
                            <a:srgbClr val="000000"/>
                          </a:solidFill>
                        </a:defRPr>
                      </a:pPr>
                      <a:r>
                        <a:rPr sz="3300">
                          <a:latin typeface="Papyrus"/>
                          <a:ea typeface="Papyrus"/>
                          <a:cs typeface="Papyrus"/>
                        </a:rPr>
                        <a:t>Prashanthi S</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000000"/>
                      </a:solidFill>
                      <a:miter lim="400000"/>
                    </a:lnB>
                  </a:tcPr>
                </a:tc>
                <a:tc>
                  <a:txBody>
                    <a:bodyPr/>
                    <a:lstStyle/>
                    <a:p>
                      <a:pPr algn="l" defTabSz="457200">
                        <a:spcBef>
                          <a:spcPts val="1200"/>
                        </a:spcBef>
                        <a:defRPr sz="1800">
                          <a:solidFill>
                            <a:srgbClr val="000000"/>
                          </a:solidFill>
                        </a:defRPr>
                      </a:pPr>
                      <a:r>
                        <a:rPr sz="2500">
                          <a:latin typeface="Papyrus"/>
                          <a:ea typeface="Papyrus"/>
                          <a:cs typeface="Papyrus"/>
                        </a:rPr>
                        <a:t>ultrasonic sensor to detect objects and intruder, the system also has a camera embedded with it, and based on the images captured the objects are detected.</a:t>
                      </a:r>
                    </a:p>
                  </a:txBody>
                  <a:tcPr marL="0" marR="0" marT="0" marB="0" anchor="t" anchorCtr="0" horzOverflow="overflow">
                    <a:lnL w="12700">
                      <a:solidFill>
                        <a:srgbClr val="24383E"/>
                      </a:solidFill>
                    </a:lnL>
                    <a:lnR w="12700">
                      <a:solidFill>
                        <a:srgbClr val="000000"/>
                      </a:solidFill>
                      <a:miter lim="400000"/>
                    </a:lnR>
                    <a:lnT w="12700">
                      <a:solidFill>
                        <a:srgbClr val="24383E"/>
                      </a:solidFill>
                    </a:lnT>
                    <a:lnB w="12700">
                      <a:solidFill>
                        <a:srgbClr val="000000"/>
                      </a:solidFill>
                      <a:miter lim="400000"/>
                    </a:lnB>
                  </a:tcPr>
                </a:tc>
              </a:tr>
            </a:tbl>
          </a:graphicData>
        </a:graphic>
      </p:graphicFrame>
      <p:sp>
        <p:nvSpPr>
          <p:cNvPr id="37" name="LITERATURE SURVEY:"/>
          <p:cNvSpPr txBox="1"/>
          <p:nvPr/>
        </p:nvSpPr>
        <p:spPr>
          <a:xfrm>
            <a:off x="973183" y="725806"/>
            <a:ext cx="693993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845025"/>
                </a:solidFill>
                <a:latin typeface="Papyrus"/>
                <a:ea typeface="Papyrus"/>
                <a:cs typeface="Papyrus"/>
                <a:sym typeface="Papyrus"/>
              </a:defRPr>
            </a:lvl1pPr>
          </a:lstStyle>
          <a:p>
            <a:pPr/>
            <a:r>
              <a:t>LITERATURE SURVEY:</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Slide Number"/>
          <p:cNvSpPr txBox="1"/>
          <p:nvPr>
            <p:ph type="sldNum" sz="quarter" idx="4294967295"/>
          </p:nvPr>
        </p:nvSpPr>
        <p:spPr>
          <a:xfrm>
            <a:off x="12056168" y="13144498"/>
            <a:ext cx="263725"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0" name="Table"/>
          <p:cNvGraphicFramePr/>
          <p:nvPr/>
        </p:nvGraphicFramePr>
        <p:xfrm>
          <a:off x="1661861" y="1978074"/>
          <a:ext cx="21335338" cy="1023359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111779"/>
                <a:gridCol w="7111779"/>
                <a:gridCol w="7111779"/>
              </a:tblGrid>
              <a:tr h="1645624">
                <a:tc>
                  <a:txBody>
                    <a:bodyPr/>
                    <a:lstStyle/>
                    <a:p>
                      <a:pPr>
                        <a:defRPr sz="1800">
                          <a:solidFill>
                            <a:srgbClr val="000000"/>
                          </a:solidFill>
                        </a:defRPr>
                      </a:pPr>
                      <a:r>
                        <a:rPr sz="4600">
                          <a:solidFill>
                            <a:srgbClr val="24383E"/>
                          </a:solidFill>
                          <a:latin typeface="Papyrus"/>
                          <a:ea typeface="Papyrus"/>
                          <a:cs typeface="Papyrus"/>
                        </a:rPr>
                        <a:t>TITLE</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AUTHORS </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c>
                  <a:txBody>
                    <a:bodyPr/>
                    <a:lstStyle/>
                    <a:p>
                      <a:pPr>
                        <a:defRPr sz="1800">
                          <a:solidFill>
                            <a:srgbClr val="000000"/>
                          </a:solidFill>
                        </a:defRPr>
                      </a:pPr>
                      <a:r>
                        <a:rPr sz="4600">
                          <a:solidFill>
                            <a:srgbClr val="24383E"/>
                          </a:solidFill>
                          <a:latin typeface="Papyrus"/>
                          <a:ea typeface="Papyrus"/>
                          <a:cs typeface="Papyrus"/>
                        </a:rPr>
                        <a:t>OBJECTIVE</a:t>
                      </a:r>
                    </a:p>
                  </a:txBody>
                  <a:tcPr marL="0" marR="0" marT="0" marB="0" anchor="t" anchorCtr="0" horzOverflow="overflow">
                    <a:lnL w="12700">
                      <a:solidFill>
                        <a:srgbClr val="24383E"/>
                      </a:solidFill>
                    </a:lnL>
                    <a:lnR w="12700">
                      <a:solidFill>
                        <a:srgbClr val="24383E"/>
                      </a:solidFill>
                    </a:lnR>
                    <a:lnT w="12700">
                      <a:solidFill>
                        <a:srgbClr val="24383E"/>
                      </a:solidFill>
                    </a:lnT>
                    <a:lnB w="38100">
                      <a:solidFill>
                        <a:srgbClr val="24383E"/>
                      </a:solidFill>
                    </a:lnB>
                    <a:solidFill>
                      <a:schemeClr val="accent1"/>
                    </a:solidFill>
                  </a:tcPr>
                </a:tc>
              </a:tr>
              <a:tr h="3596865">
                <a:tc>
                  <a:txBody>
                    <a:bodyPr/>
                    <a:lstStyle/>
                    <a:p>
                      <a:pPr algn="l" defTabSz="457200">
                        <a:spcBef>
                          <a:spcPts val="1200"/>
                        </a:spcBef>
                        <a:defRPr sz="1800">
                          <a:solidFill>
                            <a:srgbClr val="000000"/>
                          </a:solidFill>
                        </a:defRPr>
                      </a:pPr>
                      <a:r>
                        <a:rPr sz="3300">
                          <a:latin typeface="Papyrus"/>
                          <a:ea typeface="Papyrus"/>
                          <a:cs typeface="Papyrus"/>
                        </a:rPr>
                        <a:t>Smart Belt for Blind uses a belt embedded with ultrasound sensor which detects the obstacle. </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defTabSz="457200">
                        <a:spcBef>
                          <a:spcPts val="1200"/>
                        </a:spcBef>
                        <a:defRPr sz="1800">
                          <a:solidFill>
                            <a:srgbClr val="000000"/>
                          </a:solidFill>
                        </a:defRPr>
                      </a:pPr>
                      <a:r>
                        <a:rPr sz="3300">
                          <a:latin typeface="Papyrus"/>
                          <a:ea typeface="Papyrus"/>
                          <a:cs typeface="Papyrus"/>
                        </a:rPr>
                        <a:t>Cody Jackson J</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c>
                  <a:txBody>
                    <a:bodyPr/>
                    <a:lstStyle/>
                    <a:p>
                      <a:pPr algn="l" defTabSz="457200">
                        <a:spcBef>
                          <a:spcPts val="1200"/>
                        </a:spcBef>
                        <a:defRPr sz="1800">
                          <a:solidFill>
                            <a:srgbClr val="000000"/>
                          </a:solidFill>
                        </a:defRPr>
                      </a:pPr>
                      <a:r>
                        <a:rPr sz="2500">
                          <a:latin typeface="Papyrus"/>
                          <a:ea typeface="Papyrus"/>
                          <a:cs typeface="Papyrus"/>
                        </a:rPr>
                        <a:t>The belt also has a buzzer which vibrates when obstacle is detected. The entire system is developed in such a way that the distance calculated is sent as an audio message for the blind person, where in which he hears the distance calculated using a speaker.</a:t>
                      </a:r>
                    </a:p>
                  </a:txBody>
                  <a:tcPr marL="0" marR="0" marT="0" marB="0" anchor="t" anchorCtr="0" horzOverflow="overflow">
                    <a:lnL w="12700">
                      <a:solidFill>
                        <a:srgbClr val="24383E"/>
                      </a:solidFill>
                    </a:lnL>
                    <a:lnR w="12700">
                      <a:solidFill>
                        <a:srgbClr val="24383E"/>
                      </a:solidFill>
                    </a:lnR>
                    <a:lnT w="38100">
                      <a:solidFill>
                        <a:srgbClr val="24383E"/>
                      </a:solidFill>
                    </a:lnT>
                    <a:lnB w="12700">
                      <a:solidFill>
                        <a:srgbClr val="24383E"/>
                      </a:solidFill>
                    </a:lnB>
                  </a:tcPr>
                </a:tc>
              </a:tr>
              <a:tr h="4991100">
                <a:tc>
                  <a:txBody>
                    <a:bodyPr/>
                    <a:lstStyle/>
                    <a:p>
                      <a:pPr algn="l" defTabSz="457200">
                        <a:spcBef>
                          <a:spcPts val="1200"/>
                        </a:spcBef>
                        <a:defRPr sz="1800">
                          <a:solidFill>
                            <a:srgbClr val="000000"/>
                          </a:solidFill>
                        </a:defRPr>
                      </a:pPr>
                      <a:r>
                        <a:rPr sz="3300">
                          <a:latin typeface="Papyrus"/>
                          <a:ea typeface="Papyrus"/>
                          <a:cs typeface="Papyrus"/>
                        </a:rPr>
                        <a:t>A wearable ultrasonic obstacle sensor for visually impaired.</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defTabSz="457200">
                        <a:spcBef>
                          <a:spcPts val="1200"/>
                        </a:spcBef>
                        <a:defRPr sz="1800">
                          <a:solidFill>
                            <a:srgbClr val="000000"/>
                          </a:solidFill>
                        </a:defRPr>
                      </a:pPr>
                      <a:r>
                        <a:rPr sz="3300">
                          <a:latin typeface="Papyrus"/>
                          <a:ea typeface="Papyrus"/>
                          <a:cs typeface="Papyrus"/>
                        </a:rPr>
                        <a:t>V. Diana wilson</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c>
                  <a:txBody>
                    <a:bodyPr/>
                    <a:lstStyle/>
                    <a:p>
                      <a:pPr algn="l" defTabSz="457200">
                        <a:spcBef>
                          <a:spcPts val="1200"/>
                        </a:spcBef>
                        <a:defRPr sz="1800">
                          <a:solidFill>
                            <a:srgbClr val="000000"/>
                          </a:solidFill>
                        </a:defRPr>
                      </a:pPr>
                      <a:r>
                        <a:rPr sz="2500">
                          <a:latin typeface="Papyrus"/>
                          <a:ea typeface="Papyrus"/>
                          <a:cs typeface="Papyrus"/>
                        </a:rPr>
                        <a:t>This system uses a couple of ultrasound sensor on either side over the strap of the goggles. This project can detect the intruder in front of the blind person who is wearing the goggles. This system is not robust as the sensor embedded with the goggles makes it heavier and also it cannot detect complex objects such as water, vehicle etc. </a:t>
                      </a:r>
                    </a:p>
                  </a:txBody>
                  <a:tcPr marL="0" marR="0" marT="0" marB="0" anchor="t" anchorCtr="0" horzOverflow="overflow">
                    <a:lnL w="12700">
                      <a:solidFill>
                        <a:srgbClr val="24383E"/>
                      </a:solidFill>
                    </a:lnL>
                    <a:lnR w="12700">
                      <a:solidFill>
                        <a:srgbClr val="24383E"/>
                      </a:solidFill>
                    </a:lnR>
                    <a:lnT w="12700">
                      <a:solidFill>
                        <a:srgbClr val="24383E"/>
                      </a:solidFill>
                    </a:lnT>
                    <a:lnB w="12700">
                      <a:solidFill>
                        <a:srgbClr val="24383E"/>
                      </a:solidFill>
                    </a:lnB>
                    <a:solidFill>
                      <a:srgbClr val="EBEDF1"/>
                    </a:solidFill>
                  </a:tcPr>
                </a:tc>
              </a:tr>
            </a:tbl>
          </a:graphicData>
        </a:graphic>
      </p:graphicFrame>
      <p:sp>
        <p:nvSpPr>
          <p:cNvPr id="41" name="LITERATURE SURVEY CONTIUATION:"/>
          <p:cNvSpPr txBox="1"/>
          <p:nvPr/>
        </p:nvSpPr>
        <p:spPr>
          <a:xfrm>
            <a:off x="950628" y="725806"/>
            <a:ext cx="11677006"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856546"/>
                </a:solidFill>
                <a:latin typeface="Papyrus"/>
                <a:ea typeface="Papyrus"/>
                <a:cs typeface="Papyrus"/>
                <a:sym typeface="Papyrus"/>
              </a:defRPr>
            </a:lvl1pPr>
          </a:lstStyle>
          <a:p>
            <a:pPr/>
            <a:r>
              <a:t>LITERATURE SURVEY CONTIUATION: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43" name="Table"/>
          <p:cNvGraphicFramePr/>
          <p:nvPr/>
        </p:nvGraphicFramePr>
        <p:xfrm>
          <a:off x="4654550" y="2217736"/>
          <a:ext cx="15074900" cy="99837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78736"/>
                <a:gridCol w="7396161"/>
              </a:tblGrid>
              <a:tr h="858837">
                <a:tc>
                  <a:txBody>
                    <a:bodyPr/>
                    <a:lstStyle/>
                    <a:p>
                      <a:pPr>
                        <a:lnSpc>
                          <a:spcPct val="150000"/>
                        </a:lnSpc>
                        <a:defRPr sz="1800">
                          <a:solidFill>
                            <a:srgbClr val="000000"/>
                          </a:solidFill>
                        </a:defRPr>
                      </a:pPr>
                      <a:r>
                        <a:rPr sz="3200">
                          <a:solidFill>
                            <a:srgbClr val="3E231A"/>
                          </a:solidFill>
                          <a:latin typeface="Papyrus"/>
                          <a:ea typeface="Papyrus"/>
                          <a:cs typeface="Papyrus"/>
                        </a:rPr>
                        <a:t>EXISTING SYSTEM</a:t>
                      </a:r>
                    </a:p>
                  </a:txBody>
                  <a:tcPr marL="50800" marR="50800" marT="50800" marB="50800" anchor="ctr" anchorCtr="0" horzOverflow="overflow">
                    <a:lnL w="25400">
                      <a:solidFill>
                        <a:srgbClr val="000000"/>
                      </a:solidFill>
                    </a:lnL>
                    <a:lnR w="25400">
                      <a:solidFill>
                        <a:srgbClr val="000000"/>
                      </a:solidFill>
                    </a:lnR>
                    <a:lnT w="25400">
                      <a:solidFill>
                        <a:srgbClr val="000000"/>
                      </a:solidFill>
                    </a:lnT>
                    <a:lnB w="25400">
                      <a:solidFill>
                        <a:srgbClr val="000000"/>
                      </a:solidFill>
                    </a:lnB>
                    <a:solidFill>
                      <a:srgbClr val="D6A96F">
                        <a:alpha val="47999"/>
                      </a:srgbClr>
                    </a:solidFill>
                  </a:tcPr>
                </a:tc>
                <a:tc>
                  <a:txBody>
                    <a:bodyPr/>
                    <a:lstStyle/>
                    <a:p>
                      <a:pPr>
                        <a:lnSpc>
                          <a:spcPct val="150000"/>
                        </a:lnSpc>
                        <a:defRPr sz="1800">
                          <a:solidFill>
                            <a:srgbClr val="000000"/>
                          </a:solidFill>
                        </a:defRPr>
                      </a:pPr>
                      <a:r>
                        <a:rPr sz="3200">
                          <a:solidFill>
                            <a:srgbClr val="3E231A"/>
                          </a:solidFill>
                          <a:latin typeface="Papyrus"/>
                          <a:ea typeface="Papyrus"/>
                          <a:cs typeface="Papyrus"/>
                        </a:rPr>
                        <a:t>PROPOSED SYSTEM</a:t>
                      </a:r>
                    </a:p>
                  </a:txBody>
                  <a:tcPr marL="50800" marR="50800" marT="50800" marB="50800" anchor="ctr" anchorCtr="0" horzOverflow="overflow">
                    <a:lnL w="25400">
                      <a:solidFill>
                        <a:srgbClr val="000000"/>
                      </a:solidFill>
                    </a:lnL>
                    <a:lnR w="25400">
                      <a:solidFill>
                        <a:srgbClr val="000000"/>
                      </a:solidFill>
                    </a:lnR>
                    <a:lnT w="25400">
                      <a:solidFill>
                        <a:srgbClr val="000000"/>
                      </a:solidFill>
                    </a:lnT>
                    <a:lnB w="25400">
                      <a:solidFill>
                        <a:srgbClr val="000000"/>
                      </a:solidFill>
                    </a:lnB>
                    <a:solidFill>
                      <a:srgbClr val="D6A96F">
                        <a:alpha val="47999"/>
                      </a:srgbClr>
                    </a:solidFill>
                  </a:tcPr>
                </a:tc>
              </a:tr>
              <a:tr h="9124950">
                <a:tc>
                  <a:txBody>
                    <a:bodyPr/>
                    <a:lstStyle/>
                    <a:p>
                      <a:pPr marL="342900" indent="-342900">
                        <a:lnSpc>
                          <a:spcPct val="150000"/>
                        </a:lnSpc>
                        <a:defRPr sz="2800">
                          <a:solidFill>
                            <a:srgbClr val="3E231A"/>
                          </a:solidFill>
                          <a:latin typeface="Papyrus"/>
                          <a:ea typeface="Papyrus"/>
                          <a:cs typeface="Papyrus"/>
                        </a:defRPr>
                      </a:pPr>
                      <a:r>
                        <a:t> </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In practice, the blind people uses a walking stick to detect the object in front of them. But they never knows about it.</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The blind people may injured while move towards staircase.</a:t>
                      </a:r>
                      <a:endParaRPr sz="2200"/>
                    </a:p>
                    <a:p>
                      <a:pPr marL="342900" indent="-342900">
                        <a:lnSpc>
                          <a:spcPct val="150000"/>
                        </a:lnSpc>
                        <a:defRPr sz="2800">
                          <a:solidFill>
                            <a:srgbClr val="3E231A"/>
                          </a:solidFill>
                          <a:latin typeface="Papyrus"/>
                          <a:ea typeface="Papyrus"/>
                          <a:cs typeface="Papyrus"/>
                        </a:defRPr>
                      </a:pPr>
                      <a:r>
                        <a:t> </a:t>
                      </a:r>
                      <a:endParaRPr sz="2200"/>
                    </a:p>
                    <a:p>
                      <a:pPr marL="342900" indent="-342900">
                        <a:lnSpc>
                          <a:spcPct val="150000"/>
                        </a:lnSpc>
                        <a:defRPr sz="2800">
                          <a:solidFill>
                            <a:srgbClr val="3E231A"/>
                          </a:solidFill>
                          <a:latin typeface="Papyrus"/>
                          <a:ea typeface="Papyrus"/>
                          <a:cs typeface="Papyrus"/>
                        </a:defRPr>
                      </a:pPr>
                      <a:r>
                        <a:t> </a:t>
                      </a:r>
                      <a:endParaRPr sz="2200"/>
                    </a:p>
                    <a:p>
                      <a:pPr marL="342900" indent="-342900">
                        <a:lnSpc>
                          <a:spcPct val="150000"/>
                        </a:lnSpc>
                        <a:defRPr sz="3200">
                          <a:solidFill>
                            <a:srgbClr val="3E231A"/>
                          </a:solidFill>
                          <a:latin typeface="Papyrus"/>
                          <a:ea typeface="Papyrus"/>
                          <a:cs typeface="Papyrus"/>
                        </a:defRPr>
                      </a:pPr>
                      <a:r>
                        <a:t>Drawbacks</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The Blind people may injured.</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Time taken is more for walk.</a:t>
                      </a:r>
                    </a:p>
                  </a:txBody>
                  <a:tcPr marL="50800" marR="50800" marT="50800" marB="50800" anchor="ctr" anchorCtr="0" horzOverflow="overflow">
                    <a:lnL w="25400">
                      <a:solidFill>
                        <a:srgbClr val="000000"/>
                      </a:solidFill>
                    </a:lnL>
                    <a:lnR w="25400">
                      <a:solidFill>
                        <a:srgbClr val="000000"/>
                      </a:solidFill>
                    </a:lnR>
                    <a:lnT w="25400">
                      <a:solidFill>
                        <a:srgbClr val="000000"/>
                      </a:solidFill>
                    </a:lnT>
                    <a:lnB w="25400">
                      <a:solidFill>
                        <a:srgbClr val="000000"/>
                      </a:solidFill>
                    </a:lnB>
                    <a:solidFill>
                      <a:srgbClr val="D6A96F">
                        <a:alpha val="47999"/>
                      </a:srgbClr>
                    </a:solidFill>
                  </a:tcPr>
                </a:tc>
                <a:tc>
                  <a:txBody>
                    <a:bodyPr/>
                    <a:lstStyle/>
                    <a:p>
                      <a:pPr marL="342900" indent="-342900">
                        <a:lnSpc>
                          <a:spcPct val="150000"/>
                        </a:lnSpc>
                        <a:defRPr sz="2800">
                          <a:solidFill>
                            <a:srgbClr val="3E231A"/>
                          </a:solidFill>
                          <a:latin typeface="Papyrus"/>
                          <a:ea typeface="Papyrus"/>
                          <a:cs typeface="Papyrus"/>
                        </a:defRPr>
                      </a:pPr>
                      <a:r>
                        <a:t> </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In our proposed system, the blind people has camera enabled walking stick to examine which object it is.</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Here, we have distance sensor detects depth or height.</a:t>
                      </a:r>
                    </a:p>
                    <a:p>
                      <a:pPr marL="342900" indent="-342900">
                        <a:lnSpc>
                          <a:spcPct val="150000"/>
                        </a:lnSpc>
                        <a:defRPr sz="2800">
                          <a:solidFill>
                            <a:srgbClr val="3E231A"/>
                          </a:solidFill>
                          <a:latin typeface="Papyrus"/>
                          <a:ea typeface="Papyrus"/>
                          <a:cs typeface="Papyrus"/>
                        </a:defRPr>
                      </a:pPr>
                    </a:p>
                    <a:p>
                      <a:pPr marL="342900" indent="-342900">
                        <a:lnSpc>
                          <a:spcPct val="150000"/>
                        </a:lnSpc>
                        <a:defRPr sz="2200">
                          <a:solidFill>
                            <a:srgbClr val="3E231A"/>
                          </a:solidFill>
                          <a:latin typeface="Papyrus"/>
                          <a:ea typeface="Papyrus"/>
                          <a:cs typeface="Papyrus"/>
                        </a:defRPr>
                      </a:pPr>
                    </a:p>
                    <a:p>
                      <a:pPr marL="342900" indent="-342900">
                        <a:lnSpc>
                          <a:spcPct val="150000"/>
                        </a:lnSpc>
                        <a:defRPr sz="3200">
                          <a:solidFill>
                            <a:srgbClr val="3E231A"/>
                          </a:solidFill>
                          <a:latin typeface="Papyrus"/>
                          <a:ea typeface="Papyrus"/>
                          <a:cs typeface="Papyrus"/>
                        </a:defRPr>
                      </a:pPr>
                      <a:r>
                        <a:t>Advantages</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The chances of injury are less.</a:t>
                      </a:r>
                      <a:endParaRPr sz="2200"/>
                    </a:p>
                    <a:p>
                      <a:pPr marL="342900" indent="-342900">
                        <a:lnSpc>
                          <a:spcPct val="150000"/>
                        </a:lnSpc>
                        <a:buSzPct val="100000"/>
                        <a:buBlip>
                          <a:blip r:embed="rId2"/>
                        </a:buBlip>
                        <a:defRPr sz="2800">
                          <a:solidFill>
                            <a:srgbClr val="3E231A"/>
                          </a:solidFill>
                          <a:latin typeface="Papyrus"/>
                          <a:ea typeface="Papyrus"/>
                          <a:cs typeface="Papyrus"/>
                        </a:defRPr>
                      </a:pPr>
                      <a:r>
                        <a:t>Time taken is less</a:t>
                      </a:r>
                    </a:p>
                  </a:txBody>
                  <a:tcPr marL="50800" marR="50800" marT="50800" marB="50800" anchor="ctr" anchorCtr="0" horzOverflow="overflow">
                    <a:lnL w="25400">
                      <a:solidFill>
                        <a:srgbClr val="000000"/>
                      </a:solidFill>
                    </a:lnL>
                    <a:lnR w="25400">
                      <a:solidFill>
                        <a:srgbClr val="000000"/>
                      </a:solidFill>
                    </a:lnR>
                    <a:lnT w="25400">
                      <a:solidFill>
                        <a:srgbClr val="000000"/>
                      </a:solidFill>
                    </a:lnT>
                    <a:lnB w="25400">
                      <a:solidFill>
                        <a:srgbClr val="000000"/>
                      </a:solidFill>
                    </a:lnB>
                    <a:noFill/>
                  </a:tcPr>
                </a:tc>
              </a:tr>
            </a:tbl>
          </a:graphicData>
        </a:graphic>
      </p:graphicFrame>
      <p:sp>
        <p:nvSpPr>
          <p:cNvPr id="44" name="Rectangle 1"/>
          <p:cNvSpPr txBox="1"/>
          <p:nvPr/>
        </p:nvSpPr>
        <p:spPr>
          <a:xfrm>
            <a:off x="9400678" y="704848"/>
            <a:ext cx="4803180"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u="sng">
                <a:solidFill>
                  <a:srgbClr val="3E231A"/>
                </a:solidFill>
                <a:latin typeface="Papyrus"/>
                <a:ea typeface="Papyrus"/>
                <a:cs typeface="Papyrus"/>
                <a:sym typeface="Papyrus"/>
              </a:defRPr>
            </a:lvl1pPr>
          </a:lstStyle>
          <a:p>
            <a:pPr/>
            <a:r>
              <a:t>PROBLEM STATEMENT:</a:t>
            </a:r>
          </a:p>
        </p:txBody>
      </p:sp>
      <p:sp>
        <p:nvSpPr>
          <p:cNvPr id="45" name="Slide Number"/>
          <p:cNvSpPr txBox="1"/>
          <p:nvPr>
            <p:ph type="sldNum" sz="quarter" idx="4294967295"/>
          </p:nvPr>
        </p:nvSpPr>
        <p:spPr>
          <a:xfrm>
            <a:off x="12050438" y="13144498"/>
            <a:ext cx="275185"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Slide Number"/>
          <p:cNvSpPr txBox="1"/>
          <p:nvPr>
            <p:ph type="sldNum" sz="quarter" idx="4294967295"/>
          </p:nvPr>
        </p:nvSpPr>
        <p:spPr>
          <a:xfrm>
            <a:off x="12060931" y="13144499"/>
            <a:ext cx="254200"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 name="Rectangle 1"/>
          <p:cNvSpPr txBox="1"/>
          <p:nvPr/>
        </p:nvSpPr>
        <p:spPr>
          <a:xfrm>
            <a:off x="1952310" y="2633979"/>
            <a:ext cx="8961439" cy="84480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44550" indent="-844550">
              <a:lnSpc>
                <a:spcPct val="120000"/>
              </a:lnSpc>
              <a:spcBef>
                <a:spcPts val="2000"/>
              </a:spcBef>
              <a:defRPr sz="4000">
                <a:solidFill>
                  <a:srgbClr val="3E231A"/>
                </a:solidFill>
                <a:latin typeface="Papyrus"/>
                <a:ea typeface="Papyrus"/>
                <a:cs typeface="Papyrus"/>
                <a:sym typeface="Papyrus"/>
              </a:defRPr>
            </a:pPr>
            <a:r>
              <a:t>HARDWARE REQUIREMENTS:</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ARDUINO UNO</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ULTRASONIC SENSOR</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FIRE SENSOR</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VIBRATION SENSOR</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GSM</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SOS BUTTON</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LDR SENSOR</a:t>
            </a:r>
          </a:p>
          <a:p>
            <a:pPr marL="844550" indent="-844550" algn="l">
              <a:lnSpc>
                <a:spcPct val="120000"/>
              </a:lnSpc>
              <a:buSzPct val="100000"/>
              <a:buFont typeface="Times New Roman"/>
              <a:buChar char="➢"/>
              <a:defRPr sz="4000">
                <a:solidFill>
                  <a:srgbClr val="3E231A"/>
                </a:solidFill>
                <a:latin typeface="Papyrus"/>
                <a:ea typeface="Papyrus"/>
                <a:cs typeface="Papyrus"/>
                <a:sym typeface="Papyrus"/>
              </a:defRPr>
            </a:pPr>
            <a:r>
              <a:t> IR SENSOR</a:t>
            </a:r>
          </a:p>
        </p:txBody>
      </p:sp>
      <p:sp>
        <p:nvSpPr>
          <p:cNvPr id="49" name="SOFTWARE REQUIREMENTS:…"/>
          <p:cNvSpPr txBox="1"/>
          <p:nvPr/>
        </p:nvSpPr>
        <p:spPr>
          <a:xfrm>
            <a:off x="13175927" y="3656488"/>
            <a:ext cx="7458721" cy="30327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33412" indent="-633412">
              <a:lnSpc>
                <a:spcPct val="120000"/>
              </a:lnSpc>
              <a:spcBef>
                <a:spcPts val="2000"/>
              </a:spcBef>
              <a:defRPr sz="4000">
                <a:solidFill>
                  <a:srgbClr val="3E231A"/>
                </a:solidFill>
                <a:latin typeface="Papyrus"/>
                <a:ea typeface="Papyrus"/>
                <a:cs typeface="Papyrus"/>
                <a:sym typeface="Papyrus"/>
              </a:defRPr>
            </a:pPr>
            <a:r>
              <a:t>SOFTWARE REQUIREMENTS:</a:t>
            </a:r>
          </a:p>
          <a:p>
            <a:pPr marL="633412" indent="-633412" algn="l">
              <a:lnSpc>
                <a:spcPct val="120000"/>
              </a:lnSpc>
              <a:buSzPct val="100000"/>
              <a:buFont typeface="Times New Roman"/>
              <a:buChar char="➢"/>
              <a:defRPr sz="4000">
                <a:solidFill>
                  <a:srgbClr val="3E231A"/>
                </a:solidFill>
                <a:latin typeface="Papyrus"/>
                <a:ea typeface="Papyrus"/>
                <a:cs typeface="Papyrus"/>
                <a:sym typeface="Papyrus"/>
              </a:defRPr>
            </a:pPr>
            <a:r>
              <a:t>ARDUINO IDE</a:t>
            </a:r>
          </a:p>
          <a:p>
            <a:pPr marL="633412" indent="-633412" algn="l">
              <a:lnSpc>
                <a:spcPct val="120000"/>
              </a:lnSpc>
              <a:spcBef>
                <a:spcPts val="2000"/>
              </a:spcBef>
              <a:buSzPct val="100000"/>
              <a:buFont typeface="Times New Roman"/>
              <a:buChar char="➢"/>
              <a:defRPr sz="4000">
                <a:solidFill>
                  <a:srgbClr val="3E231A"/>
                </a:solidFill>
                <a:latin typeface="Papyrus"/>
                <a:ea typeface="Papyrus"/>
                <a:cs typeface="Papyrus"/>
                <a:sym typeface="Papyrus"/>
              </a:defRPr>
            </a:pPr>
            <a:r>
              <a:t>EMBEDDED C</a:t>
            </a:r>
          </a:p>
        </p:txBody>
      </p:sp>
      <p:sp>
        <p:nvSpPr>
          <p:cNvPr id="50" name="Development Environment"/>
          <p:cNvSpPr txBox="1"/>
          <p:nvPr/>
        </p:nvSpPr>
        <p:spPr>
          <a:xfrm>
            <a:off x="7808720" y="1033462"/>
            <a:ext cx="7533073"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3E221A"/>
                </a:solidFill>
                <a:latin typeface="Papyrus"/>
                <a:ea typeface="Papyrus"/>
                <a:cs typeface="Papyrus"/>
                <a:sym typeface="Papyrus"/>
              </a:defRPr>
            </a:lvl1pPr>
          </a:lstStyle>
          <a:p>
            <a:pPr/>
            <a:r>
              <a:t>Development Environment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Rectangle 1"/>
          <p:cNvSpPr txBox="1"/>
          <p:nvPr/>
        </p:nvSpPr>
        <p:spPr>
          <a:xfrm>
            <a:off x="2779711" y="2003425"/>
            <a:ext cx="5456239" cy="8112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15000"/>
              </a:lnSpc>
              <a:spcBef>
                <a:spcPts val="2000"/>
              </a:spcBef>
              <a:defRPr b="1">
                <a:solidFill>
                  <a:srgbClr val="3E231A"/>
                </a:solidFill>
                <a:latin typeface="Times New Roman"/>
                <a:ea typeface="Times New Roman"/>
                <a:cs typeface="Times New Roman"/>
                <a:sym typeface="Times New Roman"/>
              </a:defRPr>
            </a:lvl1pPr>
          </a:lstStyle>
          <a:p>
            <a:pPr/>
            <a:r>
              <a:t> </a:t>
            </a:r>
          </a:p>
        </p:txBody>
      </p:sp>
      <p:grpSp>
        <p:nvGrpSpPr>
          <p:cNvPr id="92" name="Group"/>
          <p:cNvGrpSpPr/>
          <p:nvPr/>
        </p:nvGrpSpPr>
        <p:grpSpPr>
          <a:xfrm>
            <a:off x="6796086" y="2120897"/>
            <a:ext cx="9523416" cy="9467855"/>
            <a:chOff x="0" y="-2"/>
            <a:chExt cx="9523414" cy="9467854"/>
          </a:xfrm>
        </p:grpSpPr>
        <p:grpSp>
          <p:nvGrpSpPr>
            <p:cNvPr id="55" name="Group"/>
            <p:cNvGrpSpPr/>
            <p:nvPr/>
          </p:nvGrpSpPr>
          <p:grpSpPr>
            <a:xfrm>
              <a:off x="3430834" y="1639909"/>
              <a:ext cx="2666916" cy="7827943"/>
              <a:chOff x="0" y="0"/>
              <a:chExt cx="2666915" cy="7827942"/>
            </a:xfrm>
          </p:grpSpPr>
          <p:sp>
            <p:nvSpPr>
              <p:cNvPr id="53" name="Rectangle"/>
              <p:cNvSpPr/>
              <p:nvPr/>
            </p:nvSpPr>
            <p:spPr>
              <a:xfrm>
                <a:off x="-1" y="-1"/>
                <a:ext cx="2666917" cy="7827944"/>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200">
                    <a:solidFill>
                      <a:srgbClr val="FFFFFF"/>
                    </a:solidFill>
                    <a:effectLst>
                      <a:outerShdw sx="100000" sy="100000" kx="0" ky="0" algn="b" rotWithShape="0" blurRad="12700" dist="25400" dir="2700000">
                        <a:srgbClr val="000000"/>
                      </a:outerShdw>
                    </a:effectLst>
                    <a:latin typeface="Papyrus"/>
                    <a:ea typeface="Papyrus"/>
                    <a:cs typeface="Papyrus"/>
                    <a:sym typeface="Papyrus"/>
                  </a:defRPr>
                </a:pPr>
              </a:p>
            </p:txBody>
          </p:sp>
          <p:sp>
            <p:nvSpPr>
              <p:cNvPr id="54" name="ARDUINO MEGA"/>
              <p:cNvSpPr txBox="1"/>
              <p:nvPr/>
            </p:nvSpPr>
            <p:spPr>
              <a:xfrm>
                <a:off x="116835" y="3367973"/>
                <a:ext cx="2433246" cy="1092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3200">
                    <a:solidFill>
                      <a:srgbClr val="3E231A"/>
                    </a:solidFill>
                    <a:latin typeface="Times New Roman"/>
                    <a:ea typeface="Times New Roman"/>
                    <a:cs typeface="Times New Roman"/>
                    <a:sym typeface="Times New Roman"/>
                  </a:defRPr>
                </a:lvl1pPr>
              </a:lstStyle>
              <a:p>
                <a:pPr/>
                <a:r>
                  <a:t>ARDUINO MEGA</a:t>
                </a:r>
              </a:p>
            </p:txBody>
          </p:sp>
        </p:grpSp>
        <p:grpSp>
          <p:nvGrpSpPr>
            <p:cNvPr id="58" name="Group"/>
            <p:cNvGrpSpPr/>
            <p:nvPr/>
          </p:nvGrpSpPr>
          <p:grpSpPr>
            <a:xfrm>
              <a:off x="1950" y="2230339"/>
              <a:ext cx="2838360" cy="1085632"/>
              <a:chOff x="0" y="0"/>
              <a:chExt cx="2838359" cy="1085631"/>
            </a:xfrm>
          </p:grpSpPr>
          <p:sp>
            <p:nvSpPr>
              <p:cNvPr id="56" name="Rectangle"/>
              <p:cNvSpPr/>
              <p:nvPr/>
            </p:nvSpPr>
            <p:spPr>
              <a:xfrm>
                <a:off x="-1" y="0"/>
                <a:ext cx="2838361" cy="1085632"/>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200">
                    <a:solidFill>
                      <a:srgbClr val="FFFFFF"/>
                    </a:solidFill>
                    <a:effectLst>
                      <a:outerShdw sx="100000" sy="100000" kx="0" ky="0" algn="b" rotWithShape="0" blurRad="12700" dist="25400" dir="2700000">
                        <a:srgbClr val="000000"/>
                      </a:outerShdw>
                    </a:effectLst>
                    <a:latin typeface="Papyrus"/>
                    <a:ea typeface="Papyrus"/>
                    <a:cs typeface="Papyrus"/>
                    <a:sym typeface="Papyrus"/>
                  </a:defRPr>
                </a:pPr>
              </a:p>
            </p:txBody>
          </p:sp>
          <p:sp>
            <p:nvSpPr>
              <p:cNvPr id="57" name="ULTRASONIC SENSOR"/>
              <p:cNvSpPr txBox="1"/>
              <p:nvPr/>
            </p:nvSpPr>
            <p:spPr>
              <a:xfrm>
                <a:off x="116834" y="143888"/>
                <a:ext cx="2604690" cy="797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ULTRASONIC SENSOR</a:t>
                </a:r>
              </a:p>
            </p:txBody>
          </p:sp>
        </p:grpSp>
        <p:grpSp>
          <p:nvGrpSpPr>
            <p:cNvPr id="61" name="Group"/>
            <p:cNvGrpSpPr/>
            <p:nvPr/>
          </p:nvGrpSpPr>
          <p:grpSpPr>
            <a:xfrm>
              <a:off x="6686324" y="2230339"/>
              <a:ext cx="2837091" cy="1085632"/>
              <a:chOff x="0" y="0"/>
              <a:chExt cx="2837090" cy="1085631"/>
            </a:xfrm>
          </p:grpSpPr>
          <p:sp>
            <p:nvSpPr>
              <p:cNvPr id="59" name="Rectangle"/>
              <p:cNvSpPr/>
              <p:nvPr/>
            </p:nvSpPr>
            <p:spPr>
              <a:xfrm>
                <a:off x="0" y="0"/>
                <a:ext cx="2837091" cy="1085632"/>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60" name="BUZZER"/>
              <p:cNvSpPr txBox="1"/>
              <p:nvPr/>
            </p:nvSpPr>
            <p:spPr>
              <a:xfrm>
                <a:off x="116836" y="332890"/>
                <a:ext cx="2603419" cy="419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BUZZER</a:t>
                </a:r>
              </a:p>
            </p:txBody>
          </p:sp>
        </p:grpSp>
        <p:grpSp>
          <p:nvGrpSpPr>
            <p:cNvPr id="64" name="Group"/>
            <p:cNvGrpSpPr/>
            <p:nvPr/>
          </p:nvGrpSpPr>
          <p:grpSpPr>
            <a:xfrm>
              <a:off x="0" y="3733028"/>
              <a:ext cx="2837090" cy="1085631"/>
              <a:chOff x="0" y="-1"/>
              <a:chExt cx="2837089" cy="1085630"/>
            </a:xfrm>
          </p:grpSpPr>
          <p:sp>
            <p:nvSpPr>
              <p:cNvPr id="62" name="Rectangle"/>
              <p:cNvSpPr/>
              <p:nvPr/>
            </p:nvSpPr>
            <p:spPr>
              <a:xfrm>
                <a:off x="-1" y="-2"/>
                <a:ext cx="2837090" cy="1085631"/>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63" name="IR SENSOR"/>
              <p:cNvSpPr txBox="1"/>
              <p:nvPr/>
            </p:nvSpPr>
            <p:spPr>
              <a:xfrm>
                <a:off x="116834" y="332890"/>
                <a:ext cx="2603419" cy="419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IR SENSOR</a:t>
                </a:r>
              </a:p>
            </p:txBody>
          </p:sp>
        </p:grpSp>
        <p:grpSp>
          <p:nvGrpSpPr>
            <p:cNvPr id="67" name="Group"/>
            <p:cNvGrpSpPr/>
            <p:nvPr/>
          </p:nvGrpSpPr>
          <p:grpSpPr>
            <a:xfrm>
              <a:off x="0" y="5275761"/>
              <a:ext cx="2837090" cy="1085631"/>
              <a:chOff x="0" y="-1"/>
              <a:chExt cx="2837089" cy="1085630"/>
            </a:xfrm>
          </p:grpSpPr>
          <p:sp>
            <p:nvSpPr>
              <p:cNvPr id="65" name="Rectangle"/>
              <p:cNvSpPr/>
              <p:nvPr/>
            </p:nvSpPr>
            <p:spPr>
              <a:xfrm>
                <a:off x="-1" y="-2"/>
                <a:ext cx="2837090" cy="1085631"/>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66" name="FIRE SENSOR"/>
              <p:cNvSpPr txBox="1"/>
              <p:nvPr/>
            </p:nvSpPr>
            <p:spPr>
              <a:xfrm>
                <a:off x="116834" y="332890"/>
                <a:ext cx="2603419" cy="419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FIRE SENSOR</a:t>
                </a:r>
              </a:p>
            </p:txBody>
          </p:sp>
        </p:grpSp>
        <p:grpSp>
          <p:nvGrpSpPr>
            <p:cNvPr id="70" name="Group"/>
            <p:cNvGrpSpPr/>
            <p:nvPr/>
          </p:nvGrpSpPr>
          <p:grpSpPr>
            <a:xfrm>
              <a:off x="3219" y="6913723"/>
              <a:ext cx="2837090" cy="1085631"/>
              <a:chOff x="0" y="-1"/>
              <a:chExt cx="2837089" cy="1085630"/>
            </a:xfrm>
          </p:grpSpPr>
          <p:sp>
            <p:nvSpPr>
              <p:cNvPr id="68" name="Rectangle"/>
              <p:cNvSpPr/>
              <p:nvPr/>
            </p:nvSpPr>
            <p:spPr>
              <a:xfrm>
                <a:off x="0" y="-2"/>
                <a:ext cx="2837090" cy="1085631"/>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69" name="LDR SENSOR"/>
              <p:cNvSpPr txBox="1"/>
              <p:nvPr/>
            </p:nvSpPr>
            <p:spPr>
              <a:xfrm>
                <a:off x="116835" y="332890"/>
                <a:ext cx="2603420" cy="419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LDR SENSOR</a:t>
                </a:r>
              </a:p>
            </p:txBody>
          </p:sp>
        </p:grpSp>
        <p:grpSp>
          <p:nvGrpSpPr>
            <p:cNvPr id="73" name="Group"/>
            <p:cNvGrpSpPr/>
            <p:nvPr/>
          </p:nvGrpSpPr>
          <p:grpSpPr>
            <a:xfrm>
              <a:off x="0" y="8382219"/>
              <a:ext cx="2837090" cy="1085634"/>
              <a:chOff x="0" y="-1"/>
              <a:chExt cx="2837089" cy="1085633"/>
            </a:xfrm>
          </p:grpSpPr>
          <p:sp>
            <p:nvSpPr>
              <p:cNvPr id="71" name="Rectangle"/>
              <p:cNvSpPr/>
              <p:nvPr/>
            </p:nvSpPr>
            <p:spPr>
              <a:xfrm>
                <a:off x="-1" y="-2"/>
                <a:ext cx="2837090" cy="1085635"/>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72" name="SOS BUTTON"/>
              <p:cNvSpPr txBox="1"/>
              <p:nvPr/>
            </p:nvSpPr>
            <p:spPr>
              <a:xfrm>
                <a:off x="116834" y="332891"/>
                <a:ext cx="2603419" cy="419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SOS BUTTON</a:t>
                </a:r>
              </a:p>
            </p:txBody>
          </p:sp>
        </p:grpSp>
        <p:grpSp>
          <p:nvGrpSpPr>
            <p:cNvPr id="76" name="Group"/>
            <p:cNvGrpSpPr/>
            <p:nvPr/>
          </p:nvGrpSpPr>
          <p:grpSpPr>
            <a:xfrm>
              <a:off x="6686324" y="3885398"/>
              <a:ext cx="2837091" cy="1085632"/>
              <a:chOff x="0" y="0"/>
              <a:chExt cx="2837090" cy="1085631"/>
            </a:xfrm>
          </p:grpSpPr>
          <p:sp>
            <p:nvSpPr>
              <p:cNvPr id="74" name="Rectangle"/>
              <p:cNvSpPr/>
              <p:nvPr/>
            </p:nvSpPr>
            <p:spPr>
              <a:xfrm>
                <a:off x="0" y="0"/>
                <a:ext cx="2837091" cy="1085632"/>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75" name="GSM"/>
              <p:cNvSpPr txBox="1"/>
              <p:nvPr/>
            </p:nvSpPr>
            <p:spPr>
              <a:xfrm>
                <a:off x="116836" y="332890"/>
                <a:ext cx="2603419" cy="419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GSM</a:t>
                </a:r>
              </a:p>
            </p:txBody>
          </p:sp>
        </p:grpSp>
        <p:grpSp>
          <p:nvGrpSpPr>
            <p:cNvPr id="79" name="Group"/>
            <p:cNvGrpSpPr/>
            <p:nvPr/>
          </p:nvGrpSpPr>
          <p:grpSpPr>
            <a:xfrm>
              <a:off x="6686324" y="5428129"/>
              <a:ext cx="2837091" cy="1085631"/>
              <a:chOff x="0" y="-1"/>
              <a:chExt cx="2837090" cy="1085630"/>
            </a:xfrm>
          </p:grpSpPr>
          <p:sp>
            <p:nvSpPr>
              <p:cNvPr id="77" name="Rectangle"/>
              <p:cNvSpPr/>
              <p:nvPr/>
            </p:nvSpPr>
            <p:spPr>
              <a:xfrm>
                <a:off x="0" y="-2"/>
                <a:ext cx="2837091" cy="1085631"/>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78" name="VIBRATION SENSOR"/>
              <p:cNvSpPr txBox="1"/>
              <p:nvPr/>
            </p:nvSpPr>
            <p:spPr>
              <a:xfrm>
                <a:off x="116836" y="143887"/>
                <a:ext cx="2603419" cy="797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Times New Roman"/>
                    <a:ea typeface="Times New Roman"/>
                    <a:cs typeface="Times New Roman"/>
                    <a:sym typeface="Times New Roman"/>
                  </a:defRPr>
                </a:lvl1pPr>
              </a:lstStyle>
              <a:p>
                <a:pPr/>
                <a:r>
                  <a:t>VIBRATION SENSOR</a:t>
                </a:r>
              </a:p>
            </p:txBody>
          </p:sp>
        </p:grpSp>
        <p:grpSp>
          <p:nvGrpSpPr>
            <p:cNvPr id="82" name="Group"/>
            <p:cNvGrpSpPr/>
            <p:nvPr/>
          </p:nvGrpSpPr>
          <p:grpSpPr>
            <a:xfrm>
              <a:off x="3260658" y="-3"/>
              <a:ext cx="2837092" cy="1085631"/>
              <a:chOff x="0" y="-1"/>
              <a:chExt cx="2837090" cy="1085630"/>
            </a:xfrm>
          </p:grpSpPr>
          <p:sp>
            <p:nvSpPr>
              <p:cNvPr id="80" name="Rectangle"/>
              <p:cNvSpPr/>
              <p:nvPr/>
            </p:nvSpPr>
            <p:spPr>
              <a:xfrm>
                <a:off x="0" y="-2"/>
                <a:ext cx="2837092" cy="1085631"/>
              </a:xfrm>
              <a:prstGeom prst="rect">
                <a:avLst/>
              </a:prstGeom>
              <a:blipFill rotWithShape="1">
                <a:blip r:embed="rId2"/>
                <a:srcRect l="0" t="0" r="0" b="0"/>
                <a:tile tx="0" ty="0" sx="100000" sy="100000" flip="none" algn="tl"/>
              </a:blipFill>
              <a:ln w="50800" cap="flat">
                <a:solidFill>
                  <a:srgbClr val="000000"/>
                </a:solidFill>
                <a:prstDash val="solid"/>
                <a:round/>
              </a:ln>
              <a:effectLst/>
            </p:spPr>
            <p:txBody>
              <a:bodyPr wrap="square" lIns="50800" tIns="50800" rIns="50800" bIns="50800" numCol="1" anchor="ctr">
                <a:noAutofit/>
              </a:bodyPr>
              <a:lstStyle/>
              <a:p>
                <a:pPr>
                  <a:lnSpc>
                    <a:spcPct val="115000"/>
                  </a:lnSpc>
                  <a:spcBef>
                    <a:spcPts val="2000"/>
                  </a:spcBef>
                  <a:defRPr sz="2400">
                    <a:solidFill>
                      <a:srgbClr val="FFFFFF"/>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pPr>
              </a:p>
            </p:txBody>
          </p:sp>
          <p:sp>
            <p:nvSpPr>
              <p:cNvPr id="81" name="POWER SUPPLY"/>
              <p:cNvSpPr txBox="1"/>
              <p:nvPr/>
            </p:nvSpPr>
            <p:spPr>
              <a:xfrm>
                <a:off x="116835" y="137055"/>
                <a:ext cx="2603421" cy="8115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15000"/>
                  </a:lnSpc>
                  <a:spcBef>
                    <a:spcPts val="2000"/>
                  </a:spcBef>
                  <a:defRPr b="1" sz="2200">
                    <a:solidFill>
                      <a:srgbClr val="3E231A"/>
                    </a:solidFill>
                    <a:latin typeface="Hoefler Text"/>
                    <a:ea typeface="Hoefler Text"/>
                    <a:cs typeface="Hoefler Text"/>
                    <a:sym typeface="Hoefler Text"/>
                  </a:defRPr>
                </a:lvl1pPr>
              </a:lstStyle>
              <a:p>
                <a:pPr/>
                <a:r>
                  <a:t>POWER SUPPLY</a:t>
                </a:r>
              </a:p>
            </p:txBody>
          </p:sp>
        </p:grpSp>
        <p:sp>
          <p:nvSpPr>
            <p:cNvPr id="83" name="Straight Arrow Connector 14"/>
            <p:cNvSpPr/>
            <p:nvPr/>
          </p:nvSpPr>
          <p:spPr>
            <a:xfrm>
              <a:off x="2802205" y="2763637"/>
              <a:ext cx="628634" cy="5"/>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84" name="Straight Arrow Connector 15"/>
            <p:cNvSpPr/>
            <p:nvPr/>
          </p:nvSpPr>
          <p:spPr>
            <a:xfrm>
              <a:off x="2802205" y="4266320"/>
              <a:ext cx="628634" cy="4"/>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85" name="Straight Arrow Connector 16"/>
            <p:cNvSpPr/>
            <p:nvPr/>
          </p:nvSpPr>
          <p:spPr>
            <a:xfrm>
              <a:off x="2802205" y="5885236"/>
              <a:ext cx="628634" cy="4"/>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86" name="Straight Arrow Connector 17"/>
            <p:cNvSpPr/>
            <p:nvPr/>
          </p:nvSpPr>
          <p:spPr>
            <a:xfrm>
              <a:off x="2802205" y="7561290"/>
              <a:ext cx="628634" cy="4"/>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87" name="Straight Arrow Connector 18"/>
            <p:cNvSpPr/>
            <p:nvPr/>
          </p:nvSpPr>
          <p:spPr>
            <a:xfrm>
              <a:off x="2802205" y="8970698"/>
              <a:ext cx="628634" cy="6"/>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88" name="Straight Arrow Connector 19"/>
            <p:cNvSpPr/>
            <p:nvPr/>
          </p:nvSpPr>
          <p:spPr>
            <a:xfrm>
              <a:off x="6097745" y="2647403"/>
              <a:ext cx="628633" cy="4"/>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89" name="Straight Arrow Connector 20"/>
            <p:cNvSpPr/>
            <p:nvPr/>
          </p:nvSpPr>
          <p:spPr>
            <a:xfrm>
              <a:off x="6097745" y="4532964"/>
              <a:ext cx="628633" cy="4"/>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90" name="Straight Arrow Connector 21"/>
            <p:cNvSpPr/>
            <p:nvPr/>
          </p:nvSpPr>
          <p:spPr>
            <a:xfrm flipH="1">
              <a:off x="6060915" y="5885236"/>
              <a:ext cx="625414" cy="4"/>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sp>
          <p:nvSpPr>
            <p:cNvPr id="91" name="Straight Arrow Connector 22"/>
            <p:cNvSpPr/>
            <p:nvPr/>
          </p:nvSpPr>
          <p:spPr>
            <a:xfrm>
              <a:off x="4667093" y="1085621"/>
              <a:ext cx="4" cy="554292"/>
            </a:xfrm>
            <a:prstGeom prst="line">
              <a:avLst/>
            </a:prstGeom>
            <a:noFill/>
            <a:ln w="50800" cap="flat">
              <a:solidFill>
                <a:srgbClr val="000000"/>
              </a:solidFill>
              <a:prstDash val="solid"/>
              <a:round/>
              <a:tailEnd type="triangle" w="med" len="med"/>
            </a:ln>
            <a:effectLst/>
          </p:spPr>
          <p:txBody>
            <a:bodyPr wrap="square" lIns="45718" tIns="45718" rIns="45718" bIns="45718" numCol="1" anchor="t">
              <a:noAutofit/>
            </a:bodyPr>
            <a:lstStyle/>
            <a:p>
              <a:pPr/>
            </a:p>
          </p:txBody>
        </p:sp>
      </p:grpSp>
      <p:sp>
        <p:nvSpPr>
          <p:cNvPr id="93" name="Slide Number"/>
          <p:cNvSpPr txBox="1"/>
          <p:nvPr>
            <p:ph type="sldNum" sz="quarter" idx="4294967295"/>
          </p:nvPr>
        </p:nvSpPr>
        <p:spPr>
          <a:xfrm>
            <a:off x="12055276" y="13144499"/>
            <a:ext cx="265510"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SYSTEM ARCHITECTURE"/>
          <p:cNvSpPr txBox="1"/>
          <p:nvPr/>
        </p:nvSpPr>
        <p:spPr>
          <a:xfrm>
            <a:off x="7565205" y="749300"/>
            <a:ext cx="7983588" cy="1079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3E221A"/>
                </a:solidFill>
                <a:latin typeface="Papyrus"/>
                <a:ea typeface="Papyrus"/>
                <a:cs typeface="Papyrus"/>
                <a:sym typeface="Papyrus"/>
              </a:defRPr>
            </a:lvl1pPr>
          </a:lstStyle>
          <a:p>
            <a:pPr/>
            <a:r>
              <a:t>SYSTEM ARCHITECTURE</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Slide Number"/>
          <p:cNvSpPr txBox="1"/>
          <p:nvPr>
            <p:ph type="sldNum" sz="quarter" idx="4294967295"/>
          </p:nvPr>
        </p:nvSpPr>
        <p:spPr>
          <a:xfrm>
            <a:off x="12050440" y="13144499"/>
            <a:ext cx="275184" cy="5715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7" name="Screenshot 2021-06-17 at 6.52.37 PM.png" descr="Screenshot 2021-06-17 at 6.52.37 PM.png"/>
          <p:cNvPicPr>
            <a:picLocks noChangeAspect="1"/>
          </p:cNvPicPr>
          <p:nvPr/>
        </p:nvPicPr>
        <p:blipFill>
          <a:blip r:embed="rId2">
            <a:extLst/>
          </a:blip>
          <a:stretch>
            <a:fillRect/>
          </a:stretch>
        </p:blipFill>
        <p:spPr>
          <a:xfrm>
            <a:off x="2555875" y="2116136"/>
            <a:ext cx="19296063" cy="9674227"/>
          </a:xfrm>
          <a:prstGeom prst="rect">
            <a:avLst/>
          </a:prstGeom>
          <a:ln w="12700">
            <a:miter lim="400000"/>
          </a:ln>
        </p:spPr>
      </p:pic>
      <p:sp>
        <p:nvSpPr>
          <p:cNvPr id="98" name="FLOW  CHART:"/>
          <p:cNvSpPr txBox="1"/>
          <p:nvPr/>
        </p:nvSpPr>
        <p:spPr>
          <a:xfrm>
            <a:off x="9914488" y="773112"/>
            <a:ext cx="4578835"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3E221A"/>
                </a:solidFill>
                <a:latin typeface="Papyrus"/>
                <a:ea typeface="Papyrus"/>
                <a:cs typeface="Papyrus"/>
                <a:sym typeface="Papyrus"/>
              </a:defRPr>
            </a:lvl1pPr>
          </a:lstStyle>
          <a:p>
            <a:pPr/>
            <a:r>
              <a:t>FLOW  CHART: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Parchment">
  <a:themeElements>
    <a:clrScheme name="Parchment">
      <a:dk1>
        <a:srgbClr val="24383E"/>
      </a:dk1>
      <a:lt1>
        <a:srgbClr val="3E221A"/>
      </a:lt1>
      <a:dk2>
        <a:srgbClr val="A7A7A7"/>
      </a:dk2>
      <a:lt2>
        <a:srgbClr val="535353"/>
      </a:lt2>
      <a:accent1>
        <a:srgbClr val="738CAB"/>
      </a:accent1>
      <a:accent2>
        <a:srgbClr val="7E9769"/>
      </a:accent2>
      <a:accent3>
        <a:srgbClr val="9BBB59"/>
      </a:accent3>
      <a:accent4>
        <a:srgbClr val="8064A2"/>
      </a:accent4>
      <a:accent5>
        <a:srgbClr val="4BACC6"/>
      </a:accent5>
      <a:accent6>
        <a:srgbClr val="F79646"/>
      </a:accent6>
      <a:hlink>
        <a:srgbClr val="0000FF"/>
      </a:hlink>
      <a:folHlink>
        <a:srgbClr val="FF00FF"/>
      </a:folHlink>
    </a:clrScheme>
    <a:fontScheme name="Parchment">
      <a:majorFont>
        <a:latin typeface="Helvetica"/>
        <a:ea typeface="Helvetica"/>
        <a:cs typeface="Helvetica"/>
      </a:majorFont>
      <a:minorFont>
        <a:latin typeface="Helvetica Neue"/>
        <a:ea typeface="Helvetica Neue"/>
        <a:cs typeface="Helvetica Neue"/>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E221A"/>
        </a:solidFill>
        <a:ln w="25400" cap="flat">
          <a:solidFill>
            <a:schemeClr val="accent1"/>
          </a:solidFill>
          <a:prstDash val="solid"/>
          <a:round/>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A7A7A7"/>
      </a:dk2>
      <a:lt2>
        <a:srgbClr val="535353"/>
      </a:lt2>
      <a:accent1>
        <a:srgbClr val="738CAB"/>
      </a:accent1>
      <a:accent2>
        <a:srgbClr val="7E9769"/>
      </a:accent2>
      <a:accent3>
        <a:srgbClr val="9BBB59"/>
      </a:accent3>
      <a:accent4>
        <a:srgbClr val="8064A2"/>
      </a:accent4>
      <a:accent5>
        <a:srgbClr val="4BACC6"/>
      </a:accent5>
      <a:accent6>
        <a:srgbClr val="F79646"/>
      </a:accent6>
      <a:hlink>
        <a:srgbClr val="0000FF"/>
      </a:hlink>
      <a:folHlink>
        <a:srgbClr val="FF00FF"/>
      </a:folHlink>
    </a:clrScheme>
    <a:fontScheme name="Parchment">
      <a:majorFont>
        <a:latin typeface="Helvetica"/>
        <a:ea typeface="Helvetica"/>
        <a:cs typeface="Helvetica"/>
      </a:majorFont>
      <a:minorFont>
        <a:latin typeface="Helvetica Neue"/>
        <a:ea typeface="Helvetica Neue"/>
        <a:cs typeface="Helvetica Neue"/>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E221A"/>
        </a:solidFill>
        <a:ln w="25400" cap="flat">
          <a:solidFill>
            <a:schemeClr val="accent1"/>
          </a:solidFill>
          <a:prstDash val="solid"/>
          <a:round/>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24383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