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sz="4400" dirty="0" smtClean="0"/>
              <a:t>MEDIA PEMBELAJARAN BINER DENGAN MENGGUNAKAN LAMPU</a:t>
            </a:r>
            <a:endParaRPr lang="en-US" sz="4400" dirty="0"/>
          </a:p>
        </p:txBody>
      </p:sp>
      <p:sp>
        <p:nvSpPr>
          <p:cNvPr id="3" name="Subtitle 2"/>
          <p:cNvSpPr>
            <a:spLocks noGrp="1"/>
          </p:cNvSpPr>
          <p:nvPr>
            <p:ph type="subTitle" idx="1"/>
          </p:nvPr>
        </p:nvSpPr>
        <p:spPr>
          <a:xfrm>
            <a:off x="-385012" y="4785334"/>
            <a:ext cx="8144134" cy="1117687"/>
          </a:xfrm>
        </p:spPr>
        <p:txBody>
          <a:bodyPr/>
          <a:lstStyle/>
          <a:p>
            <a:r>
              <a:rPr lang="en-ID" dirty="0" smtClean="0"/>
              <a:t>FINAL PROJECT 2 BY GROUP 4 </a:t>
            </a:r>
            <a:endParaRPr lang="en-US" dirty="0"/>
          </a:p>
        </p:txBody>
      </p:sp>
      <p:pic>
        <p:nvPicPr>
          <p:cNvPr id="4" name="Picture 3"/>
          <p:cNvPicPr>
            <a:picLocks noChangeAspect="1"/>
          </p:cNvPicPr>
          <p:nvPr/>
        </p:nvPicPr>
        <p:blipFill>
          <a:blip r:embed="rId2"/>
          <a:stretch>
            <a:fillRect/>
          </a:stretch>
        </p:blipFill>
        <p:spPr>
          <a:xfrm>
            <a:off x="365996" y="224087"/>
            <a:ext cx="869245" cy="921927"/>
          </a:xfrm>
          <a:prstGeom prst="rect">
            <a:avLst/>
          </a:prstGeom>
        </p:spPr>
      </p:pic>
    </p:spTree>
    <p:extLst>
      <p:ext uri="{BB962C8B-B14F-4D97-AF65-F5344CB8AC3E}">
        <p14:creationId xmlns:p14="http://schemas.microsoft.com/office/powerpoint/2010/main" val="85555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CONCLUSION</a:t>
            </a:r>
            <a:endParaRPr lang="en-US" dirty="0"/>
          </a:p>
        </p:txBody>
      </p:sp>
      <p:sp>
        <p:nvSpPr>
          <p:cNvPr id="5" name="Content Placeholder 4"/>
          <p:cNvSpPr>
            <a:spLocks noGrp="1"/>
          </p:cNvSpPr>
          <p:nvPr>
            <p:ph idx="1"/>
          </p:nvPr>
        </p:nvSpPr>
        <p:spPr/>
        <p:txBody>
          <a:bodyPr/>
          <a:lstStyle/>
          <a:p>
            <a:r>
              <a:rPr lang="en-US" sz="3200" dirty="0">
                <a:latin typeface="Berlin Sans FB" pitchFamily="34" charset="0"/>
                <a:ea typeface="Times New Roman"/>
                <a:cs typeface="Times New Roman"/>
                <a:sym typeface="Times New Roman"/>
              </a:rPr>
              <a:t>Binary </a:t>
            </a:r>
            <a:r>
              <a:rPr lang="en-US" sz="3200" smtClean="0">
                <a:latin typeface="Berlin Sans FB" pitchFamily="34" charset="0"/>
                <a:ea typeface="Times New Roman"/>
                <a:cs typeface="Times New Roman"/>
                <a:sym typeface="Times New Roman"/>
              </a:rPr>
              <a:t>numbers is </a:t>
            </a:r>
            <a:r>
              <a:rPr lang="en-US" sz="3200" dirty="0">
                <a:latin typeface="Berlin Sans FB" pitchFamily="34" charset="0"/>
                <a:ea typeface="Times New Roman"/>
                <a:cs typeface="Times New Roman"/>
                <a:sym typeface="Times New Roman"/>
              </a:rPr>
              <a:t>important because </a:t>
            </a:r>
            <a:r>
              <a:rPr lang="en-US" sz="3200" dirty="0" smtClean="0">
                <a:latin typeface="Berlin Sans FB" pitchFamily="34" charset="0"/>
                <a:ea typeface="Times New Roman"/>
                <a:cs typeface="Times New Roman"/>
                <a:sym typeface="Times New Roman"/>
              </a:rPr>
              <a:t>that is </a:t>
            </a:r>
            <a:r>
              <a:rPr lang="en-US" sz="3200" dirty="0">
                <a:latin typeface="Berlin Sans FB" pitchFamily="34" charset="0"/>
                <a:ea typeface="Times New Roman"/>
                <a:cs typeface="Times New Roman"/>
                <a:sym typeface="Times New Roman"/>
              </a:rPr>
              <a:t>the only language understood by computers, very important to learn. </a:t>
            </a:r>
            <a:r>
              <a:rPr lang="en-US" sz="3200" dirty="0">
                <a:latin typeface="Berlin Sans FB" pitchFamily="34" charset="0"/>
                <a:ea typeface="Times New Roman"/>
                <a:cs typeface="Times New Roman"/>
                <a:sym typeface="Times New Roman"/>
              </a:rPr>
              <a:t>this project helps in transforming ASCII and Decimal forms into binary </a:t>
            </a:r>
            <a:r>
              <a:rPr lang="en-US" sz="3200" dirty="0" smtClean="0">
                <a:latin typeface="Berlin Sans FB" pitchFamily="34" charset="0"/>
                <a:ea typeface="Times New Roman"/>
                <a:cs typeface="Times New Roman"/>
                <a:sym typeface="Times New Roman"/>
              </a:rPr>
              <a:t>forms  </a:t>
            </a:r>
            <a:r>
              <a:rPr lang="en-US" sz="3200" dirty="0">
                <a:latin typeface="Berlin Sans FB" pitchFamily="34" charset="0"/>
                <a:ea typeface="Times New Roman"/>
                <a:cs typeface="Times New Roman"/>
                <a:sym typeface="Times New Roman"/>
              </a:rPr>
              <a:t>easier, because the learning process is made interesting by the lights in the learning tool</a:t>
            </a:r>
          </a:p>
          <a:p>
            <a:endParaRPr lang="en-US" dirty="0"/>
          </a:p>
        </p:txBody>
      </p:sp>
      <p:pic>
        <p:nvPicPr>
          <p:cNvPr id="6" name="Picture 5"/>
          <p:cNvPicPr>
            <a:picLocks noChangeAspect="1"/>
          </p:cNvPicPr>
          <p:nvPr/>
        </p:nvPicPr>
        <p:blipFill>
          <a:blip r:embed="rId2"/>
          <a:stretch>
            <a:fillRect/>
          </a:stretch>
        </p:blipFill>
        <p:spPr>
          <a:xfrm>
            <a:off x="10969828" y="784561"/>
            <a:ext cx="869245" cy="921927"/>
          </a:xfrm>
          <a:prstGeom prst="rect">
            <a:avLst/>
          </a:prstGeom>
        </p:spPr>
      </p:pic>
    </p:spTree>
    <p:extLst>
      <p:ext uri="{BB962C8B-B14F-4D97-AF65-F5344CB8AC3E}">
        <p14:creationId xmlns:p14="http://schemas.microsoft.com/office/powerpoint/2010/main" val="352694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DEMO</a:t>
            </a:r>
            <a:endParaRPr lang="en-US" dirty="0"/>
          </a:p>
        </p:txBody>
      </p:sp>
      <p:sp>
        <p:nvSpPr>
          <p:cNvPr id="5" name="Content Placeholder 4"/>
          <p:cNvSpPr>
            <a:spLocks noGrp="1"/>
          </p:cNvSpPr>
          <p:nvPr>
            <p:ph idx="1"/>
          </p:nvPr>
        </p:nvSpPr>
        <p:spPr/>
        <p:txBody>
          <a:bodyPr>
            <a:normAutofit/>
          </a:bodyPr>
          <a:lstStyle/>
          <a:p>
            <a:r>
              <a:rPr lang="en-US" sz="3600" dirty="0"/>
              <a:t>the demo process will be explained through the meeting application</a:t>
            </a:r>
          </a:p>
        </p:txBody>
      </p:sp>
      <p:pic>
        <p:nvPicPr>
          <p:cNvPr id="6" name="Picture 5"/>
          <p:cNvPicPr>
            <a:picLocks noChangeAspect="1"/>
          </p:cNvPicPr>
          <p:nvPr/>
        </p:nvPicPr>
        <p:blipFill>
          <a:blip r:embed="rId2"/>
          <a:stretch>
            <a:fillRect/>
          </a:stretch>
        </p:blipFill>
        <p:spPr>
          <a:xfrm>
            <a:off x="11001912" y="832688"/>
            <a:ext cx="869245" cy="921927"/>
          </a:xfrm>
          <a:prstGeom prst="rect">
            <a:avLst/>
          </a:prstGeom>
        </p:spPr>
      </p:pic>
    </p:spTree>
    <p:extLst>
      <p:ext uri="{BB962C8B-B14F-4D97-AF65-F5344CB8AC3E}">
        <p14:creationId xmlns:p14="http://schemas.microsoft.com/office/powerpoint/2010/main" val="157701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D" dirty="0" smtClean="0"/>
              <a:t>THANK YOU VERY MUCH </a:t>
            </a:r>
            <a:endParaRPr lang="en-US" dirty="0"/>
          </a:p>
        </p:txBody>
      </p:sp>
      <p:sp>
        <p:nvSpPr>
          <p:cNvPr id="5" name="Subtitle 4"/>
          <p:cNvSpPr>
            <a:spLocks noGrp="1"/>
          </p:cNvSpPr>
          <p:nvPr>
            <p:ph type="subTitle" idx="1"/>
          </p:nvPr>
        </p:nvSpPr>
        <p:spPr/>
        <p:txBody>
          <a:bodyPr/>
          <a:lstStyle/>
          <a:p>
            <a:r>
              <a:rPr lang="en-ID" dirty="0" smtClean="0"/>
              <a:t>End of Presentation</a:t>
            </a:r>
            <a:endParaRPr lang="en-US" dirty="0"/>
          </a:p>
        </p:txBody>
      </p:sp>
      <p:pic>
        <p:nvPicPr>
          <p:cNvPr id="6" name="Picture 5"/>
          <p:cNvPicPr>
            <a:picLocks noChangeAspect="1"/>
          </p:cNvPicPr>
          <p:nvPr/>
        </p:nvPicPr>
        <p:blipFill>
          <a:blip r:embed="rId2"/>
          <a:stretch>
            <a:fillRect/>
          </a:stretch>
        </p:blipFill>
        <p:spPr>
          <a:xfrm>
            <a:off x="10231891" y="2959280"/>
            <a:ext cx="869245" cy="921927"/>
          </a:xfrm>
          <a:prstGeom prst="rect">
            <a:avLst/>
          </a:prstGeom>
        </p:spPr>
      </p:pic>
    </p:spTree>
    <p:extLst>
      <p:ext uri="{BB962C8B-B14F-4D97-AF65-F5344CB8AC3E}">
        <p14:creationId xmlns:p14="http://schemas.microsoft.com/office/powerpoint/2010/main" val="259642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GROUP IDENTIFICATION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1763281"/>
              </p:ext>
            </p:extLst>
          </p:nvPr>
        </p:nvGraphicFramePr>
        <p:xfrm>
          <a:off x="681038" y="2336798"/>
          <a:ext cx="10692816" cy="3839412"/>
        </p:xfrm>
        <a:graphic>
          <a:graphicData uri="http://schemas.openxmlformats.org/drawingml/2006/table">
            <a:tbl>
              <a:tblPr firstRow="1" bandRow="1">
                <a:tableStyleId>{5C22544A-7EE6-4342-B048-85BDC9FD1C3A}</a:tableStyleId>
              </a:tblPr>
              <a:tblGrid>
                <a:gridCol w="3564272"/>
                <a:gridCol w="3564272"/>
                <a:gridCol w="3564272"/>
              </a:tblGrid>
              <a:tr h="959853">
                <a:tc>
                  <a:txBody>
                    <a:bodyPr/>
                    <a:lstStyle/>
                    <a:p>
                      <a:pPr algn="ctr"/>
                      <a:r>
                        <a:rPr lang="en-ID" sz="3600" dirty="0" smtClean="0"/>
                        <a:t>NAME</a:t>
                      </a:r>
                      <a:endParaRPr lang="en-US" sz="3600" dirty="0"/>
                    </a:p>
                  </a:txBody>
                  <a:tcPr/>
                </a:tc>
                <a:tc>
                  <a:txBody>
                    <a:bodyPr/>
                    <a:lstStyle/>
                    <a:p>
                      <a:pPr algn="ctr"/>
                      <a:r>
                        <a:rPr lang="en-ID" sz="3600" dirty="0" smtClean="0"/>
                        <a:t>ID STUDENT</a:t>
                      </a:r>
                      <a:endParaRPr lang="en-US" sz="3600" dirty="0"/>
                    </a:p>
                  </a:txBody>
                  <a:tcPr/>
                </a:tc>
                <a:tc>
                  <a:txBody>
                    <a:bodyPr/>
                    <a:lstStyle/>
                    <a:p>
                      <a:pPr algn="ctr"/>
                      <a:r>
                        <a:rPr lang="en-ID" sz="3600" dirty="0" smtClean="0"/>
                        <a:t>CLASS</a:t>
                      </a:r>
                      <a:endParaRPr lang="en-US" sz="3600" dirty="0"/>
                    </a:p>
                  </a:txBody>
                  <a:tcPr/>
                </a:tc>
              </a:tr>
              <a:tr h="959853">
                <a:tc>
                  <a:txBody>
                    <a:bodyPr/>
                    <a:lstStyle/>
                    <a:p>
                      <a:pPr algn="ctr"/>
                      <a:r>
                        <a:rPr lang="en-ID" sz="2400" dirty="0" smtClean="0"/>
                        <a:t>KEVIN Y A SIAHAAN</a:t>
                      </a:r>
                      <a:endParaRPr lang="en-US" sz="2400" dirty="0"/>
                    </a:p>
                  </a:txBody>
                  <a:tcPr/>
                </a:tc>
                <a:tc>
                  <a:txBody>
                    <a:bodyPr/>
                    <a:lstStyle/>
                    <a:p>
                      <a:pPr algn="ctr"/>
                      <a:r>
                        <a:rPr lang="en-ID" sz="2400" dirty="0" smtClean="0"/>
                        <a:t>13318028</a:t>
                      </a:r>
                      <a:endParaRPr lang="en-US" sz="2400" dirty="0"/>
                    </a:p>
                  </a:txBody>
                  <a:tcPr/>
                </a:tc>
                <a:tc>
                  <a:txBody>
                    <a:bodyPr/>
                    <a:lstStyle/>
                    <a:p>
                      <a:pPr algn="ctr"/>
                      <a:r>
                        <a:rPr lang="en-ID" sz="2400" dirty="0" smtClean="0"/>
                        <a:t>32 TK 1</a:t>
                      </a:r>
                    </a:p>
                    <a:p>
                      <a:pPr algn="ctr"/>
                      <a:endParaRPr lang="en-US" sz="2400" dirty="0"/>
                    </a:p>
                  </a:txBody>
                  <a:tcPr/>
                </a:tc>
              </a:tr>
              <a:tr h="959853">
                <a:tc>
                  <a:txBody>
                    <a:bodyPr/>
                    <a:lstStyle/>
                    <a:p>
                      <a:pPr algn="ctr"/>
                      <a:r>
                        <a:rPr lang="en-ID" sz="2400" dirty="0" smtClean="0"/>
                        <a:t>AWALDO P MARPAUNG</a:t>
                      </a:r>
                      <a:endParaRPr lang="en-US" sz="2400" dirty="0"/>
                    </a:p>
                  </a:txBody>
                  <a:tcPr/>
                </a:tc>
                <a:tc>
                  <a:txBody>
                    <a:bodyPr/>
                    <a:lstStyle/>
                    <a:p>
                      <a:pPr algn="ctr"/>
                      <a:r>
                        <a:rPr lang="en-ID" sz="2400" dirty="0" smtClean="0"/>
                        <a:t>13318021</a:t>
                      </a:r>
                      <a:endParaRPr lang="en-US" sz="2400" dirty="0"/>
                    </a:p>
                  </a:txBody>
                  <a:tcPr/>
                </a:tc>
                <a:tc>
                  <a:txBody>
                    <a:bodyPr/>
                    <a:lstStyle/>
                    <a:p>
                      <a:pPr algn="ctr"/>
                      <a:r>
                        <a:rPr lang="en-ID" sz="2400" dirty="0" smtClean="0"/>
                        <a:t>32 TK 1</a:t>
                      </a:r>
                    </a:p>
                    <a:p>
                      <a:pPr algn="ctr"/>
                      <a:endParaRPr lang="en-US" sz="2400" dirty="0"/>
                    </a:p>
                  </a:txBody>
                  <a:tcPr/>
                </a:tc>
              </a:tr>
              <a:tr h="959853">
                <a:tc>
                  <a:txBody>
                    <a:bodyPr/>
                    <a:lstStyle/>
                    <a:p>
                      <a:pPr algn="ctr"/>
                      <a:r>
                        <a:rPr lang="en-ID" sz="2400" dirty="0" smtClean="0"/>
                        <a:t>AYU</a:t>
                      </a:r>
                      <a:r>
                        <a:rPr lang="en-ID" sz="2400" baseline="0" dirty="0" smtClean="0"/>
                        <a:t> H NAIBORHU</a:t>
                      </a:r>
                      <a:endParaRPr lang="en-US" sz="2400" dirty="0"/>
                    </a:p>
                  </a:txBody>
                  <a:tcPr/>
                </a:tc>
                <a:tc>
                  <a:txBody>
                    <a:bodyPr/>
                    <a:lstStyle/>
                    <a:p>
                      <a:pPr algn="ctr"/>
                      <a:r>
                        <a:rPr lang="en-ID" sz="2400" dirty="0" smtClean="0"/>
                        <a:t>13318008</a:t>
                      </a:r>
                      <a:endParaRPr lang="en-US" sz="2400" dirty="0"/>
                    </a:p>
                  </a:txBody>
                  <a:tcPr/>
                </a:tc>
                <a:tc>
                  <a:txBody>
                    <a:bodyPr/>
                    <a:lstStyle/>
                    <a:p>
                      <a:pPr algn="ctr"/>
                      <a:r>
                        <a:rPr lang="en-ID" sz="2400" dirty="0" smtClean="0"/>
                        <a:t>32 TK 1</a:t>
                      </a:r>
                      <a:endParaRPr lang="en-US" sz="2400" dirty="0"/>
                    </a:p>
                  </a:txBody>
                  <a:tcPr/>
                </a:tc>
              </a:tr>
            </a:tbl>
          </a:graphicData>
        </a:graphic>
      </p:graphicFrame>
      <p:pic>
        <p:nvPicPr>
          <p:cNvPr id="5" name="Picture 4"/>
          <p:cNvPicPr>
            <a:picLocks noChangeAspect="1"/>
          </p:cNvPicPr>
          <p:nvPr/>
        </p:nvPicPr>
        <p:blipFill>
          <a:blip r:embed="rId2"/>
          <a:stretch>
            <a:fillRect/>
          </a:stretch>
        </p:blipFill>
        <p:spPr>
          <a:xfrm>
            <a:off x="10939231" y="832733"/>
            <a:ext cx="869245" cy="921927"/>
          </a:xfrm>
          <a:prstGeom prst="rect">
            <a:avLst/>
          </a:prstGeom>
        </p:spPr>
      </p:pic>
    </p:spTree>
    <p:extLst>
      <p:ext uri="{BB962C8B-B14F-4D97-AF65-F5344CB8AC3E}">
        <p14:creationId xmlns:p14="http://schemas.microsoft.com/office/powerpoint/2010/main" val="918477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OUTLINE </a:t>
            </a:r>
            <a:endParaRPr lang="en-US" dirty="0"/>
          </a:p>
        </p:txBody>
      </p:sp>
      <p:sp>
        <p:nvSpPr>
          <p:cNvPr id="3" name="Content Placeholder 2"/>
          <p:cNvSpPr>
            <a:spLocks noGrp="1"/>
          </p:cNvSpPr>
          <p:nvPr>
            <p:ph idx="1"/>
          </p:nvPr>
        </p:nvSpPr>
        <p:spPr>
          <a:xfrm>
            <a:off x="2181317" y="2371379"/>
            <a:ext cx="7212849" cy="3599316"/>
          </a:xfrm>
        </p:spPr>
        <p:txBody>
          <a:bodyPr/>
          <a:lstStyle/>
          <a:p>
            <a:pPr>
              <a:buFont typeface="Wingdings" panose="05000000000000000000" pitchFamily="2" charset="2"/>
              <a:buChar char="q"/>
            </a:pPr>
            <a:r>
              <a:rPr lang="en-US" dirty="0">
                <a:latin typeface="Berlin Sans FB" pitchFamily="34" charset="0"/>
              </a:rPr>
              <a:t>Introduction</a:t>
            </a:r>
          </a:p>
          <a:p>
            <a:pPr>
              <a:buFont typeface="Wingdings" panose="05000000000000000000" pitchFamily="2" charset="2"/>
              <a:buChar char="q"/>
            </a:pPr>
            <a:r>
              <a:rPr lang="en-US" dirty="0">
                <a:latin typeface="Berlin Sans FB" pitchFamily="34" charset="0"/>
              </a:rPr>
              <a:t> Hardware &amp; Software</a:t>
            </a:r>
          </a:p>
          <a:p>
            <a:pPr>
              <a:buFont typeface="Wingdings" panose="05000000000000000000" pitchFamily="2" charset="2"/>
              <a:buChar char="q"/>
            </a:pPr>
            <a:r>
              <a:rPr lang="en-US" dirty="0">
                <a:latin typeface="Berlin Sans FB" pitchFamily="34" charset="0"/>
              </a:rPr>
              <a:t> Scope</a:t>
            </a:r>
          </a:p>
          <a:p>
            <a:pPr>
              <a:buFont typeface="Wingdings" panose="05000000000000000000" pitchFamily="2" charset="2"/>
              <a:buChar char="q"/>
            </a:pPr>
            <a:r>
              <a:rPr lang="en-US" dirty="0">
                <a:latin typeface="Berlin Sans FB" pitchFamily="34" charset="0"/>
              </a:rPr>
              <a:t> Current System &amp; Target System</a:t>
            </a:r>
          </a:p>
          <a:p>
            <a:pPr>
              <a:buFont typeface="Wingdings" panose="05000000000000000000" pitchFamily="2" charset="2"/>
              <a:buChar char="q"/>
            </a:pPr>
            <a:r>
              <a:rPr lang="en-US" dirty="0">
                <a:latin typeface="Berlin Sans FB" pitchFamily="34" charset="0"/>
              </a:rPr>
              <a:t> System Concept</a:t>
            </a:r>
          </a:p>
          <a:p>
            <a:pPr>
              <a:buFont typeface="Wingdings" panose="05000000000000000000" pitchFamily="2" charset="2"/>
              <a:buChar char="q"/>
            </a:pPr>
            <a:r>
              <a:rPr lang="en-US" dirty="0">
                <a:latin typeface="Berlin Sans FB" pitchFamily="34" charset="0"/>
              </a:rPr>
              <a:t> Conclusion</a:t>
            </a:r>
          </a:p>
          <a:p>
            <a:pPr>
              <a:buFont typeface="Wingdings" panose="05000000000000000000" pitchFamily="2" charset="2"/>
              <a:buChar char="q"/>
            </a:pPr>
            <a:r>
              <a:rPr lang="en-US" dirty="0">
                <a:latin typeface="Berlin Sans FB" pitchFamily="34" charset="0"/>
              </a:rPr>
              <a:t> Demo</a:t>
            </a:r>
          </a:p>
          <a:p>
            <a:pPr marL="0" indent="0">
              <a:buNone/>
            </a:pPr>
            <a:endParaRPr lang="en-US" dirty="0"/>
          </a:p>
        </p:txBody>
      </p:sp>
    </p:spTree>
    <p:extLst>
      <p:ext uri="{BB962C8B-B14F-4D97-AF65-F5344CB8AC3E}">
        <p14:creationId xmlns:p14="http://schemas.microsoft.com/office/powerpoint/2010/main" val="3447212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INTRODUCTION</a:t>
            </a:r>
            <a:endParaRPr lang="en-US" dirty="0"/>
          </a:p>
        </p:txBody>
      </p:sp>
      <p:sp>
        <p:nvSpPr>
          <p:cNvPr id="5" name="Content Placeholder 4"/>
          <p:cNvSpPr>
            <a:spLocks noGrp="1"/>
          </p:cNvSpPr>
          <p:nvPr>
            <p:ph idx="1"/>
          </p:nvPr>
        </p:nvSpPr>
        <p:spPr/>
        <p:txBody>
          <a:bodyPr>
            <a:normAutofit lnSpcReduction="10000"/>
          </a:bodyPr>
          <a:lstStyle/>
          <a:p>
            <a:pPr marL="0" indent="0" algn="just">
              <a:buNone/>
            </a:pPr>
            <a:r>
              <a:rPr lang="en-US" dirty="0">
                <a:latin typeface="Berlin Sans FB" pitchFamily="34" charset="0"/>
              </a:rPr>
              <a:t>Development of systems Media </a:t>
            </a:r>
            <a:r>
              <a:rPr lang="en-US" dirty="0" err="1">
                <a:latin typeface="Berlin Sans FB" pitchFamily="34" charset="0"/>
              </a:rPr>
              <a:t>Pembelajaran</a:t>
            </a:r>
            <a:r>
              <a:rPr lang="en-US" dirty="0">
                <a:latin typeface="Berlin Sans FB" pitchFamily="34" charset="0"/>
              </a:rPr>
              <a:t> </a:t>
            </a:r>
            <a:r>
              <a:rPr lang="en-US" dirty="0" err="1">
                <a:latin typeface="Berlin Sans FB" pitchFamily="34" charset="0"/>
              </a:rPr>
              <a:t>dengan</a:t>
            </a:r>
            <a:r>
              <a:rPr lang="en-US" dirty="0">
                <a:latin typeface="Berlin Sans FB" pitchFamily="34" charset="0"/>
              </a:rPr>
              <a:t> </a:t>
            </a:r>
            <a:r>
              <a:rPr lang="en-US" dirty="0" err="1">
                <a:latin typeface="Berlin Sans FB" pitchFamily="34" charset="0"/>
              </a:rPr>
              <a:t>Menggunakan</a:t>
            </a:r>
            <a:r>
              <a:rPr lang="en-US" dirty="0">
                <a:latin typeface="Berlin Sans FB" pitchFamily="34" charset="0"/>
              </a:rPr>
              <a:t> </a:t>
            </a:r>
            <a:r>
              <a:rPr lang="en-US" dirty="0" err="1">
                <a:latin typeface="Berlin Sans FB" pitchFamily="34" charset="0"/>
              </a:rPr>
              <a:t>Lampu</a:t>
            </a:r>
            <a:r>
              <a:rPr lang="en-US" dirty="0">
                <a:latin typeface="Berlin Sans FB" pitchFamily="34" charset="0"/>
              </a:rPr>
              <a:t> to meet the Final Project 2.</a:t>
            </a:r>
          </a:p>
          <a:p>
            <a:pPr marL="0" indent="0" algn="just">
              <a:buNone/>
            </a:pPr>
            <a:r>
              <a:rPr lang="en-US" dirty="0">
                <a:latin typeface="Berlin Sans FB" pitchFamily="34" charset="0"/>
              </a:rPr>
              <a:t>This system aims to help students know what binary numbers are from the base, where in this system there are two numbers that will be converted to binary numbers themselves, namely ASCII and Decimal. With this system it is hoped that it will be easier to find out a little about binary numbers.</a:t>
            </a:r>
          </a:p>
          <a:p>
            <a:pPr marL="0" indent="0" algn="just">
              <a:buNone/>
            </a:pPr>
            <a:r>
              <a:rPr lang="en-US" dirty="0">
                <a:latin typeface="Berlin Sans FB" pitchFamily="34" charset="0"/>
              </a:rPr>
              <a:t>The system of lighting a lamp using binary numbers is a pre-existing system, but is still difficult to find. This system is based on </a:t>
            </a:r>
            <a:r>
              <a:rPr lang="en-US" dirty="0" err="1">
                <a:latin typeface="Berlin Sans FB" pitchFamily="34" charset="0"/>
              </a:rPr>
              <a:t>IoT</a:t>
            </a:r>
            <a:r>
              <a:rPr lang="en-US" dirty="0">
                <a:latin typeface="Berlin Sans FB" pitchFamily="34" charset="0"/>
              </a:rPr>
              <a:t> which is assisted by Raspberry Pi and several other electronic devices. And also this system will run with the help of a program (coded in Python) therefore this system will be able to run.</a:t>
            </a:r>
          </a:p>
          <a:p>
            <a:endParaRPr lang="en-US" dirty="0"/>
          </a:p>
        </p:txBody>
      </p:sp>
      <p:pic>
        <p:nvPicPr>
          <p:cNvPr id="6" name="Picture 5"/>
          <p:cNvPicPr>
            <a:picLocks noChangeAspect="1"/>
          </p:cNvPicPr>
          <p:nvPr/>
        </p:nvPicPr>
        <p:blipFill>
          <a:blip r:embed="rId2"/>
          <a:stretch>
            <a:fillRect/>
          </a:stretch>
        </p:blipFill>
        <p:spPr>
          <a:xfrm>
            <a:off x="11001911" y="832733"/>
            <a:ext cx="869245" cy="921927"/>
          </a:xfrm>
          <a:prstGeom prst="rect">
            <a:avLst/>
          </a:prstGeom>
        </p:spPr>
      </p:pic>
    </p:spTree>
    <p:extLst>
      <p:ext uri="{BB962C8B-B14F-4D97-AF65-F5344CB8AC3E}">
        <p14:creationId xmlns:p14="http://schemas.microsoft.com/office/powerpoint/2010/main" val="3724898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HARDWARE &amp; SOFTWARE</a:t>
            </a:r>
            <a:endParaRPr lang="en-US" dirty="0"/>
          </a:p>
        </p:txBody>
      </p:sp>
      <p:sp>
        <p:nvSpPr>
          <p:cNvPr id="5" name="Content Placeholder 4"/>
          <p:cNvSpPr>
            <a:spLocks noGrp="1"/>
          </p:cNvSpPr>
          <p:nvPr>
            <p:ph sz="half" idx="1"/>
          </p:nvPr>
        </p:nvSpPr>
        <p:spPr>
          <a:xfrm>
            <a:off x="680320" y="2336873"/>
            <a:ext cx="4698358" cy="3983716"/>
          </a:xfrm>
        </p:spPr>
        <p:txBody>
          <a:bodyPr>
            <a:normAutofit/>
          </a:bodyPr>
          <a:lstStyle/>
          <a:p>
            <a:pPr marL="457200" indent="-457200">
              <a:buFont typeface="+mj-lt"/>
              <a:buAutoNum type="arabicPeriod"/>
            </a:pPr>
            <a:r>
              <a:rPr lang="en-ID" sz="2800" b="1" u="sng" dirty="0" smtClean="0">
                <a:solidFill>
                  <a:schemeClr val="bg1"/>
                </a:solidFill>
              </a:rPr>
              <a:t>Hardware</a:t>
            </a:r>
            <a:r>
              <a:rPr lang="en-ID" sz="2800" dirty="0" smtClean="0"/>
              <a:t> </a:t>
            </a:r>
          </a:p>
          <a:p>
            <a:pPr>
              <a:buFont typeface="Wingdings" panose="05000000000000000000" pitchFamily="2" charset="2"/>
              <a:buChar char="Ø"/>
            </a:pPr>
            <a:r>
              <a:rPr lang="en-ID" dirty="0" smtClean="0"/>
              <a:t> Raspberry Pi</a:t>
            </a:r>
          </a:p>
          <a:p>
            <a:pPr>
              <a:buFont typeface="Wingdings" panose="05000000000000000000" pitchFamily="2" charset="2"/>
              <a:buChar char="Ø"/>
            </a:pPr>
            <a:r>
              <a:rPr lang="en-ID" dirty="0" smtClean="0"/>
              <a:t> LCD</a:t>
            </a:r>
          </a:p>
          <a:p>
            <a:pPr>
              <a:buFont typeface="Wingdings" panose="05000000000000000000" pitchFamily="2" charset="2"/>
              <a:buChar char="Ø"/>
            </a:pPr>
            <a:r>
              <a:rPr lang="en-ID" dirty="0"/>
              <a:t> </a:t>
            </a:r>
            <a:r>
              <a:rPr lang="en-ID" dirty="0" smtClean="0"/>
              <a:t>Lamp</a:t>
            </a:r>
          </a:p>
          <a:p>
            <a:pPr>
              <a:buFont typeface="Wingdings" panose="05000000000000000000" pitchFamily="2" charset="2"/>
              <a:buChar char="Ø"/>
            </a:pPr>
            <a:r>
              <a:rPr lang="en-ID" dirty="0"/>
              <a:t> </a:t>
            </a:r>
            <a:r>
              <a:rPr lang="en-ID" dirty="0" smtClean="0"/>
              <a:t>Jumper Cable</a:t>
            </a:r>
          </a:p>
          <a:p>
            <a:pPr>
              <a:buFont typeface="Wingdings" panose="05000000000000000000" pitchFamily="2" charset="2"/>
              <a:buChar char="Ø"/>
            </a:pPr>
            <a:r>
              <a:rPr lang="en-ID" dirty="0"/>
              <a:t> </a:t>
            </a:r>
            <a:r>
              <a:rPr lang="en-ID" dirty="0" smtClean="0"/>
              <a:t>Breadboard </a:t>
            </a:r>
          </a:p>
          <a:p>
            <a:pPr>
              <a:buFont typeface="Wingdings" panose="05000000000000000000" pitchFamily="2" charset="2"/>
              <a:buChar char="Ø"/>
            </a:pPr>
            <a:r>
              <a:rPr lang="en-ID" dirty="0"/>
              <a:t> </a:t>
            </a:r>
            <a:r>
              <a:rPr lang="en-ID" dirty="0" smtClean="0"/>
              <a:t>Electric </a:t>
            </a:r>
            <a:r>
              <a:rPr lang="en-ID" dirty="0" err="1" smtClean="0"/>
              <a:t>Kabel</a:t>
            </a:r>
            <a:endParaRPr lang="en-ID" dirty="0" smtClean="0"/>
          </a:p>
          <a:p>
            <a:pPr>
              <a:buFont typeface="Wingdings" panose="05000000000000000000" pitchFamily="2" charset="2"/>
              <a:buChar char="Ø"/>
            </a:pPr>
            <a:r>
              <a:rPr lang="en-ID" dirty="0"/>
              <a:t> </a:t>
            </a:r>
            <a:r>
              <a:rPr lang="en-ID" dirty="0" smtClean="0"/>
              <a:t>Relay</a:t>
            </a:r>
          </a:p>
        </p:txBody>
      </p:sp>
      <p:sp>
        <p:nvSpPr>
          <p:cNvPr id="6" name="Content Placeholder 5"/>
          <p:cNvSpPr>
            <a:spLocks noGrp="1"/>
          </p:cNvSpPr>
          <p:nvPr>
            <p:ph sz="half" idx="2"/>
          </p:nvPr>
        </p:nvSpPr>
        <p:spPr>
          <a:xfrm>
            <a:off x="5594123" y="2336873"/>
            <a:ext cx="4700058" cy="3983716"/>
          </a:xfrm>
        </p:spPr>
        <p:txBody>
          <a:bodyPr>
            <a:normAutofit/>
          </a:bodyPr>
          <a:lstStyle/>
          <a:p>
            <a:pPr marL="0" indent="0">
              <a:buNone/>
            </a:pPr>
            <a:r>
              <a:rPr lang="en-ID" sz="2800" b="1" u="sng" dirty="0" smtClean="0">
                <a:solidFill>
                  <a:schemeClr val="bg1"/>
                </a:solidFill>
              </a:rPr>
              <a:t>2. Software</a:t>
            </a:r>
          </a:p>
          <a:p>
            <a:pPr>
              <a:buFont typeface="Wingdings" panose="05000000000000000000" pitchFamily="2" charset="2"/>
              <a:buChar char="Ø"/>
            </a:pPr>
            <a:r>
              <a:rPr lang="en-ID" dirty="0"/>
              <a:t> </a:t>
            </a:r>
            <a:r>
              <a:rPr lang="en-ID" dirty="0" smtClean="0"/>
              <a:t>Python </a:t>
            </a:r>
          </a:p>
          <a:p>
            <a:pPr>
              <a:buFont typeface="Wingdings" panose="05000000000000000000" pitchFamily="2" charset="2"/>
              <a:buChar char="Ø"/>
            </a:pPr>
            <a:r>
              <a:rPr lang="en-ID" dirty="0"/>
              <a:t> </a:t>
            </a:r>
            <a:r>
              <a:rPr lang="en-ID" dirty="0" smtClean="0"/>
              <a:t>Ms. Word</a:t>
            </a:r>
          </a:p>
          <a:p>
            <a:pPr>
              <a:buFont typeface="Wingdings" panose="05000000000000000000" pitchFamily="2" charset="2"/>
              <a:buChar char="Ø"/>
            </a:pPr>
            <a:r>
              <a:rPr lang="en-ID" dirty="0"/>
              <a:t> </a:t>
            </a:r>
            <a:r>
              <a:rPr lang="en-ID" dirty="0" smtClean="0"/>
              <a:t>Ms. </a:t>
            </a:r>
            <a:r>
              <a:rPr lang="en-ID" dirty="0" err="1" smtClean="0"/>
              <a:t>Powerpoint</a:t>
            </a:r>
            <a:endParaRPr lang="en-ID" dirty="0" smtClean="0"/>
          </a:p>
          <a:p>
            <a:pPr>
              <a:buFont typeface="Wingdings" panose="05000000000000000000" pitchFamily="2" charset="2"/>
              <a:buChar char="Ø"/>
            </a:pPr>
            <a:r>
              <a:rPr lang="en-ID" dirty="0"/>
              <a:t> </a:t>
            </a:r>
            <a:r>
              <a:rPr lang="en-ID" dirty="0" err="1" smtClean="0"/>
              <a:t>Filmora</a:t>
            </a:r>
            <a:endParaRPr lang="en-ID" dirty="0" smtClean="0"/>
          </a:p>
          <a:p>
            <a:pPr>
              <a:buFont typeface="Wingdings" panose="05000000000000000000" pitchFamily="2" charset="2"/>
              <a:buChar char="Ø"/>
            </a:pPr>
            <a:r>
              <a:rPr lang="en-ID" dirty="0"/>
              <a:t> </a:t>
            </a:r>
            <a:r>
              <a:rPr lang="en-ID" dirty="0" smtClean="0"/>
              <a:t>Sniping Tool</a:t>
            </a:r>
            <a:endParaRPr lang="en-US" dirty="0"/>
          </a:p>
        </p:txBody>
      </p:sp>
      <p:pic>
        <p:nvPicPr>
          <p:cNvPr id="7" name="Picture 6"/>
          <p:cNvPicPr>
            <a:picLocks noChangeAspect="1"/>
          </p:cNvPicPr>
          <p:nvPr/>
        </p:nvPicPr>
        <p:blipFill>
          <a:blip r:embed="rId2"/>
          <a:stretch>
            <a:fillRect/>
          </a:stretch>
        </p:blipFill>
        <p:spPr>
          <a:xfrm>
            <a:off x="11001912" y="832733"/>
            <a:ext cx="869245" cy="921927"/>
          </a:xfrm>
          <a:prstGeom prst="rect">
            <a:avLst/>
          </a:prstGeom>
        </p:spPr>
      </p:pic>
    </p:spTree>
    <p:extLst>
      <p:ext uri="{BB962C8B-B14F-4D97-AF65-F5344CB8AC3E}">
        <p14:creationId xmlns:p14="http://schemas.microsoft.com/office/powerpoint/2010/main" val="1457360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SCOPE</a:t>
            </a:r>
            <a:endParaRPr lang="en-US" dirty="0"/>
          </a:p>
        </p:txBody>
      </p:sp>
      <p:sp>
        <p:nvSpPr>
          <p:cNvPr id="5" name="Content Placeholder 4"/>
          <p:cNvSpPr>
            <a:spLocks noGrp="1"/>
          </p:cNvSpPr>
          <p:nvPr>
            <p:ph idx="1"/>
          </p:nvPr>
        </p:nvSpPr>
        <p:spPr>
          <a:xfrm>
            <a:off x="887355" y="2569786"/>
            <a:ext cx="9613861" cy="3599316"/>
          </a:xfrm>
        </p:spPr>
        <p:txBody>
          <a:bodyPr/>
          <a:lstStyle/>
          <a:p>
            <a:pPr algn="just"/>
            <a:r>
              <a:rPr lang="en-US" dirty="0">
                <a:latin typeface="Berlin Sans FB" pitchFamily="34" charset="0"/>
              </a:rPr>
              <a:t>The scope of the development of this system is, where the system will be created by a binary learning system developer using lights. in this system the ASCII number and decimal number will be converted to binary form, the input will be monitored and the results will also be displayed on the monitor, LCD and lamp media. with 8 lights as its </a:t>
            </a:r>
            <a:r>
              <a:rPr lang="en-US" dirty="0" smtClean="0">
                <a:latin typeface="Berlin Sans FB" pitchFamily="34" charset="0"/>
              </a:rPr>
              <a:t>media. </a:t>
            </a:r>
            <a:r>
              <a:rPr lang="en-US" dirty="0">
                <a:latin typeface="Berlin Sans FB" pitchFamily="34" charset="0"/>
              </a:rPr>
              <a:t>on if the part gets binary 1 and dies when it hints at the binary part 0</a:t>
            </a:r>
            <a:endParaRPr lang="en-US" dirty="0"/>
          </a:p>
        </p:txBody>
      </p:sp>
      <p:pic>
        <p:nvPicPr>
          <p:cNvPr id="6" name="Picture 5"/>
          <p:cNvPicPr>
            <a:picLocks noChangeAspect="1"/>
          </p:cNvPicPr>
          <p:nvPr/>
        </p:nvPicPr>
        <p:blipFill>
          <a:blip r:embed="rId2"/>
          <a:stretch>
            <a:fillRect/>
          </a:stretch>
        </p:blipFill>
        <p:spPr>
          <a:xfrm>
            <a:off x="10969828" y="753228"/>
            <a:ext cx="869245" cy="921927"/>
          </a:xfrm>
          <a:prstGeom prst="rect">
            <a:avLst/>
          </a:prstGeom>
        </p:spPr>
      </p:pic>
    </p:spTree>
    <p:extLst>
      <p:ext uri="{BB962C8B-B14F-4D97-AF65-F5344CB8AC3E}">
        <p14:creationId xmlns:p14="http://schemas.microsoft.com/office/powerpoint/2010/main" val="3116282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CURRENT SYSTEM</a:t>
            </a:r>
            <a:endParaRPr lang="en-US" dirty="0"/>
          </a:p>
        </p:txBody>
      </p:sp>
      <p:sp>
        <p:nvSpPr>
          <p:cNvPr id="5" name="Content Placeholder 4"/>
          <p:cNvSpPr>
            <a:spLocks noGrp="1"/>
          </p:cNvSpPr>
          <p:nvPr>
            <p:ph idx="1"/>
          </p:nvPr>
        </p:nvSpPr>
        <p:spPr/>
        <p:txBody>
          <a:bodyPr/>
          <a:lstStyle/>
          <a:p>
            <a:pPr marL="0" indent="0" algn="just">
              <a:buNone/>
            </a:pPr>
            <a:r>
              <a:rPr lang="en-US" dirty="0">
                <a:latin typeface="Berlin Sans FB" pitchFamily="34" charset="0"/>
              </a:rPr>
              <a:t>1. Students find out about binary </a:t>
            </a:r>
          </a:p>
          <a:p>
            <a:pPr marL="0" indent="0" algn="just">
              <a:buNone/>
            </a:pPr>
            <a:r>
              <a:rPr lang="en-US" dirty="0">
                <a:latin typeface="Berlin Sans FB" pitchFamily="34" charset="0"/>
              </a:rPr>
              <a:t>2. Students will start to learn binary </a:t>
            </a:r>
          </a:p>
          <a:p>
            <a:pPr marL="0" indent="0" algn="just">
              <a:buNone/>
            </a:pPr>
            <a:r>
              <a:rPr lang="en-US" dirty="0">
                <a:latin typeface="Berlin Sans FB" pitchFamily="34" charset="0"/>
              </a:rPr>
              <a:t>3. There are two media or ways of learning that are carried out namely through media books or the internet and through teaching staff.</a:t>
            </a:r>
          </a:p>
          <a:p>
            <a:pPr marL="0" indent="0" algn="just">
              <a:buNone/>
            </a:pPr>
            <a:r>
              <a:rPr lang="en-US" dirty="0">
                <a:latin typeface="Berlin Sans FB" pitchFamily="34" charset="0"/>
              </a:rPr>
              <a:t>4. If learning through books and the internet there will be students who find it difficult to understand in learning to finish. </a:t>
            </a:r>
          </a:p>
          <a:p>
            <a:pPr marL="0" indent="0" algn="just">
              <a:buNone/>
            </a:pPr>
            <a:r>
              <a:rPr lang="en-US" dirty="0">
                <a:latin typeface="Berlin Sans FB" pitchFamily="34" charset="0"/>
              </a:rPr>
              <a:t>5. If learning through the teaching staff there will be those who understand and do not understand finished.</a:t>
            </a:r>
          </a:p>
          <a:p>
            <a:endParaRPr lang="en-US" dirty="0"/>
          </a:p>
        </p:txBody>
      </p:sp>
      <p:pic>
        <p:nvPicPr>
          <p:cNvPr id="6" name="Picture 5"/>
          <p:cNvPicPr>
            <a:picLocks noChangeAspect="1"/>
          </p:cNvPicPr>
          <p:nvPr/>
        </p:nvPicPr>
        <p:blipFill>
          <a:blip r:embed="rId2"/>
          <a:stretch>
            <a:fillRect/>
          </a:stretch>
        </p:blipFill>
        <p:spPr>
          <a:xfrm>
            <a:off x="10937743" y="753228"/>
            <a:ext cx="869245" cy="921927"/>
          </a:xfrm>
          <a:prstGeom prst="rect">
            <a:avLst/>
          </a:prstGeom>
        </p:spPr>
      </p:pic>
    </p:spTree>
    <p:extLst>
      <p:ext uri="{BB962C8B-B14F-4D97-AF65-F5344CB8AC3E}">
        <p14:creationId xmlns:p14="http://schemas.microsoft.com/office/powerpoint/2010/main" val="1626847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TARGET SYSTEM</a:t>
            </a:r>
            <a:endParaRPr lang="en-US" dirty="0"/>
          </a:p>
        </p:txBody>
      </p:sp>
      <p:sp>
        <p:nvSpPr>
          <p:cNvPr id="5" name="Content Placeholder 4"/>
          <p:cNvSpPr>
            <a:spLocks noGrp="1"/>
          </p:cNvSpPr>
          <p:nvPr>
            <p:ph idx="1"/>
          </p:nvPr>
        </p:nvSpPr>
        <p:spPr>
          <a:xfrm>
            <a:off x="680321" y="2058453"/>
            <a:ext cx="10934163" cy="4694971"/>
          </a:xfrm>
        </p:spPr>
        <p:txBody>
          <a:bodyPr>
            <a:normAutofit fontScale="92500" lnSpcReduction="10000"/>
          </a:bodyPr>
          <a:lstStyle/>
          <a:p>
            <a:pPr algn="just"/>
            <a:r>
              <a:rPr lang="en-US" dirty="0">
                <a:latin typeface="Berlin Sans FB" pitchFamily="34" charset="0"/>
              </a:rPr>
              <a:t>1. Users will deal directly with the laptop interface</a:t>
            </a:r>
          </a:p>
          <a:p>
            <a:pPr algn="just"/>
            <a:r>
              <a:rPr lang="en-US" dirty="0">
                <a:latin typeface="Berlin Sans FB" pitchFamily="34" charset="0"/>
              </a:rPr>
              <a:t>2. Users can enter data to manage. The data in question is like ASCII or Decimal letters to be converted into binary numbers.</a:t>
            </a:r>
          </a:p>
          <a:p>
            <a:pPr algn="just"/>
            <a:r>
              <a:rPr lang="en-US" dirty="0">
                <a:latin typeface="Berlin Sans FB" pitchFamily="34" charset="0"/>
              </a:rPr>
              <a:t>3. Users can find the results on the user's input screen</a:t>
            </a:r>
          </a:p>
          <a:p>
            <a:pPr algn="just"/>
            <a:r>
              <a:rPr lang="en-US" dirty="0">
                <a:latin typeface="Berlin Sans FB" pitchFamily="34" charset="0"/>
              </a:rPr>
              <a:t>4. After the user enters data, the data will be processed (converted to binary numbers) and then displayed on the LCD screen that has been provided</a:t>
            </a:r>
          </a:p>
          <a:p>
            <a:pPr algn="just"/>
            <a:r>
              <a:rPr lang="en-US" dirty="0">
                <a:latin typeface="Berlin Sans FB" pitchFamily="34" charset="0"/>
              </a:rPr>
              <a:t>5. When the user enters letters or numbers more than 1, there will be a delay of about 3-5 seconds in the conversion process for each character.</a:t>
            </a:r>
          </a:p>
          <a:p>
            <a:pPr algn="just"/>
            <a:r>
              <a:rPr lang="en-US" dirty="0">
                <a:latin typeface="Berlin Sans FB" pitchFamily="34" charset="0"/>
              </a:rPr>
              <a:t>6. After the binary number is displayed where the values ​​are 0 and 1, the light will automatically turn on if it is exactly 1 and die if the number is 0.</a:t>
            </a:r>
          </a:p>
          <a:p>
            <a:pPr algn="just"/>
            <a:r>
              <a:rPr lang="en-US" dirty="0">
                <a:latin typeface="Berlin Sans FB" pitchFamily="34" charset="0"/>
              </a:rPr>
              <a:t>7. The user will be able to know whether the light signal reflects that the value is 1 and vice versa if the lamp turns off then reflects the value of 0.</a:t>
            </a:r>
          </a:p>
          <a:p>
            <a:pPr algn="just"/>
            <a:r>
              <a:rPr lang="en-US" dirty="0">
                <a:latin typeface="Berlin Sans FB" pitchFamily="34" charset="0"/>
              </a:rPr>
              <a:t>8. Users can do repetitive things if you want to enter other data</a:t>
            </a:r>
            <a:endParaRPr lang="en-US" dirty="0"/>
          </a:p>
        </p:txBody>
      </p:sp>
      <p:pic>
        <p:nvPicPr>
          <p:cNvPr id="6" name="Picture 5"/>
          <p:cNvPicPr>
            <a:picLocks noChangeAspect="1"/>
          </p:cNvPicPr>
          <p:nvPr/>
        </p:nvPicPr>
        <p:blipFill>
          <a:blip r:embed="rId2"/>
          <a:stretch>
            <a:fillRect/>
          </a:stretch>
        </p:blipFill>
        <p:spPr>
          <a:xfrm>
            <a:off x="10969827" y="753228"/>
            <a:ext cx="869245" cy="921927"/>
          </a:xfrm>
          <a:prstGeom prst="rect">
            <a:avLst/>
          </a:prstGeom>
        </p:spPr>
      </p:pic>
    </p:spTree>
    <p:extLst>
      <p:ext uri="{BB962C8B-B14F-4D97-AF65-F5344CB8AC3E}">
        <p14:creationId xmlns:p14="http://schemas.microsoft.com/office/powerpoint/2010/main" val="177598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SYSTEM CONCEPT</a:t>
            </a:r>
            <a:endParaRPr lang="en-US" dirty="0"/>
          </a:p>
        </p:txBody>
      </p:sp>
      <p:sp>
        <p:nvSpPr>
          <p:cNvPr id="5" name="Content Placeholder 4"/>
          <p:cNvSpPr>
            <a:spLocks noGrp="1"/>
          </p:cNvSpPr>
          <p:nvPr>
            <p:ph idx="1"/>
          </p:nvPr>
        </p:nvSpPr>
        <p:spPr>
          <a:xfrm>
            <a:off x="680321" y="2336872"/>
            <a:ext cx="10501026" cy="3999759"/>
          </a:xfrm>
        </p:spPr>
        <p:txBody>
          <a:bodyPr>
            <a:normAutofit/>
          </a:bodyPr>
          <a:lstStyle/>
          <a:p>
            <a:pPr algn="just"/>
            <a:r>
              <a:rPr lang="en-US" dirty="0">
                <a:latin typeface="Berlin Sans FB" pitchFamily="34" charset="0"/>
              </a:rPr>
              <a:t>This system works with Raspberry Pi whose job is to store program code. </a:t>
            </a:r>
          </a:p>
          <a:p>
            <a:pPr algn="just"/>
            <a:r>
              <a:rPr lang="en-US" dirty="0">
                <a:latin typeface="Berlin Sans FB" pitchFamily="34" charset="0"/>
              </a:rPr>
              <a:t>This system also works with a Relay that functions to control which lights will live, control high-voltage circuits, provide a delay time for the system and provide convenience in synchronizing electronic devices. In this system there is also an LCD that functions to display the binary number output from the convert. There are also 8 lights that are used as media according to the number of components of numbers 1 and 0 in each binary number operation.</a:t>
            </a:r>
          </a:p>
          <a:p>
            <a:pPr algn="just"/>
            <a:r>
              <a:rPr lang="en-US" dirty="0">
                <a:latin typeface="Berlin Sans FB" pitchFamily="34" charset="0"/>
              </a:rPr>
              <a:t>How this system works by inputting data that is available on a pc that is Decimal and </a:t>
            </a:r>
            <a:r>
              <a:rPr lang="en-US" dirty="0" err="1">
                <a:latin typeface="Berlin Sans FB" pitchFamily="34" charset="0"/>
              </a:rPr>
              <a:t>Ascii</a:t>
            </a:r>
            <a:r>
              <a:rPr lang="en-US" dirty="0">
                <a:latin typeface="Berlin Sans FB" pitchFamily="34" charset="0"/>
              </a:rPr>
              <a:t> then after the data is input it will be processed and will be changed to binary numbers</a:t>
            </a:r>
          </a:p>
          <a:p>
            <a:endParaRPr lang="en-US" dirty="0"/>
          </a:p>
        </p:txBody>
      </p:sp>
      <p:pic>
        <p:nvPicPr>
          <p:cNvPr id="6" name="Picture 5"/>
          <p:cNvPicPr>
            <a:picLocks noChangeAspect="1"/>
          </p:cNvPicPr>
          <p:nvPr/>
        </p:nvPicPr>
        <p:blipFill>
          <a:blip r:embed="rId2"/>
          <a:stretch>
            <a:fillRect/>
          </a:stretch>
        </p:blipFill>
        <p:spPr>
          <a:xfrm>
            <a:off x="10985870" y="832733"/>
            <a:ext cx="869245" cy="921927"/>
          </a:xfrm>
          <a:prstGeom prst="rect">
            <a:avLst/>
          </a:prstGeom>
        </p:spPr>
      </p:pic>
    </p:spTree>
    <p:extLst>
      <p:ext uri="{BB962C8B-B14F-4D97-AF65-F5344CB8AC3E}">
        <p14:creationId xmlns:p14="http://schemas.microsoft.com/office/powerpoint/2010/main" val="4142589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315</TotalTime>
  <Words>805</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Berlin Sans FB</vt:lpstr>
      <vt:lpstr>Times New Roman</vt:lpstr>
      <vt:lpstr>Trebuchet MS</vt:lpstr>
      <vt:lpstr>Wingdings</vt:lpstr>
      <vt:lpstr>Berlin</vt:lpstr>
      <vt:lpstr>MEDIA PEMBELAJARAN BINER DENGAN MENGGUNAKAN LAMPU</vt:lpstr>
      <vt:lpstr>GROUP IDENTIFICATION</vt:lpstr>
      <vt:lpstr>OUTLINE </vt:lpstr>
      <vt:lpstr>INTRODUCTION</vt:lpstr>
      <vt:lpstr>HARDWARE &amp; SOFTWARE</vt:lpstr>
      <vt:lpstr>SCOPE</vt:lpstr>
      <vt:lpstr>CURRENT SYSTEM</vt:lpstr>
      <vt:lpstr>TARGET SYSTEM</vt:lpstr>
      <vt:lpstr>SYSTEM CONCEPT</vt:lpstr>
      <vt:lpstr>CONCLUSION</vt:lpstr>
      <vt:lpstr>DEMO</vt:lpstr>
      <vt:lpstr>THANK YOU VERY MUCH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ALAT</dc:title>
  <dc:creator>KEVIN YOSUA</dc:creator>
  <cp:lastModifiedBy>KEVIN YOSUA</cp:lastModifiedBy>
  <cp:revision>11</cp:revision>
  <dcterms:created xsi:type="dcterms:W3CDTF">2020-06-16T03:07:39Z</dcterms:created>
  <dcterms:modified xsi:type="dcterms:W3CDTF">2020-06-17T06:33:07Z</dcterms:modified>
</cp:coreProperties>
</file>