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9" r:id="rId4"/>
    <p:sldId id="292" r:id="rId5"/>
    <p:sldId id="257" r:id="rId6"/>
    <p:sldId id="287" r:id="rId7"/>
    <p:sldId id="288" r:id="rId8"/>
    <p:sldId id="273" r:id="rId9"/>
    <p:sldId id="271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9900"/>
    <a:srgbClr val="3333FF"/>
    <a:srgbClr val="EB0314"/>
    <a:srgbClr val="E8F56F"/>
    <a:srgbClr val="CC340A"/>
    <a:srgbClr val="FB7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2"/>
    <p:restoredTop sz="80579"/>
  </p:normalViewPr>
  <p:slideViewPr>
    <p:cSldViewPr showGuides="1">
      <p:cViewPr varScale="1">
        <p:scale>
          <a:sx n="45" d="100"/>
          <a:sy n="45" d="100"/>
        </p:scale>
        <p:origin x="32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D8B644-238B-4F18-905B-C2E78E7302F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64800" y="228600"/>
            <a:ext cx="1016000" cy="76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0" descr="CCNL-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9138" y="6308725"/>
            <a:ext cx="3554412" cy="268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193040" indent="0" algn="ctr">
              <a:buNone/>
              <a:defRPr sz="845"/>
            </a:lvl2pPr>
            <a:lvl3pPr marL="386080" indent="0" algn="ctr">
              <a:buNone/>
              <a:defRPr sz="760"/>
            </a:lvl3pPr>
            <a:lvl4pPr marL="578485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565" indent="0" algn="ctr">
              <a:buNone/>
              <a:defRPr sz="675"/>
            </a:lvl6pPr>
            <a:lvl7pPr marL="1157605" indent="0" algn="ctr">
              <a:buNone/>
              <a:defRPr sz="675"/>
            </a:lvl7pPr>
            <a:lvl8pPr marL="1350010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pPr fontAlgn="base"/>
            <a:r>
              <a:rPr lang="zh-CN" altLang="en-US" strike="noStrike" noProof="1" dirty="0" smtClean="0"/>
              <a:t>单击以编辑母版副标题样式</a:t>
            </a:r>
            <a:endParaRPr lang="en-US" strike="noStrike" noProof="1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C1252C-86EF-4C5C-B343-5E4D2BC10929}" type="slidenum">
              <a:rPr kumimoji="0" lang="en-US" altLang="zh-CN" sz="505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3"/>
            <a:ext cx="10515600" cy="75971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68850"/>
            <a:ext cx="10515600" cy="490811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F3F195-0112-43C8-9EC5-93B42EF40A0B}" type="slidenum">
              <a:rPr kumimoji="0" lang="en-US" altLang="zh-CN" sz="505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FF37C1-B61C-4218-9B80-06148F757374}" type="slidenum">
              <a:rPr kumimoji="0" lang="en-US" altLang="zh-CN" sz="505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40855"/>
            <a:ext cx="5181600" cy="483610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 fontAlgn="base"/>
            <a:r>
              <a:rPr lang="zh-CN" altLang="en-US" strike="noStrike" noProof="1" dirty="0" smtClean="0"/>
              <a:t>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en-US" strike="noStrike" noProof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40855"/>
            <a:ext cx="5181600" cy="483610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F3F195-0112-43C8-9EC5-93B42EF40A0B}" type="slidenum">
              <a:rPr kumimoji="0" lang="en-US" altLang="zh-CN" sz="505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FF37C1-B61C-4218-9B80-06148F757374}" type="slidenum">
              <a:rPr kumimoji="0" lang="en-US" altLang="zh-CN" sz="505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0"/>
            <a:ext cx="10668000" cy="82073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755651" y="1268418"/>
            <a:ext cx="5232400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1" y="1268418"/>
            <a:ext cx="5232400" cy="47513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59724E-6C19-4C39-BE7B-1FD89CA269D7}" type="slidenum">
              <a:rPr kumimoji="0" lang="en-US" altLang="zh-CN" sz="505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DF8C7C-56F0-4194-9CC4-E3C6EE0422C9}" type="slidenum">
              <a:rPr kumimoji="0" lang="en-US" altLang="zh-CN" sz="505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png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5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838200" y="1341438"/>
            <a:ext cx="10515600" cy="48355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96520"/>
            <a:r>
              <a:rPr lang="zh-CN" altLang="en-US" dirty="0"/>
              <a:t> 编辑母版文本样式</a:t>
            </a:r>
            <a:endParaRPr lang="zh-CN" altLang="en-US" dirty="0"/>
          </a:p>
          <a:p>
            <a:pPr lvl="1" indent="-95885"/>
            <a:r>
              <a:rPr lang="zh-CN" altLang="en-US" dirty="0"/>
              <a:t> 第二级</a:t>
            </a:r>
            <a:endParaRPr lang="zh-CN" altLang="en-US" dirty="0"/>
          </a:p>
          <a:p>
            <a:pPr lvl="2" indent="-95885"/>
            <a:r>
              <a:rPr lang="zh-CN" altLang="en-US" dirty="0"/>
              <a:t> 第三级</a:t>
            </a:r>
            <a:endParaRPr lang="zh-CN" altLang="en-US" dirty="0"/>
          </a:p>
          <a:p>
            <a:pPr lvl="3" indent="-97155"/>
            <a:r>
              <a:rPr lang="zh-CN" altLang="en-US" dirty="0"/>
              <a:t> 第四级</a:t>
            </a:r>
            <a:endParaRPr lang="zh-CN" altLang="en-US" dirty="0"/>
          </a:p>
          <a:p>
            <a:pPr lvl="4" indent="-96520"/>
            <a:r>
              <a:rPr lang="zh-CN" altLang="en-US" dirty="0"/>
              <a:t> 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F3F195-0112-43C8-9EC5-93B42EF40A0B}" type="slidenum">
              <a:rPr kumimoji="0" lang="en-US" altLang="zh-CN" sz="505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5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FF37C1-B61C-4218-9B80-06148F757374}" type="slidenum">
              <a:rPr kumimoji="0" lang="en-US" altLang="zh-CN" sz="505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</a:fld>
            <a:endParaRPr kumimoji="0" lang="en-US" altLang="zh-CN" sz="505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1031" name="Picture 10" descr="scut-log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900" y="0"/>
            <a:ext cx="13192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3" y="19050"/>
            <a:ext cx="855662" cy="28733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838200" y="1268413"/>
            <a:ext cx="7315200" cy="0"/>
          </a:xfrm>
          <a:prstGeom prst="line">
            <a:avLst/>
          </a:prstGeom>
          <a:ln w="857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55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55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55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55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19304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55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386080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55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578485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55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771525" algn="l" rtl="0" eaLnBrk="1" fontAlgn="base" hangingPunct="1">
        <a:lnSpc>
          <a:spcPct val="150000"/>
        </a:lnSpc>
        <a:spcBef>
          <a:spcPct val="0"/>
        </a:spcBef>
        <a:spcAft>
          <a:spcPct val="0"/>
        </a:spcAft>
        <a:defRPr sz="1855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96520" indent="-96520" algn="l" rtl="0" eaLnBrk="1" fontAlgn="base" hangingPunct="1">
        <a:lnSpc>
          <a:spcPct val="150000"/>
        </a:lnSpc>
        <a:spcBef>
          <a:spcPts val="42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289560" indent="-96520" algn="l" rtl="0" eaLnBrk="1" fontAlgn="base" hangingPunct="1">
        <a:lnSpc>
          <a:spcPct val="150000"/>
        </a:lnSpc>
        <a:spcBef>
          <a:spcPts val="21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481965" indent="-96520" algn="l" rtl="0" eaLnBrk="1" fontAlgn="base" hangingPunct="1">
        <a:lnSpc>
          <a:spcPct val="150000"/>
        </a:lnSpc>
        <a:spcBef>
          <a:spcPts val="21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675005" indent="-96520" algn="l" rtl="0" eaLnBrk="1" fontAlgn="base" hangingPunct="1">
        <a:lnSpc>
          <a:spcPct val="150000"/>
        </a:lnSpc>
        <a:spcBef>
          <a:spcPts val="21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868045" indent="-96520" algn="l" rtl="0" eaLnBrk="1" fontAlgn="base" hangingPunct="1">
        <a:lnSpc>
          <a:spcPct val="150000"/>
        </a:lnSpc>
        <a:spcBef>
          <a:spcPts val="21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1061085" indent="-96520" algn="l" defTabSz="385445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5445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5445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5445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445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mailto:Hxwang@scut.edu.cn" TargetMode="External"/><Relationship Id="rId1" Type="http://schemas.openxmlformats.org/officeDocument/2006/relationships/hyperlink" Target="mailto:hyuan@scut.edu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2590800" y="1677035"/>
            <a:ext cx="7239000" cy="1625600"/>
          </a:xfrm>
        </p:spPr>
        <p:txBody>
          <a:bodyPr vert="horz" wrap="square" lIns="91440" tIns="45720" rIns="91440" bIns="45720" anchor="b"/>
          <a:p>
            <a:pPr algn="ctr"/>
            <a:br>
              <a:rPr lang="en-US" altLang="zh-CN" sz="3600" kern="1200" dirty="0"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lang="en-US" altLang="zh-CN" sz="3600" kern="1200" dirty="0">
                <a:latin typeface="微软雅黑" pitchFamily="34" charset="-122"/>
                <a:ea typeface="微软雅黑" pitchFamily="34" charset="-122"/>
                <a:cs typeface="+mj-cs"/>
              </a:rPr>
              <a:t>2023</a:t>
            </a:r>
            <a:r>
              <a:rPr lang="zh-CN" altLang="en-US" sz="3600" kern="1200" dirty="0">
                <a:latin typeface="微软雅黑" pitchFamily="34" charset="-122"/>
                <a:ea typeface="微软雅黑" pitchFamily="34" charset="-122"/>
                <a:cs typeface="+mj-cs"/>
              </a:rPr>
              <a:t>学年</a:t>
            </a:r>
            <a:r>
              <a:rPr lang="en-US" altLang="zh-CN" sz="3600" kern="1200" dirty="0">
                <a:latin typeface="微软雅黑" pitchFamily="34" charset="-122"/>
                <a:ea typeface="微软雅黑" pitchFamily="34" charset="-122"/>
                <a:cs typeface="+mj-cs"/>
              </a:rPr>
              <a:t>-</a:t>
            </a:r>
            <a:r>
              <a:rPr lang="zh-CN" altLang="en-US" sz="3600" kern="1200" dirty="0">
                <a:latin typeface="微软雅黑" pitchFamily="34" charset="-122"/>
                <a:ea typeface="微软雅黑" pitchFamily="34" charset="-122"/>
                <a:cs typeface="+mj-cs"/>
              </a:rPr>
              <a:t>高级计算机网络</a:t>
            </a:r>
            <a:br>
              <a:rPr lang="zh-CN" altLang="en-US" sz="3600" kern="1200" dirty="0">
                <a:latin typeface="微软雅黑" pitchFamily="34" charset="-122"/>
                <a:ea typeface="微软雅黑" pitchFamily="34" charset="-122"/>
                <a:cs typeface="+mj-cs"/>
              </a:rPr>
            </a:br>
            <a:r>
              <a:rPr lang="zh-CN" altLang="en-US" sz="4400" kern="1200" dirty="0">
                <a:latin typeface="微软雅黑" pitchFamily="34" charset="-122"/>
                <a:ea typeface="微软雅黑" pitchFamily="34" charset="-122"/>
                <a:cs typeface="+mj-cs"/>
              </a:rPr>
              <a:t>课程后续安排与考试说明</a:t>
            </a:r>
            <a:endParaRPr lang="zh-CN" altLang="en-US" sz="4400" kern="1200" dirty="0"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2362200" y="4572000"/>
            <a:ext cx="7010400" cy="1600200"/>
          </a:xfrm>
        </p:spPr>
        <p:txBody>
          <a:bodyPr vert="horz" wrap="square" lIns="91440" tIns="45720" rIns="91440" bIns="45720" anchor="t"/>
          <a:p>
            <a:r>
              <a:rPr lang="zh-CN" altLang="en-US" sz="2000" kern="1200" dirty="0">
                <a:latin typeface="微软雅黑" pitchFamily="34" charset="-122"/>
                <a:ea typeface="微软雅黑" pitchFamily="34" charset="-122"/>
                <a:cs typeface="+mn-cs"/>
              </a:rPr>
              <a:t>袁华 </a:t>
            </a:r>
            <a:r>
              <a:rPr lang="en-US" altLang="zh-CN" sz="2000" kern="1200" dirty="0">
                <a:latin typeface="微软雅黑" pitchFamily="34" charset="-122"/>
                <a:ea typeface="微软雅黑" pitchFamily="34" charset="-122"/>
                <a:cs typeface="+mn-cs"/>
                <a:hlinkClick r:id="rId1"/>
              </a:rPr>
              <a:t>hyuan@scut.edu.cn</a:t>
            </a:r>
            <a:r>
              <a:rPr lang="en-US" altLang="zh-CN" sz="2000" kern="1200" dirty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endParaRPr lang="en-US" altLang="zh-CN" sz="2000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sz="2000" kern="1200" dirty="0">
                <a:latin typeface="微软雅黑" pitchFamily="34" charset="-122"/>
                <a:ea typeface="微软雅黑" pitchFamily="34" charset="-122"/>
                <a:cs typeface="+mn-cs"/>
              </a:rPr>
              <a:t>王昊翔 </a:t>
            </a:r>
            <a:r>
              <a:rPr lang="en-US" altLang="zh-CN" sz="2000" kern="1200" dirty="0">
                <a:latin typeface="微软雅黑" pitchFamily="34" charset="-122"/>
                <a:ea typeface="微软雅黑" pitchFamily="34" charset="-122"/>
                <a:cs typeface="+mn-cs"/>
                <a:hlinkClick r:id="rId2"/>
              </a:rPr>
              <a:t>Hxwang@scut.edu.cn</a:t>
            </a:r>
            <a:r>
              <a:rPr lang="en-US" altLang="zh-CN" sz="2000" kern="1200" dirty="0"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  <a:endParaRPr lang="en-US" altLang="zh-CN" sz="2000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sz="2000" kern="1200" dirty="0">
                <a:latin typeface="微软雅黑" pitchFamily="34" charset="-122"/>
                <a:ea typeface="微软雅黑" pitchFamily="34" charset="-122"/>
                <a:cs typeface="+mn-cs"/>
              </a:rPr>
              <a:t>华南理工大学计算机科学与工程学院</a:t>
            </a:r>
            <a:endParaRPr lang="zh-CN" altLang="en-US" sz="2000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zh-CN" altLang="en-US" sz="2000" kern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413"/>
          </a:xfrm>
        </p:spPr>
        <p:txBody>
          <a:bodyPr vert="horz" wrap="square" lIns="91440" tIns="45720" rIns="91440" bIns="45720" anchor="ctr"/>
          <a:p>
            <a:r>
              <a:rPr lang="zh-CN" altLang="en-US" dirty="0"/>
              <a:t>讲座安排</a:t>
            </a:r>
            <a:endParaRPr lang="zh-CN" altLang="en-US" dirty="0"/>
          </a:p>
        </p:txBody>
      </p:sp>
      <p:sp>
        <p:nvSpPr>
          <p:cNvPr id="13314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95400"/>
            <a:ext cx="10363200" cy="4724400"/>
          </a:xfrm>
        </p:spPr>
        <p:txBody>
          <a:bodyPr vert="horz" wrap="square" lIns="91440" tIns="45720" rIns="91440" bIns="45720" anchor="t"/>
          <a:p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时间：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12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周周四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上午（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月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16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日）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讲座主题：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IPv6+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技术及应用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李伟，华为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网络架构师</a:t>
            </a:r>
            <a:endParaRPr lang="zh-CN" altLang="en-US" kern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315" name="页脚占位符 3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ctr" eaLnBrk="0" hangingPunct="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2"/>
                </a:solidFill>
              </a:rPr>
              <a:t>*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0" y="2209800"/>
            <a:ext cx="4982210" cy="428053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413"/>
          </a:xfrm>
        </p:spPr>
        <p:txBody>
          <a:bodyPr vert="horz" wrap="square" lIns="91440" tIns="45720" rIns="91440" bIns="45720" anchor="ctr"/>
          <a:p>
            <a:r>
              <a:rPr lang="zh-CN" altLang="en-US" dirty="0"/>
              <a:t>实验安排</a:t>
            </a:r>
            <a:endParaRPr lang="zh-CN" altLang="en-US" dirty="0"/>
          </a:p>
        </p:txBody>
      </p:sp>
      <p:sp>
        <p:nvSpPr>
          <p:cNvPr id="13314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95400"/>
            <a:ext cx="10363200" cy="4724400"/>
          </a:xfrm>
        </p:spPr>
        <p:txBody>
          <a:bodyPr vert="horz" wrap="square" lIns="91440" tIns="45720" rIns="91440" bIns="45720" anchor="t"/>
          <a:p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时间：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13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周周五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1-8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节（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月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24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日）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地点：自行安排地方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工具：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PacketTracer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（也可以使用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GNS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eNSP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等）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具体安排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indent="-95885"/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8:50-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：线上直播 路由器的基础操作（熟悉的同学直接开始实验）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indent="-95885"/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约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9:30~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：实验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1-3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（独立提交报告，建议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3-4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人结伴完成实验，教师与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助教线上协助）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indent="-95885"/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撰写实验报告，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12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月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15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日前提交（源文件和实验报告）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zh-CN" altLang="en-US" kern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315" name="页脚占位符 3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ctr" eaLnBrk="0" hangingPunct="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2"/>
                </a:solidFill>
              </a:rPr>
              <a:t>*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xfrm>
            <a:off x="766763" y="304800"/>
            <a:ext cx="10668000" cy="820738"/>
          </a:xfrm>
        </p:spPr>
        <p:txBody>
          <a:bodyPr vert="horz" wrap="square" lIns="91440" tIns="45720" rIns="91440" bIns="45720" anchor="ctr"/>
          <a:p>
            <a:r>
              <a:rPr lang="zh-CN" altLang="en-US" dirty="0"/>
              <a:t>考试方式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 hasCustomPrompt="1"/>
          </p:nvPr>
        </p:nvSpPr>
        <p:spPr>
          <a:xfrm>
            <a:off x="838200" y="1295400"/>
            <a:ext cx="86868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96520" marR="0" lvl="0" indent="-96520" algn="l" defTabSz="914400" rtl="0" eaLnBrk="1" fontAlgn="base" latinLnBrk="0" hangingPunct="1">
              <a:lnSpc>
                <a:spcPct val="150000"/>
              </a:lnSpc>
              <a:spcBef>
                <a:spcPts val="42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闭卷（来自于课件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、测试、实验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参考资料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89560" marR="0" lvl="1" indent="-436880" algn="l" defTabSz="914400" rtl="0" eaLnBrk="1" fontAlgn="base" latinLnBrk="0" hangingPunct="1">
              <a:lnSpc>
                <a:spcPct val="150000"/>
              </a:lnSpc>
              <a:spcBef>
                <a:spcPts val="21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选择、填空和简答（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60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89560" marR="0" lvl="1" indent="-436880" algn="l" defTabSz="914400" rtl="0" eaLnBrk="1" fontAlgn="base" latinLnBrk="0" hangingPunct="1">
              <a:lnSpc>
                <a:spcPct val="150000"/>
              </a:lnSpc>
              <a:spcBef>
                <a:spcPts val="21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综述题（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分）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6520" marR="0" lvl="0" indent="-96520" algn="l" defTabSz="914400" rtl="0" eaLnBrk="1" fontAlgn="base" latinLnBrk="0" hangingPunct="1">
              <a:lnSpc>
                <a:spcPct val="150000"/>
              </a:lnSpc>
              <a:spcBef>
                <a:spcPts val="42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总评成绩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89560" marR="0" lvl="1" indent="-436880" algn="l" defTabSz="914400" rtl="0" eaLnBrk="1" fontAlgn="base" latinLnBrk="0" hangingPunct="1">
              <a:lnSpc>
                <a:spcPct val="150000"/>
              </a:lnSpc>
              <a:spcBef>
                <a:spcPts val="21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％（作业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考勤）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89560" marR="0" lvl="1" indent="-436880" algn="l" defTabSz="914400" rtl="0" eaLnBrk="1" fontAlgn="base" latinLnBrk="0" hangingPunct="1">
              <a:lnSpc>
                <a:spcPct val="150000"/>
              </a:lnSpc>
              <a:spcBef>
                <a:spcPts val="21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60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％（闭卷考试）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6520" marR="0" lvl="0" indent="-436880" algn="l" defTabSz="914400" rtl="0" eaLnBrk="1" fontAlgn="base" latinLnBrk="0" hangingPunct="1">
              <a:lnSpc>
                <a:spcPct val="150000"/>
              </a:lnSpc>
              <a:spcBef>
                <a:spcPts val="42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6520" marR="0" lvl="0" indent="-436880" algn="l" defTabSz="914400" rtl="0" eaLnBrk="1" fontAlgn="base" latinLnBrk="0" hangingPunct="1">
              <a:lnSpc>
                <a:spcPct val="150000"/>
              </a:lnSpc>
              <a:spcBef>
                <a:spcPts val="42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考试时间：以教务员老师通知为准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6520" marR="0" lvl="0" indent="-436880" algn="l" defTabSz="914400" rtl="0" eaLnBrk="1" fontAlgn="base" latinLnBrk="0" hangingPunct="1">
              <a:lnSpc>
                <a:spcPct val="150000"/>
              </a:lnSpc>
              <a:spcBef>
                <a:spcPts val="42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81965" marR="0" lvl="2" indent="-395605" algn="l" defTabSz="914400" rtl="0" eaLnBrk="1" fontAlgn="base" latinLnBrk="0" hangingPunct="1">
              <a:lnSpc>
                <a:spcPct val="150000"/>
              </a:lnSpc>
              <a:spcBef>
                <a:spcPts val="21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81965" marR="0" lvl="2" indent="-395605" algn="l" defTabSz="914400" rtl="0" eaLnBrk="1" fontAlgn="base" latinLnBrk="0" hangingPunct="1">
              <a:lnSpc>
                <a:spcPct val="150000"/>
              </a:lnSpc>
              <a:spcBef>
                <a:spcPts val="21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147" name="页脚占位符 5"/>
          <p:cNvSpPr>
            <a:spLocks noGrp="1"/>
          </p:cNvSpPr>
          <p:nvPr>
            <p:ph type="ftr" sz="quarter" idx="3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ctr" eaLnBrk="0" hangingPunct="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2"/>
                </a:solidFill>
                <a:latin typeface="Verdana" panose="020B0604030504040204" pitchFamily="34" charset="0"/>
              </a:rPr>
              <a:t>*</a:t>
            </a:r>
            <a:endParaRPr lang="en-US" altLang="zh-CN" sz="1600" dirty="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766763" y="304800"/>
            <a:ext cx="10668000" cy="820738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60</a:t>
            </a:r>
            <a:r>
              <a:rPr lang="zh-CN" altLang="en-US" dirty="0"/>
              <a:t>分闭卷试题的来源</a:t>
            </a:r>
            <a:endParaRPr lang="zh-CN" altLang="en-US" dirty="0"/>
          </a:p>
        </p:txBody>
      </p:sp>
      <p:sp>
        <p:nvSpPr>
          <p:cNvPr id="8195" name="文本占位符 2"/>
          <p:cNvSpPr>
            <a:spLocks noGrp="1" noChangeArrowheads="1"/>
          </p:cNvSpPr>
          <p:nvPr>
            <p:ph type="body" sz="half" idx="1" hasCustomPrompt="1"/>
          </p:nvPr>
        </p:nvSpPr>
        <p:spPr>
          <a:xfrm>
            <a:off x="838200" y="1295400"/>
            <a:ext cx="97536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95250" marR="0" lvl="0" indent="-95250" algn="l" defTabSz="914400" rtl="0" eaLnBrk="1" fontAlgn="base" latinLnBrk="0" hangingPunct="1">
              <a:lnSpc>
                <a:spcPct val="150000"/>
              </a:lnSpc>
              <a:spcBef>
                <a:spcPts val="425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9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讲的课件为主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288925" marR="0" lvl="1" indent="-95250" algn="l" defTabSz="914400" rtl="0" eaLnBrk="1" fontAlgn="base" latinLnBrk="0" hangingPunct="1">
              <a:lnSpc>
                <a:spcPct val="150000"/>
              </a:lnSpc>
              <a:spcBef>
                <a:spcPts val="215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上课讲到的重点内容及其相关的辅助资料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5250" marR="0" lvl="0" indent="-95250" algn="l" defTabSz="914400" rtl="0" eaLnBrk="1" fontAlgn="base" latinLnBrk="0" hangingPunct="1">
              <a:lnSpc>
                <a:spcPct val="150000"/>
              </a:lnSpc>
              <a:spcBef>
                <a:spcPts val="425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CCNA1(Introduction to networks)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8-13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章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5250" marR="0" lvl="0" indent="-95250" algn="l" defTabSz="914400" rtl="0" eaLnBrk="1" fontAlgn="base" latinLnBrk="0" hangingPunct="1">
              <a:lnSpc>
                <a:spcPct val="150000"/>
              </a:lnSpc>
              <a:spcBef>
                <a:spcPts val="425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CCNA2(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交换、路由和无线基础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7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8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14~16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章（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SLAAC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、路由相关）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5250" marR="0" lvl="0" indent="-95250" algn="l" defTabSz="914400" rtl="0" eaLnBrk="1" fontAlgn="base" latinLnBrk="0" hangingPunct="1">
              <a:lnSpc>
                <a:spcPct val="150000"/>
              </a:lnSpc>
              <a:spcBef>
                <a:spcPts val="425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CCNA3(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企业网络、安全和自动化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章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OSPF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5250" marR="0" lvl="0" indent="-95250" algn="l" defTabSz="914400" rtl="0" eaLnBrk="1" fontAlgn="base" latinLnBrk="0" hangingPunct="1">
              <a:lnSpc>
                <a:spcPct val="150000"/>
              </a:lnSpc>
              <a:spcBef>
                <a:spcPts val="425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实验内容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95250" marR="0" lvl="0" indent="-95250" algn="l" defTabSz="914400" rtl="0" eaLnBrk="1" fontAlgn="base" latinLnBrk="0" hangingPunct="1">
              <a:lnSpc>
                <a:spcPct val="150000"/>
              </a:lnSpc>
              <a:spcBef>
                <a:spcPts val="425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196" name="页脚占位符 4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41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40</a:t>
            </a:r>
            <a:r>
              <a:rPr lang="zh-CN" altLang="en-US" dirty="0"/>
              <a:t>分综述题（考前调研和学习）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/>
          </p:cNvSpPr>
          <p:nvPr>
            <p:ph idx="1" hasCustomPrompt="1"/>
          </p:nvPr>
        </p:nvSpPr>
        <p:spPr>
          <a:xfrm>
            <a:off x="838200" y="1322388"/>
            <a:ext cx="9261475" cy="47244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围绕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QoS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专题深入学习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r>
              <a:rPr 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QoS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基本概念、应用及研究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现状？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r>
              <a:rPr 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QoS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基本服务模型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及其对比？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r>
              <a:rPr lang="en-US" altLang="zh-CN" dirty="0">
                <a:sym typeface="+mn-ea"/>
              </a:rPr>
              <a:t>IPv6</a:t>
            </a:r>
            <a:r>
              <a:rPr lang="zh-CN"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QoS</a:t>
            </a:r>
            <a:r>
              <a:rPr lang="zh-CN" altLang="en-US" dirty="0">
                <a:sym typeface="+mn-ea"/>
              </a:rPr>
              <a:t>？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）流量工程，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MPLS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实现</a:t>
            </a:r>
            <a:r>
              <a:rPr lang="en-US" altLang="zh-CN" kern="1200" dirty="0">
                <a:latin typeface="微软雅黑" pitchFamily="34" charset="-122"/>
                <a:ea typeface="微软雅黑" pitchFamily="34" charset="-122"/>
                <a:cs typeface="+mn-cs"/>
              </a:rPr>
              <a:t>QoS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220" name="页脚占位符 4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algn="ctr"/>
            <a:fld id="{9A0DB2DC-4C9A-4742-B13C-FB6460FD3503}" type="slidenum">
              <a:rPr lang="en-US" altLang="zh-CN" sz="1600" dirty="0">
                <a:solidFill>
                  <a:schemeClr val="accent2"/>
                </a:solidFill>
              </a:rPr>
            </a:fld>
            <a:endParaRPr lang="en-US" altLang="zh-CN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0413"/>
          </a:xfrm>
        </p:spPr>
        <p:txBody>
          <a:bodyPr vert="horz" wrap="square" lIns="91440" tIns="45720" rIns="91440" bIns="45720" anchor="ctr"/>
          <a:p>
            <a:r>
              <a:rPr lang="zh-CN" altLang="en-US" dirty="0"/>
              <a:t>注意</a:t>
            </a:r>
            <a:endParaRPr lang="zh-CN" altLang="en-US" dirty="0"/>
          </a:p>
        </p:txBody>
      </p:sp>
      <p:sp>
        <p:nvSpPr>
          <p:cNvPr id="12290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8413"/>
            <a:ext cx="10515600" cy="4908550"/>
          </a:xfrm>
        </p:spPr>
        <p:txBody>
          <a:bodyPr vert="horz" wrap="square" lIns="91440" tIns="45720" rIns="91440" bIns="45720" anchor="t"/>
          <a:p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切</a:t>
            </a:r>
            <a:r>
              <a:rPr lang="zh-CN" altLang="en-US" sz="48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记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：充分调研、查找和阅读材料，认真思考，形成自己的看法！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indent="-95885"/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上述提到的调研内容都要逐点调研到位</a:t>
            </a:r>
            <a:endParaRPr lang="zh-CN" altLang="en-US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lvl="1" indent="-95885"/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包括但</a:t>
            </a:r>
            <a:r>
              <a:rPr lang="zh-CN" altLang="en-US" sz="40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不限于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上述调研点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切</a:t>
            </a:r>
            <a:r>
              <a:rPr lang="zh-CN" altLang="en-US" sz="4800" b="1" kern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忌</a:t>
            </a:r>
            <a:r>
              <a:rPr lang="zh-CN" altLang="en-US" kern="1200" dirty="0">
                <a:latin typeface="微软雅黑" pitchFamily="34" charset="-122"/>
                <a:ea typeface="微软雅黑" pitchFamily="34" charset="-122"/>
                <a:cs typeface="+mn-cs"/>
              </a:rPr>
              <a:t>：学霸写成范文，背诵范文！</a:t>
            </a:r>
            <a:endParaRPr lang="en-US" altLang="zh-CN" kern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2291" name="页脚占位符 3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ctr" eaLnBrk="0" hangingPunct="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2"/>
                </a:solidFill>
              </a:rPr>
              <a:t>*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内容占位符 2"/>
          <p:cNvSpPr>
            <a:spLocks noGrp="1"/>
          </p:cNvSpPr>
          <p:nvPr>
            <p:ph idx="1" hasCustomPrompt="1"/>
          </p:nvPr>
        </p:nvSpPr>
        <p:spPr>
          <a:xfrm>
            <a:off x="1219200" y="1752600"/>
            <a:ext cx="10515600" cy="3556000"/>
          </a:xfrm>
        </p:spPr>
        <p:txBody>
          <a:bodyPr vert="horz" wrap="square" lIns="91440" tIns="45720" rIns="91440" bIns="45720" anchor="t"/>
          <a:p>
            <a:pPr marL="0" indent="0">
              <a:buNone/>
            </a:pPr>
            <a:r>
              <a:rPr lang="zh-CN" altLang="en-US" sz="13800" b="1" kern="1200" dirty="0">
                <a:latin typeface="微软雅黑" pitchFamily="34" charset="-122"/>
                <a:ea typeface="微软雅黑" pitchFamily="34" charset="-122"/>
                <a:cs typeface="+mn-cs"/>
              </a:rPr>
              <a:t>谢谢！</a:t>
            </a:r>
            <a:endParaRPr lang="zh-CN" altLang="en-US" sz="13800" b="1" kern="1200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4339" name="页脚占位符 3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lIns="91440" tIns="45720" rIns="91440" bIns="4572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itchFamily="2" charset="-122"/>
                <a:cs typeface="+mn-cs"/>
              </a:defRPr>
            </a:lvl5pPr>
          </a:lstStyle>
          <a:p>
            <a:pPr lvl="0" indent="0" algn="ctr" eaLnBrk="0" hangingPunct="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2"/>
                </a:solidFill>
              </a:rPr>
              <a:t>*</a:t>
            </a:r>
            <a:endParaRPr lang="en-US" altLang="zh-CN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主题1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711</Words>
  <Application>WPS 演示</Application>
  <PresentationFormat>宽屏</PresentationFormat>
  <Paragraphs>79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Verdana</vt:lpstr>
      <vt:lpstr>汉仪书宋二KW</vt:lpstr>
      <vt:lpstr>微软雅黑</vt:lpstr>
      <vt:lpstr>汉仪旗黑</vt:lpstr>
      <vt:lpstr>宋体</vt:lpstr>
      <vt:lpstr>Arial Unicode MS</vt:lpstr>
      <vt:lpstr>等线</vt:lpstr>
      <vt:lpstr>汉仪中等线KW</vt:lpstr>
      <vt:lpstr>主题1</vt:lpstr>
      <vt:lpstr> 2023学年-高级计算机网络 期末考试说明</vt:lpstr>
      <vt:lpstr>实验安排（待确定）</vt:lpstr>
      <vt:lpstr>实验安排</vt:lpstr>
      <vt:lpstr>考试方式</vt:lpstr>
      <vt:lpstr>60分闭卷试题的来源</vt:lpstr>
      <vt:lpstr>40分综述题（考前调研和学习）</vt:lpstr>
      <vt:lpstr>注意</vt:lpstr>
      <vt:lpstr>有任何问题：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王better翔</cp:lastModifiedBy>
  <cp:revision>548</cp:revision>
  <dcterms:created xsi:type="dcterms:W3CDTF">2023-11-02T03:07:38Z</dcterms:created>
  <dcterms:modified xsi:type="dcterms:W3CDTF">2023-11-02T03:07:38Z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2052-5.5.1.7991</vt:lpwstr>
  </property>
  <property fmtid="{D5CDD505-2E9C-101B-9397-08002B2CF9AE}" pid="4" name="ICV">
    <vt:lpwstr>73171D6DB6CE90C8ADD43C65724DEFF7_43</vt:lpwstr>
  </property>
</Properties>
</file>