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7" r:id="rId4"/>
    <p:sldId id="258" r:id="rId5"/>
    <p:sldId id="260" r:id="rId6"/>
    <p:sldId id="261" r:id="rId7"/>
    <p:sldId id="262" r:id="rId8"/>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p:scale>
          <a:sx n="66" d="100"/>
          <a:sy n="66" d="100"/>
        </p:scale>
        <p:origin x="1810" y="557"/>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DADEF50-F3BA-4AED-9F10-0F3855064C0A}" type="datetimeFigureOut">
              <a:rPr lang="zh-CN" altLang="en-US" smtClean="0"/>
              <a:t>2021/6/21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B125AE4-69EC-48B2-9A97-2C7D79614031}" type="slidenum">
              <a:rPr lang="zh-CN" altLang="en-US" smtClean="0"/>
              <a:t>‹#›</a:t>
            </a:fld>
            <a:endParaRPr lang="zh-CN" altLang="en-US"/>
          </a:p>
        </p:txBody>
      </p:sp>
    </p:spTree>
    <p:extLst>
      <p:ext uri="{BB962C8B-B14F-4D97-AF65-F5344CB8AC3E}">
        <p14:creationId xmlns:p14="http://schemas.microsoft.com/office/powerpoint/2010/main" val="1889161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DADEF50-F3BA-4AED-9F10-0F3855064C0A}" type="datetimeFigureOut">
              <a:rPr lang="zh-CN" altLang="en-US" smtClean="0"/>
              <a:t>2021/6/21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B125AE4-69EC-48B2-9A97-2C7D79614031}" type="slidenum">
              <a:rPr lang="zh-CN" altLang="en-US" smtClean="0"/>
              <a:t>‹#›</a:t>
            </a:fld>
            <a:endParaRPr lang="zh-CN" altLang="en-US"/>
          </a:p>
        </p:txBody>
      </p:sp>
    </p:spTree>
    <p:extLst>
      <p:ext uri="{BB962C8B-B14F-4D97-AF65-F5344CB8AC3E}">
        <p14:creationId xmlns:p14="http://schemas.microsoft.com/office/powerpoint/2010/main" val="1056060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DADEF50-F3BA-4AED-9F10-0F3855064C0A}" type="datetimeFigureOut">
              <a:rPr lang="zh-CN" altLang="en-US" smtClean="0"/>
              <a:t>2021/6/21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B125AE4-69EC-48B2-9A97-2C7D79614031}" type="slidenum">
              <a:rPr lang="zh-CN" altLang="en-US" smtClean="0"/>
              <a:t>‹#›</a:t>
            </a:fld>
            <a:endParaRPr lang="zh-CN" altLang="en-US"/>
          </a:p>
        </p:txBody>
      </p:sp>
    </p:spTree>
    <p:extLst>
      <p:ext uri="{BB962C8B-B14F-4D97-AF65-F5344CB8AC3E}">
        <p14:creationId xmlns:p14="http://schemas.microsoft.com/office/powerpoint/2010/main" val="343935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DADEF50-F3BA-4AED-9F10-0F3855064C0A}" type="datetimeFigureOut">
              <a:rPr lang="zh-CN" altLang="en-US" smtClean="0"/>
              <a:t>2021/6/21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B125AE4-69EC-48B2-9A97-2C7D79614031}" type="slidenum">
              <a:rPr lang="zh-CN" altLang="en-US" smtClean="0"/>
              <a:t>‹#›</a:t>
            </a:fld>
            <a:endParaRPr lang="zh-CN" altLang="en-US"/>
          </a:p>
        </p:txBody>
      </p:sp>
    </p:spTree>
    <p:extLst>
      <p:ext uri="{BB962C8B-B14F-4D97-AF65-F5344CB8AC3E}">
        <p14:creationId xmlns:p14="http://schemas.microsoft.com/office/powerpoint/2010/main" val="111065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DADEF50-F3BA-4AED-9F10-0F3855064C0A}" type="datetimeFigureOut">
              <a:rPr lang="zh-CN" altLang="en-US" smtClean="0"/>
              <a:t>2021/6/21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B125AE4-69EC-48B2-9A97-2C7D79614031}" type="slidenum">
              <a:rPr lang="zh-CN" altLang="en-US" smtClean="0"/>
              <a:t>‹#›</a:t>
            </a:fld>
            <a:endParaRPr lang="zh-CN" altLang="en-US"/>
          </a:p>
        </p:txBody>
      </p:sp>
    </p:spTree>
    <p:extLst>
      <p:ext uri="{BB962C8B-B14F-4D97-AF65-F5344CB8AC3E}">
        <p14:creationId xmlns:p14="http://schemas.microsoft.com/office/powerpoint/2010/main" val="328282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DADEF50-F3BA-4AED-9F10-0F3855064C0A}" type="datetimeFigureOut">
              <a:rPr lang="zh-CN" altLang="en-US" smtClean="0"/>
              <a:t>2021/6/21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B125AE4-69EC-48B2-9A97-2C7D79614031}" type="slidenum">
              <a:rPr lang="zh-CN" altLang="en-US" smtClean="0"/>
              <a:t>‹#›</a:t>
            </a:fld>
            <a:endParaRPr lang="zh-CN" altLang="en-US"/>
          </a:p>
        </p:txBody>
      </p:sp>
    </p:spTree>
    <p:extLst>
      <p:ext uri="{BB962C8B-B14F-4D97-AF65-F5344CB8AC3E}">
        <p14:creationId xmlns:p14="http://schemas.microsoft.com/office/powerpoint/2010/main" val="372925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2329" y="2505075"/>
            <a:ext cx="4190702"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14913" y="2505075"/>
            <a:ext cx="4211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DADEF50-F3BA-4AED-9F10-0F3855064C0A}" type="datetimeFigureOut">
              <a:rPr lang="zh-CN" altLang="en-US" smtClean="0"/>
              <a:t>2021/6/21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B125AE4-69EC-48B2-9A97-2C7D79614031}" type="slidenum">
              <a:rPr lang="zh-CN" altLang="en-US" smtClean="0"/>
              <a:t>‹#›</a:t>
            </a:fld>
            <a:endParaRPr lang="zh-CN" altLang="en-US"/>
          </a:p>
        </p:txBody>
      </p:sp>
    </p:spTree>
    <p:extLst>
      <p:ext uri="{BB962C8B-B14F-4D97-AF65-F5344CB8AC3E}">
        <p14:creationId xmlns:p14="http://schemas.microsoft.com/office/powerpoint/2010/main" val="327310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DADEF50-F3BA-4AED-9F10-0F3855064C0A}" type="datetimeFigureOut">
              <a:rPr lang="zh-CN" altLang="en-US" smtClean="0"/>
              <a:t>2021/6/21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B125AE4-69EC-48B2-9A97-2C7D79614031}" type="slidenum">
              <a:rPr lang="zh-CN" altLang="en-US" smtClean="0"/>
              <a:t>‹#›</a:t>
            </a:fld>
            <a:endParaRPr lang="zh-CN" altLang="en-US"/>
          </a:p>
        </p:txBody>
      </p:sp>
    </p:spTree>
    <p:extLst>
      <p:ext uri="{BB962C8B-B14F-4D97-AF65-F5344CB8AC3E}">
        <p14:creationId xmlns:p14="http://schemas.microsoft.com/office/powerpoint/2010/main" val="4125494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DEF50-F3BA-4AED-9F10-0F3855064C0A}" type="datetimeFigureOut">
              <a:rPr lang="zh-CN" altLang="en-US" smtClean="0"/>
              <a:t>2021/6/21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B125AE4-69EC-48B2-9A97-2C7D79614031}" type="slidenum">
              <a:rPr lang="zh-CN" altLang="en-US" smtClean="0"/>
              <a:t>‹#›</a:t>
            </a:fld>
            <a:endParaRPr lang="zh-CN" altLang="en-US"/>
          </a:p>
        </p:txBody>
      </p:sp>
    </p:spTree>
    <p:extLst>
      <p:ext uri="{BB962C8B-B14F-4D97-AF65-F5344CB8AC3E}">
        <p14:creationId xmlns:p14="http://schemas.microsoft.com/office/powerpoint/2010/main" val="285244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ADEF50-F3BA-4AED-9F10-0F3855064C0A}" type="datetimeFigureOut">
              <a:rPr lang="zh-CN" altLang="en-US" smtClean="0"/>
              <a:t>2021/6/21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B125AE4-69EC-48B2-9A97-2C7D79614031}" type="slidenum">
              <a:rPr lang="zh-CN" altLang="en-US" smtClean="0"/>
              <a:t>‹#›</a:t>
            </a:fld>
            <a:endParaRPr lang="zh-CN" altLang="en-US"/>
          </a:p>
        </p:txBody>
      </p:sp>
    </p:spTree>
    <p:extLst>
      <p:ext uri="{BB962C8B-B14F-4D97-AF65-F5344CB8AC3E}">
        <p14:creationId xmlns:p14="http://schemas.microsoft.com/office/powerpoint/2010/main" val="429144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ADEF50-F3BA-4AED-9F10-0F3855064C0A}" type="datetimeFigureOut">
              <a:rPr lang="zh-CN" altLang="en-US" smtClean="0"/>
              <a:t>2021/6/21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B125AE4-69EC-48B2-9A97-2C7D79614031}" type="slidenum">
              <a:rPr lang="zh-CN" altLang="en-US" smtClean="0"/>
              <a:t>‹#›</a:t>
            </a:fld>
            <a:endParaRPr lang="zh-CN" altLang="en-US"/>
          </a:p>
        </p:txBody>
      </p:sp>
    </p:spTree>
    <p:extLst>
      <p:ext uri="{BB962C8B-B14F-4D97-AF65-F5344CB8AC3E}">
        <p14:creationId xmlns:p14="http://schemas.microsoft.com/office/powerpoint/2010/main" val="3169813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DEF50-F3BA-4AED-9F10-0F3855064C0A}" type="datetimeFigureOut">
              <a:rPr lang="zh-CN" altLang="en-US" smtClean="0"/>
              <a:t>2021/6/21</a:t>
            </a:fld>
            <a:endParaRPr lang="zh-CN"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25AE4-69EC-48B2-9A97-2C7D79614031}" type="slidenum">
              <a:rPr lang="zh-CN" altLang="en-US" smtClean="0"/>
              <a:t>‹#›</a:t>
            </a:fld>
            <a:endParaRPr lang="zh-CN" altLang="en-US"/>
          </a:p>
        </p:txBody>
      </p:sp>
    </p:spTree>
    <p:extLst>
      <p:ext uri="{BB962C8B-B14F-4D97-AF65-F5344CB8AC3E}">
        <p14:creationId xmlns:p14="http://schemas.microsoft.com/office/powerpoint/2010/main" val="171651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4946" y="1272999"/>
            <a:ext cx="1309974" cy="317459"/>
          </a:xfrm>
          <a:prstGeom prst="rect">
            <a:avLst/>
          </a:prstGeom>
          <a:noFill/>
        </p:spPr>
        <p:txBody>
          <a:bodyPr wrap="none" rtlCol="0">
            <a:spAutoFit/>
          </a:bodyPr>
          <a:lstStyle/>
          <a:p>
            <a:r>
              <a:rPr lang="zh-CN" altLang="en-US" sz="1463" b="1" dirty="0"/>
              <a:t>一种设计模式</a:t>
            </a:r>
            <a:endParaRPr lang="en-US" altLang="zh-CN" sz="1463" b="1" dirty="0"/>
          </a:p>
        </p:txBody>
      </p:sp>
      <p:sp>
        <p:nvSpPr>
          <p:cNvPr id="3" name="文本框 2"/>
          <p:cNvSpPr txBox="1"/>
          <p:nvPr/>
        </p:nvSpPr>
        <p:spPr>
          <a:xfrm>
            <a:off x="374948" y="1573080"/>
            <a:ext cx="5520048" cy="4693593"/>
          </a:xfrm>
          <a:prstGeom prst="rect">
            <a:avLst/>
          </a:prstGeom>
          <a:noFill/>
        </p:spPr>
        <p:txBody>
          <a:bodyPr wrap="square" rtlCol="0">
            <a:spAutoFit/>
          </a:bodyPr>
          <a:lstStyle/>
          <a:p>
            <a:r>
              <a:rPr lang="zh-CN" altLang="en-US" sz="1300" b="1" dirty="0"/>
              <a:t>解：</a:t>
            </a:r>
            <a:endParaRPr lang="en-US" altLang="zh-CN" sz="1300" b="1" dirty="0"/>
          </a:p>
          <a:p>
            <a:r>
              <a:rPr lang="zh-CN" altLang="en-US" sz="1300" dirty="0"/>
              <a:t>代理模式。</a:t>
            </a:r>
            <a:endParaRPr lang="en-US" altLang="zh-CN" sz="1300" dirty="0"/>
          </a:p>
          <a:p>
            <a:endParaRPr lang="en-US" altLang="zh-CN" sz="1300" dirty="0"/>
          </a:p>
          <a:p>
            <a:r>
              <a:rPr lang="en-US" altLang="zh-CN" sz="1300" dirty="0"/>
              <a:t>1</a:t>
            </a:r>
            <a:r>
              <a:rPr lang="zh-CN" altLang="en-US" sz="1300" dirty="0"/>
              <a:t>）内容：代理模式提供了目标对象的另外的访问方式，即通过代理对象访问目标对象，在目标对象的基础上，实现功能扩展与隔离的作用。</a:t>
            </a:r>
            <a:endParaRPr lang="en-US" altLang="zh-CN" sz="1300" dirty="0"/>
          </a:p>
          <a:p>
            <a:endParaRPr lang="en-US" altLang="zh-CN" sz="1300" dirty="0"/>
          </a:p>
          <a:p>
            <a:r>
              <a:rPr lang="en-US" altLang="zh-CN" sz="1300" dirty="0"/>
              <a:t>2</a:t>
            </a:r>
            <a:r>
              <a:rPr lang="zh-CN" altLang="en-US" sz="1300" dirty="0"/>
              <a:t>）过程：客户端将请求发给代理对象，代理对象预处理后委托给目标对象，目标对象处理完后将结果返还给代理对象，经代理对象后处理后传回给客户端。</a:t>
            </a:r>
            <a:endParaRPr lang="en-US" altLang="zh-CN" sz="1300" dirty="0"/>
          </a:p>
          <a:p>
            <a:endParaRPr lang="en-US" altLang="zh-CN" sz="1300" dirty="0"/>
          </a:p>
          <a:p>
            <a:r>
              <a:rPr lang="en-US" altLang="zh-CN" sz="1300" dirty="0"/>
              <a:t>3</a:t>
            </a:r>
            <a:r>
              <a:rPr lang="zh-CN" altLang="en-US" sz="1300" dirty="0"/>
              <a:t>）优点：</a:t>
            </a:r>
            <a:endParaRPr lang="en-US" altLang="zh-CN" sz="1300" dirty="0"/>
          </a:p>
          <a:p>
            <a:r>
              <a:rPr lang="zh-CN" altLang="en-US" sz="1300" dirty="0"/>
              <a:t>① 职责清晰：真实对象只要实现实际的业务逻辑，不需要关注非本职能的事务，借由后期的代理对象完整完成一个事务。一个附带的优点是编程简洁清晰。</a:t>
            </a:r>
            <a:endParaRPr lang="en-US" altLang="zh-CN" sz="1300" dirty="0"/>
          </a:p>
          <a:p>
            <a:r>
              <a:rPr lang="zh-CN" altLang="en-US" sz="1300" dirty="0"/>
              <a:t>② 保护目标对象，实现隔离：代理对象可以看作是客户端与目标对象之间的一个中介，也就起到了隔离和保护目标对象的作用。</a:t>
            </a:r>
            <a:endParaRPr lang="en-US" altLang="zh-CN" sz="1300" dirty="0"/>
          </a:p>
          <a:p>
            <a:r>
              <a:rPr lang="zh-CN" altLang="en-US" sz="1300" dirty="0"/>
              <a:t>③ 智能化：动态代理。</a:t>
            </a:r>
            <a:endParaRPr lang="en-US" altLang="zh-CN" sz="1300" dirty="0"/>
          </a:p>
          <a:p>
            <a:r>
              <a:rPr lang="zh-CN" altLang="en-US" sz="1300" dirty="0"/>
              <a:t>④ 可扩展性强：只要定义好了接口，就可以使用代理模式。</a:t>
            </a:r>
            <a:endParaRPr lang="en-US" altLang="zh-CN" sz="1300" dirty="0"/>
          </a:p>
          <a:p>
            <a:endParaRPr lang="en-US" altLang="zh-CN" sz="1300" dirty="0"/>
          </a:p>
          <a:p>
            <a:r>
              <a:rPr lang="en-US" altLang="zh-CN" sz="1300" dirty="0"/>
              <a:t>4</a:t>
            </a:r>
            <a:r>
              <a:rPr lang="zh-CN" altLang="en-US" sz="1300" dirty="0"/>
              <a:t>） 缺点：</a:t>
            </a:r>
            <a:endParaRPr lang="en-US" altLang="zh-CN" sz="1300" dirty="0"/>
          </a:p>
          <a:p>
            <a:r>
              <a:rPr lang="zh-CN" altLang="en-US" sz="1300" dirty="0"/>
              <a:t>① 响应速度慢：由于客户端与目标对象之间多了一个中介对象，可能使得等待速度变慢。</a:t>
            </a:r>
            <a:endParaRPr lang="en-US" altLang="zh-CN" sz="1300" dirty="0"/>
          </a:p>
          <a:p>
            <a:r>
              <a:rPr lang="zh-CN" altLang="en-US" sz="1300" dirty="0"/>
              <a:t>② 使用代理模式需要额外的工作，实现可能相对复杂。</a:t>
            </a:r>
            <a:endParaRPr lang="en-US" altLang="zh-CN" sz="1300" dirty="0"/>
          </a:p>
        </p:txBody>
      </p:sp>
      <p:grpSp>
        <p:nvGrpSpPr>
          <p:cNvPr id="49" name="组合 48"/>
          <p:cNvGrpSpPr/>
          <p:nvPr/>
        </p:nvGrpSpPr>
        <p:grpSpPr>
          <a:xfrm>
            <a:off x="4374643" y="70584"/>
            <a:ext cx="5259493" cy="3462252"/>
            <a:chOff x="6028371" y="1264778"/>
            <a:chExt cx="6473222" cy="4261234"/>
          </a:xfrm>
        </p:grpSpPr>
        <p:sp>
          <p:nvSpPr>
            <p:cNvPr id="4" name="矩形 3"/>
            <p:cNvSpPr/>
            <p:nvPr/>
          </p:nvSpPr>
          <p:spPr>
            <a:xfrm>
              <a:off x="9836209" y="1264778"/>
              <a:ext cx="1572427" cy="777667"/>
            </a:xfrm>
            <a:prstGeom prst="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a:p>
          </p:txBody>
        </p:sp>
        <p:cxnSp>
          <p:nvCxnSpPr>
            <p:cNvPr id="6" name="直接连接符 5"/>
            <p:cNvCxnSpPr>
              <a:stCxn id="4" idx="1"/>
              <a:endCxn id="4" idx="3"/>
            </p:cNvCxnSpPr>
            <p:nvPr/>
          </p:nvCxnSpPr>
          <p:spPr>
            <a:xfrm>
              <a:off x="9836209" y="1653612"/>
              <a:ext cx="1572427" cy="0"/>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183038" y="1294031"/>
              <a:ext cx="917806" cy="390719"/>
            </a:xfrm>
            <a:prstGeom prst="rect">
              <a:avLst/>
            </a:prstGeom>
            <a:noFill/>
          </p:spPr>
          <p:txBody>
            <a:bodyPr wrap="none" rtlCol="0">
              <a:spAutoFit/>
            </a:bodyPr>
            <a:lstStyle/>
            <a:p>
              <a:r>
                <a:rPr lang="en-US" altLang="zh-CN" sz="1463" dirty="0"/>
                <a:t>Subject</a:t>
              </a:r>
              <a:endParaRPr lang="zh-CN" altLang="en-US" sz="1463" dirty="0"/>
            </a:p>
          </p:txBody>
        </p:sp>
        <p:sp>
          <p:nvSpPr>
            <p:cNvPr id="8" name="文本框 7"/>
            <p:cNvSpPr txBox="1"/>
            <p:nvPr/>
          </p:nvSpPr>
          <p:spPr>
            <a:xfrm>
              <a:off x="9836207" y="1663363"/>
              <a:ext cx="1588681" cy="390719"/>
            </a:xfrm>
            <a:prstGeom prst="rect">
              <a:avLst/>
            </a:prstGeom>
            <a:noFill/>
          </p:spPr>
          <p:txBody>
            <a:bodyPr wrap="none" rtlCol="0">
              <a:spAutoFit/>
            </a:bodyPr>
            <a:lstStyle/>
            <a:p>
              <a:r>
                <a:rPr lang="en-US" altLang="zh-CN" sz="1463" dirty="0"/>
                <a:t>request() void;</a:t>
              </a:r>
              <a:endParaRPr lang="zh-CN" altLang="en-US" sz="1463" dirty="0"/>
            </a:p>
          </p:txBody>
        </p:sp>
        <p:sp>
          <p:nvSpPr>
            <p:cNvPr id="9" name="矩形 8"/>
            <p:cNvSpPr/>
            <p:nvPr/>
          </p:nvSpPr>
          <p:spPr>
            <a:xfrm>
              <a:off x="8383423" y="2666287"/>
              <a:ext cx="2157088" cy="1506581"/>
            </a:xfrm>
            <a:prstGeom prst="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a:p>
          </p:txBody>
        </p:sp>
        <p:sp>
          <p:nvSpPr>
            <p:cNvPr id="11" name="文本框 10"/>
            <p:cNvSpPr txBox="1"/>
            <p:nvPr/>
          </p:nvSpPr>
          <p:spPr>
            <a:xfrm>
              <a:off x="8485756" y="2695541"/>
              <a:ext cx="1436370" cy="390719"/>
            </a:xfrm>
            <a:prstGeom prst="rect">
              <a:avLst/>
            </a:prstGeom>
            <a:noFill/>
          </p:spPr>
          <p:txBody>
            <a:bodyPr wrap="none" rtlCol="0">
              <a:spAutoFit/>
            </a:bodyPr>
            <a:lstStyle/>
            <a:p>
              <a:r>
                <a:rPr lang="en-US" altLang="zh-CN" sz="1463" dirty="0" err="1"/>
                <a:t>ProxySubject</a:t>
              </a:r>
              <a:endParaRPr lang="zh-CN" altLang="en-US" sz="1463" dirty="0"/>
            </a:p>
          </p:txBody>
        </p:sp>
        <p:sp>
          <p:nvSpPr>
            <p:cNvPr id="12" name="文本框 11"/>
            <p:cNvSpPr txBox="1"/>
            <p:nvPr/>
          </p:nvSpPr>
          <p:spPr>
            <a:xfrm>
              <a:off x="8369930" y="3064873"/>
              <a:ext cx="1588681" cy="390719"/>
            </a:xfrm>
            <a:prstGeom prst="rect">
              <a:avLst/>
            </a:prstGeom>
            <a:noFill/>
          </p:spPr>
          <p:txBody>
            <a:bodyPr wrap="none" rtlCol="0">
              <a:spAutoFit/>
            </a:bodyPr>
            <a:lstStyle/>
            <a:p>
              <a:r>
                <a:rPr lang="en-US" altLang="zh-CN" sz="1463" dirty="0"/>
                <a:t>request() void;</a:t>
              </a:r>
              <a:endParaRPr lang="zh-CN" altLang="en-US" sz="1463" dirty="0"/>
            </a:p>
          </p:txBody>
        </p:sp>
        <p:cxnSp>
          <p:nvCxnSpPr>
            <p:cNvPr id="14" name="直接连接符 13"/>
            <p:cNvCxnSpPr/>
            <p:nvPr/>
          </p:nvCxnSpPr>
          <p:spPr>
            <a:xfrm>
              <a:off x="8383423" y="3077692"/>
              <a:ext cx="2157088" cy="0"/>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8369930" y="3447024"/>
              <a:ext cx="2246610" cy="390719"/>
            </a:xfrm>
            <a:prstGeom prst="rect">
              <a:avLst/>
            </a:prstGeom>
            <a:noFill/>
          </p:spPr>
          <p:txBody>
            <a:bodyPr wrap="none" rtlCol="0">
              <a:spAutoFit/>
            </a:bodyPr>
            <a:lstStyle/>
            <a:p>
              <a:r>
                <a:rPr lang="en-US" altLang="zh-CN" sz="1463" dirty="0" err="1"/>
                <a:t>beforeRequest</a:t>
              </a:r>
              <a:r>
                <a:rPr lang="en-US" altLang="zh-CN" sz="1463" dirty="0"/>
                <a:t>() void;</a:t>
              </a:r>
              <a:endParaRPr lang="zh-CN" altLang="en-US" sz="1463" dirty="0"/>
            </a:p>
          </p:txBody>
        </p:sp>
        <p:sp>
          <p:nvSpPr>
            <p:cNvPr id="16" name="文本框 15"/>
            <p:cNvSpPr txBox="1"/>
            <p:nvPr/>
          </p:nvSpPr>
          <p:spPr>
            <a:xfrm>
              <a:off x="8369930" y="3803538"/>
              <a:ext cx="2083095" cy="390719"/>
            </a:xfrm>
            <a:prstGeom prst="rect">
              <a:avLst/>
            </a:prstGeom>
            <a:noFill/>
          </p:spPr>
          <p:txBody>
            <a:bodyPr wrap="none" rtlCol="0">
              <a:spAutoFit/>
            </a:bodyPr>
            <a:lstStyle/>
            <a:p>
              <a:r>
                <a:rPr lang="en-US" altLang="zh-CN" sz="1463" dirty="0" err="1"/>
                <a:t>afterRequest</a:t>
              </a:r>
              <a:r>
                <a:rPr lang="en-US" altLang="zh-CN" sz="1463" dirty="0"/>
                <a:t>() void;</a:t>
              </a:r>
              <a:endParaRPr lang="zh-CN" altLang="en-US" sz="1463" dirty="0"/>
            </a:p>
          </p:txBody>
        </p:sp>
        <p:sp>
          <p:nvSpPr>
            <p:cNvPr id="18" name="矩形 17"/>
            <p:cNvSpPr/>
            <p:nvPr/>
          </p:nvSpPr>
          <p:spPr>
            <a:xfrm>
              <a:off x="10912915" y="2666288"/>
              <a:ext cx="1572427" cy="777667"/>
            </a:xfrm>
            <a:prstGeom prst="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a:p>
          </p:txBody>
        </p:sp>
        <p:cxnSp>
          <p:nvCxnSpPr>
            <p:cNvPr id="19" name="直接连接符 18"/>
            <p:cNvCxnSpPr>
              <a:stCxn id="18" idx="1"/>
              <a:endCxn id="18" idx="3"/>
            </p:cNvCxnSpPr>
            <p:nvPr/>
          </p:nvCxnSpPr>
          <p:spPr>
            <a:xfrm>
              <a:off x="10912915" y="3055122"/>
              <a:ext cx="1572427" cy="0"/>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1097386" y="2695541"/>
              <a:ext cx="1318230" cy="390719"/>
            </a:xfrm>
            <a:prstGeom prst="rect">
              <a:avLst/>
            </a:prstGeom>
            <a:noFill/>
          </p:spPr>
          <p:txBody>
            <a:bodyPr wrap="none" rtlCol="0">
              <a:spAutoFit/>
            </a:bodyPr>
            <a:lstStyle/>
            <a:p>
              <a:r>
                <a:rPr lang="en-US" altLang="zh-CN" sz="1463" dirty="0" err="1"/>
                <a:t>RealSubject</a:t>
              </a:r>
              <a:endParaRPr lang="zh-CN" altLang="en-US" sz="1463" dirty="0"/>
            </a:p>
          </p:txBody>
        </p:sp>
        <p:sp>
          <p:nvSpPr>
            <p:cNvPr id="21" name="文本框 20"/>
            <p:cNvSpPr txBox="1"/>
            <p:nvPr/>
          </p:nvSpPr>
          <p:spPr>
            <a:xfrm>
              <a:off x="10912912" y="3064873"/>
              <a:ext cx="1588681" cy="390719"/>
            </a:xfrm>
            <a:prstGeom prst="rect">
              <a:avLst/>
            </a:prstGeom>
            <a:noFill/>
          </p:spPr>
          <p:txBody>
            <a:bodyPr wrap="none" rtlCol="0">
              <a:spAutoFit/>
            </a:bodyPr>
            <a:lstStyle/>
            <a:p>
              <a:r>
                <a:rPr lang="en-US" altLang="zh-CN" sz="1463" dirty="0"/>
                <a:t>request() void;</a:t>
              </a:r>
              <a:endParaRPr lang="zh-CN" altLang="en-US" sz="1463" dirty="0"/>
            </a:p>
          </p:txBody>
        </p:sp>
        <p:sp>
          <p:nvSpPr>
            <p:cNvPr id="22" name="等腰三角形 21"/>
            <p:cNvSpPr/>
            <p:nvPr/>
          </p:nvSpPr>
          <p:spPr>
            <a:xfrm>
              <a:off x="10412325" y="2042445"/>
              <a:ext cx="128186" cy="235009"/>
            </a:xfrm>
            <a:prstGeom prst="triangle">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a:p>
          </p:txBody>
        </p:sp>
        <p:sp>
          <p:nvSpPr>
            <p:cNvPr id="23" name="等腰三角形 22"/>
            <p:cNvSpPr/>
            <p:nvPr/>
          </p:nvSpPr>
          <p:spPr>
            <a:xfrm>
              <a:off x="10910480" y="2042445"/>
              <a:ext cx="128186" cy="235009"/>
            </a:xfrm>
            <a:prstGeom prst="triangle">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a:p>
          </p:txBody>
        </p:sp>
        <p:cxnSp>
          <p:nvCxnSpPr>
            <p:cNvPr id="29" name="直接连接符 28"/>
            <p:cNvCxnSpPr/>
            <p:nvPr/>
          </p:nvCxnSpPr>
          <p:spPr>
            <a:xfrm>
              <a:off x="10475951" y="2277454"/>
              <a:ext cx="0" cy="388833"/>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973791" y="2277454"/>
              <a:ext cx="0" cy="388833"/>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10536964" y="3461047"/>
              <a:ext cx="888763" cy="538385"/>
            </a:xfrm>
            <a:custGeom>
              <a:avLst/>
              <a:gdLst>
                <a:gd name="connsiteX0" fmla="*/ 0 w 888763"/>
                <a:gd name="connsiteY0" fmla="*/ 538385 h 538385"/>
                <a:gd name="connsiteX1" fmla="*/ 888763 w 888763"/>
                <a:gd name="connsiteY1" fmla="*/ 538385 h 538385"/>
                <a:gd name="connsiteX2" fmla="*/ 888763 w 888763"/>
                <a:gd name="connsiteY2" fmla="*/ 0 h 538385"/>
              </a:gdLst>
              <a:ahLst/>
              <a:cxnLst>
                <a:cxn ang="0">
                  <a:pos x="connsiteX0" y="connsiteY0"/>
                </a:cxn>
                <a:cxn ang="0">
                  <a:pos x="connsiteX1" y="connsiteY1"/>
                </a:cxn>
                <a:cxn ang="0">
                  <a:pos x="connsiteX2" y="connsiteY2"/>
                </a:cxn>
              </a:cxnLst>
              <a:rect l="l" t="t" r="r" b="b"/>
              <a:pathLst>
                <a:path w="888763" h="538385">
                  <a:moveTo>
                    <a:pt x="0" y="538385"/>
                  </a:moveTo>
                  <a:lnTo>
                    <a:pt x="888763" y="538385"/>
                  </a:lnTo>
                  <a:lnTo>
                    <a:pt x="888763" y="0"/>
                  </a:lnTo>
                </a:path>
              </a:pathLst>
            </a:custGeom>
            <a:noFill/>
            <a:ln>
              <a:solidFill>
                <a:schemeClr val="accent4">
                  <a:lumMod val="50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a:p>
          </p:txBody>
        </p:sp>
        <p:sp>
          <p:nvSpPr>
            <p:cNvPr id="33" name="文本框 32"/>
            <p:cNvSpPr txBox="1"/>
            <p:nvPr/>
          </p:nvSpPr>
          <p:spPr>
            <a:xfrm>
              <a:off x="10554004" y="3980360"/>
              <a:ext cx="1273801" cy="390719"/>
            </a:xfrm>
            <a:prstGeom prst="rect">
              <a:avLst/>
            </a:prstGeom>
            <a:noFill/>
          </p:spPr>
          <p:txBody>
            <a:bodyPr wrap="none" rtlCol="0">
              <a:spAutoFit/>
            </a:bodyPr>
            <a:lstStyle/>
            <a:p>
              <a:r>
                <a:rPr lang="en-US" altLang="zh-CN" sz="1463" dirty="0" err="1"/>
                <a:t>realSubject</a:t>
              </a:r>
              <a:endParaRPr lang="zh-CN" altLang="en-US" sz="1463" dirty="0"/>
            </a:p>
          </p:txBody>
        </p:sp>
        <p:sp>
          <p:nvSpPr>
            <p:cNvPr id="38" name="矩形 37"/>
            <p:cNvSpPr/>
            <p:nvPr/>
          </p:nvSpPr>
          <p:spPr>
            <a:xfrm>
              <a:off x="6028371" y="2664779"/>
              <a:ext cx="1572427" cy="777667"/>
            </a:xfrm>
            <a:prstGeom prst="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a:p>
          </p:txBody>
        </p:sp>
        <p:cxnSp>
          <p:nvCxnSpPr>
            <p:cNvPr id="39" name="直接连接符 38"/>
            <p:cNvCxnSpPr>
              <a:stCxn id="38" idx="1"/>
              <a:endCxn id="38" idx="3"/>
            </p:cNvCxnSpPr>
            <p:nvPr/>
          </p:nvCxnSpPr>
          <p:spPr>
            <a:xfrm>
              <a:off x="6028371" y="3053613"/>
              <a:ext cx="1572427" cy="0"/>
            </a:xfrm>
            <a:prstGeom prst="lin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375201" y="2694032"/>
              <a:ext cx="765733" cy="390719"/>
            </a:xfrm>
            <a:prstGeom prst="rect">
              <a:avLst/>
            </a:prstGeom>
            <a:noFill/>
          </p:spPr>
          <p:txBody>
            <a:bodyPr wrap="none" rtlCol="0">
              <a:spAutoFit/>
            </a:bodyPr>
            <a:lstStyle/>
            <a:p>
              <a:r>
                <a:rPr lang="en-US" altLang="zh-CN" sz="1463" dirty="0"/>
                <a:t>Client</a:t>
              </a:r>
              <a:endParaRPr lang="zh-CN" altLang="en-US" sz="1463" dirty="0"/>
            </a:p>
          </p:txBody>
        </p:sp>
        <p:cxnSp>
          <p:nvCxnSpPr>
            <p:cNvPr id="43" name="直接箭头连接符 42"/>
            <p:cNvCxnSpPr>
              <a:stCxn id="38" idx="3"/>
            </p:cNvCxnSpPr>
            <p:nvPr/>
          </p:nvCxnSpPr>
          <p:spPr>
            <a:xfrm>
              <a:off x="7600798" y="3053613"/>
              <a:ext cx="769132" cy="0"/>
            </a:xfrm>
            <a:prstGeom prst="straightConnector1">
              <a:avLst/>
            </a:prstGeom>
            <a:ln>
              <a:solidFill>
                <a:schemeClr val="accent4">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8369930" y="4581137"/>
              <a:ext cx="2449901" cy="944875"/>
              <a:chOff x="8369930" y="4581137"/>
              <a:chExt cx="2449901" cy="944875"/>
            </a:xfrm>
          </p:grpSpPr>
          <p:sp>
            <p:nvSpPr>
              <p:cNvPr id="44" name="剪去单角的矩形 43"/>
              <p:cNvSpPr/>
              <p:nvPr/>
            </p:nvSpPr>
            <p:spPr>
              <a:xfrm>
                <a:off x="8369930" y="4608816"/>
                <a:ext cx="2423484" cy="895651"/>
              </a:xfrm>
              <a:prstGeom prst="snip1Rect">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a:p>
            </p:txBody>
          </p:sp>
          <p:sp>
            <p:nvSpPr>
              <p:cNvPr id="45" name="文本框 44"/>
              <p:cNvSpPr txBox="1"/>
              <p:nvPr/>
            </p:nvSpPr>
            <p:spPr>
              <a:xfrm>
                <a:off x="8369930" y="4581137"/>
                <a:ext cx="2449901" cy="944875"/>
              </a:xfrm>
              <a:prstGeom prst="rect">
                <a:avLst/>
              </a:prstGeom>
              <a:noFill/>
            </p:spPr>
            <p:txBody>
              <a:bodyPr wrap="none" rtlCol="0">
                <a:spAutoFit/>
              </a:bodyPr>
              <a:lstStyle/>
              <a:p>
                <a:r>
                  <a:rPr lang="en-US" altLang="zh-CN" sz="1463" dirty="0"/>
                  <a:t>void request(){</a:t>
                </a:r>
              </a:p>
              <a:p>
                <a:r>
                  <a:rPr lang="en-US" altLang="zh-CN" sz="1463" dirty="0"/>
                  <a:t>    </a:t>
                </a:r>
                <a:r>
                  <a:rPr lang="en-US" altLang="zh-CN" sz="1463" dirty="0" err="1"/>
                  <a:t>realSubject.request</a:t>
                </a:r>
                <a:r>
                  <a:rPr lang="en-US" altLang="zh-CN" sz="1463" dirty="0"/>
                  <a:t>();</a:t>
                </a:r>
              </a:p>
              <a:p>
                <a:r>
                  <a:rPr lang="en-US" altLang="zh-CN" sz="1463" dirty="0"/>
                  <a:t>}</a:t>
                </a:r>
                <a:endParaRPr lang="zh-CN" altLang="en-US" sz="1463" dirty="0"/>
              </a:p>
            </p:txBody>
          </p:sp>
        </p:grpSp>
        <p:cxnSp>
          <p:nvCxnSpPr>
            <p:cNvPr id="48" name="直接连接符 47"/>
            <p:cNvCxnSpPr>
              <a:endCxn id="9" idx="2"/>
            </p:cNvCxnSpPr>
            <p:nvPr/>
          </p:nvCxnSpPr>
          <p:spPr>
            <a:xfrm flipV="1">
              <a:off x="9075634" y="4172868"/>
              <a:ext cx="386333" cy="435948"/>
            </a:xfrm>
            <a:prstGeom prst="line">
              <a:avLst/>
            </a:prstGeom>
            <a:ln>
              <a:solidFill>
                <a:schemeClr val="accent4">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0" name="文本框 49"/>
          <p:cNvSpPr txBox="1"/>
          <p:nvPr/>
        </p:nvSpPr>
        <p:spPr>
          <a:xfrm>
            <a:off x="6009627" y="4421693"/>
            <a:ext cx="3780651" cy="1292662"/>
          </a:xfrm>
          <a:prstGeom prst="rect">
            <a:avLst/>
          </a:prstGeom>
          <a:noFill/>
        </p:spPr>
        <p:txBody>
          <a:bodyPr wrap="square" rtlCol="0">
            <a:spAutoFit/>
          </a:bodyPr>
          <a:lstStyle/>
          <a:p>
            <a:r>
              <a:rPr lang="zh-CN" altLang="en-US" sz="1300" dirty="0"/>
              <a:t>一个例子是网页版的人脸图像动漫化工具。</a:t>
            </a:r>
            <a:endParaRPr lang="en-US" altLang="zh-CN" sz="1300" dirty="0"/>
          </a:p>
          <a:p>
            <a:r>
              <a:rPr lang="zh-CN" altLang="en-US" sz="1300" dirty="0"/>
              <a:t>客户端（浏览器）上传人脸照片，发送请求给代理对象，代理对象调用预处理函数对图像作对齐、缩放，通过目标对象调用其图像处理函数完成风格化，得到返回结果后，经过后处理函数作对应的逆缩放与逆对齐，将最终结果传回客户端。</a:t>
            </a:r>
            <a:endParaRPr lang="en-US" altLang="zh-CN" sz="1300" dirty="0"/>
          </a:p>
        </p:txBody>
      </p:sp>
    </p:spTree>
    <p:extLst>
      <p:ext uri="{BB962C8B-B14F-4D97-AF65-F5344CB8AC3E}">
        <p14:creationId xmlns:p14="http://schemas.microsoft.com/office/powerpoint/2010/main" val="3364206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4946" y="885959"/>
            <a:ext cx="1217000" cy="317459"/>
          </a:xfrm>
          <a:prstGeom prst="rect">
            <a:avLst/>
          </a:prstGeom>
          <a:noFill/>
        </p:spPr>
        <p:txBody>
          <a:bodyPr wrap="none" rtlCol="0">
            <a:spAutoFit/>
          </a:bodyPr>
          <a:lstStyle/>
          <a:p>
            <a:r>
              <a:rPr lang="zh-CN" altLang="en-US" sz="1463" b="1" dirty="0"/>
              <a:t>“</a:t>
            </a:r>
            <a:r>
              <a:rPr lang="en-US" altLang="zh-CN" sz="1463" b="1" dirty="0"/>
              <a:t>4+1</a:t>
            </a:r>
            <a:r>
              <a:rPr lang="zh-CN" altLang="en-US" sz="1463" b="1" dirty="0"/>
              <a:t>”视图</a:t>
            </a:r>
            <a:endParaRPr lang="en-US" altLang="zh-CN" sz="1463" b="1" dirty="0"/>
          </a:p>
        </p:txBody>
      </p:sp>
      <p:sp>
        <p:nvSpPr>
          <p:cNvPr id="5" name="文本框 4"/>
          <p:cNvSpPr txBox="1"/>
          <p:nvPr/>
        </p:nvSpPr>
        <p:spPr>
          <a:xfrm>
            <a:off x="374948" y="1186040"/>
            <a:ext cx="5520048" cy="4893647"/>
          </a:xfrm>
          <a:prstGeom prst="rect">
            <a:avLst/>
          </a:prstGeom>
          <a:noFill/>
        </p:spPr>
        <p:txBody>
          <a:bodyPr wrap="square" rtlCol="0">
            <a:spAutoFit/>
          </a:bodyPr>
          <a:lstStyle/>
          <a:p>
            <a:r>
              <a:rPr lang="zh-CN" altLang="en-US" sz="1300" b="1" dirty="0"/>
              <a:t>解：</a:t>
            </a:r>
            <a:endParaRPr lang="en-US" altLang="zh-CN" sz="1300" b="1" dirty="0"/>
          </a:p>
          <a:p>
            <a:r>
              <a:rPr lang="en-US" altLang="zh-CN" sz="1300" dirty="0"/>
              <a:t>1</a:t>
            </a:r>
            <a:r>
              <a:rPr lang="zh-CN" altLang="en-US" sz="1300" dirty="0"/>
              <a:t>）定义：“</a:t>
            </a:r>
            <a:r>
              <a:rPr lang="en-US" altLang="zh-CN" sz="1300" dirty="0"/>
              <a:t>4+1</a:t>
            </a:r>
            <a:r>
              <a:rPr lang="zh-CN" altLang="en-US" sz="1300" dirty="0"/>
              <a:t>”视图从</a:t>
            </a:r>
            <a:r>
              <a:rPr lang="en-US" altLang="zh-CN" sz="1300" dirty="0"/>
              <a:t>5</a:t>
            </a:r>
            <a:r>
              <a:rPr lang="zh-CN" altLang="en-US" sz="1300" dirty="0"/>
              <a:t>个视角包括逻辑视图、进程视图、物理视图、开发视图和场景视图描述系统的体系结构；每个视图只描述系统的一个侧面；</a:t>
            </a:r>
            <a:r>
              <a:rPr lang="en-US" altLang="zh-CN" sz="1300" dirty="0"/>
              <a:t>5</a:t>
            </a:r>
            <a:r>
              <a:rPr lang="zh-CN" altLang="en-US" sz="1300" dirty="0"/>
              <a:t>个视图结合在一起才能反映系统体系结构风格的全部内容。</a:t>
            </a:r>
            <a:endParaRPr lang="en-US" altLang="zh-CN" sz="1300" dirty="0"/>
          </a:p>
          <a:p>
            <a:endParaRPr lang="en-US" altLang="zh-CN" sz="1300" dirty="0"/>
          </a:p>
          <a:p>
            <a:r>
              <a:rPr lang="en-US" altLang="zh-CN" sz="1300" dirty="0"/>
              <a:t>2</a:t>
            </a:r>
            <a:r>
              <a:rPr lang="zh-CN" altLang="en-US" sz="1300" dirty="0"/>
              <a:t>）</a:t>
            </a:r>
            <a:r>
              <a:rPr lang="en-US" altLang="zh-CN" sz="1300" dirty="0"/>
              <a:t>5</a:t>
            </a:r>
            <a:r>
              <a:rPr lang="zh-CN" altLang="en-US" sz="1300" dirty="0"/>
              <a:t>个视图：</a:t>
            </a:r>
            <a:endParaRPr lang="en-US" altLang="zh-CN" sz="1300" dirty="0"/>
          </a:p>
          <a:p>
            <a:r>
              <a:rPr lang="zh-CN" altLang="en-US" sz="1300" dirty="0"/>
              <a:t>① 逻辑视图（</a:t>
            </a:r>
            <a:r>
              <a:rPr lang="en-US" altLang="zh-CN" sz="1300" dirty="0"/>
              <a:t>Logical View</a:t>
            </a:r>
            <a:r>
              <a:rPr lang="zh-CN" altLang="en-US" sz="1300" dirty="0"/>
              <a:t>）关注系统的功能需求，即系统给最终用户提供的功能、服务。根据问题定义域，系统被分解为一系列的功能抽象、功能分解、功能分析。</a:t>
            </a:r>
            <a:endParaRPr lang="en-US" altLang="zh-CN" sz="1300" dirty="0"/>
          </a:p>
          <a:p>
            <a:r>
              <a:rPr lang="zh-CN" altLang="en-US" sz="1300" dirty="0"/>
              <a:t>② 进程视图（</a:t>
            </a:r>
            <a:r>
              <a:rPr lang="en-US" altLang="zh-CN" sz="1300" dirty="0"/>
              <a:t>Process View</a:t>
            </a:r>
            <a:r>
              <a:rPr lang="zh-CN" altLang="en-US" sz="1300" dirty="0"/>
              <a:t>）侧重系统的运行特征，即系统的非功能性需求（如性能、可用性等），服务于系统集成人员，便于后续的性能测试。进程视图关注系统的并发性、分布性、集成性、鲁棒性（容错性）、可扩展性、吞吐量等。</a:t>
            </a:r>
            <a:endParaRPr lang="en-US" altLang="zh-CN" sz="1300" dirty="0"/>
          </a:p>
          <a:p>
            <a:r>
              <a:rPr lang="zh-CN" altLang="en-US" sz="1300" dirty="0"/>
              <a:t>③ 物理视图（</a:t>
            </a:r>
            <a:r>
              <a:rPr lang="en-US" altLang="zh-CN" sz="1300" dirty="0"/>
              <a:t>Physical View</a:t>
            </a:r>
            <a:r>
              <a:rPr lang="zh-CN" altLang="en-US" sz="1300" dirty="0"/>
              <a:t>）主要考虑系统的物理配置，服务于系统工程人员，解决系统的拓扑结构、安装与通信等问题。物理视图主要关注如何将软件映射到硬件上，当然也要关注系统的性能、规模、鲁棒性等。</a:t>
            </a:r>
            <a:endParaRPr lang="en-US" altLang="zh-CN" sz="1300" dirty="0"/>
          </a:p>
          <a:p>
            <a:r>
              <a:rPr lang="zh-CN" altLang="en-US" sz="1300" dirty="0"/>
              <a:t>④ 开发视图（</a:t>
            </a:r>
            <a:r>
              <a:rPr lang="en-US" altLang="zh-CN" sz="1300" dirty="0"/>
              <a:t>Development View</a:t>
            </a:r>
            <a:r>
              <a:rPr lang="zh-CN" altLang="en-US" sz="1300" dirty="0"/>
              <a:t>）主要考虑软件模块的组织管理，服务于软件编程人员，以便后续的开发与实现。开发视图通过输入</a:t>
            </a:r>
            <a:r>
              <a:rPr lang="en-US" altLang="zh-CN" sz="1300" dirty="0"/>
              <a:t>-</a:t>
            </a:r>
            <a:r>
              <a:rPr lang="zh-CN" altLang="en-US" sz="1300" dirty="0"/>
              <a:t>输出关系模型图与子系统图进行描述，主要考虑软件的内部需求，如设计开发的难易程度、重用的可能性、通用性、局限性等。特别地，开发视图的主要风格是层次结构，层次越低，软件模块或子系统的通用性越强。</a:t>
            </a:r>
            <a:endParaRPr lang="en-US" altLang="zh-CN" sz="1300" dirty="0"/>
          </a:p>
          <a:p>
            <a:r>
              <a:rPr lang="zh-CN" altLang="en-US" sz="1300" dirty="0"/>
              <a:t>⑤ 场景视图（</a:t>
            </a:r>
            <a:r>
              <a:rPr lang="en-US" altLang="zh-CN" sz="1300" dirty="0"/>
              <a:t>Scenario View</a:t>
            </a:r>
            <a:r>
              <a:rPr lang="zh-CN" altLang="en-US" sz="1300" dirty="0"/>
              <a:t>）通过一些用例（</a:t>
            </a:r>
            <a:r>
              <a:rPr lang="en-US" altLang="zh-CN" sz="1300" dirty="0"/>
              <a:t>Use Cases</a:t>
            </a:r>
            <a:r>
              <a:rPr lang="zh-CN" altLang="en-US" sz="1300" dirty="0"/>
              <a:t>）与场景（</a:t>
            </a:r>
            <a:r>
              <a:rPr lang="en-US" altLang="zh-CN" sz="1300" dirty="0"/>
              <a:t>Scenarios</a:t>
            </a:r>
            <a:r>
              <a:rPr lang="zh-CN" altLang="en-US" sz="1300" dirty="0"/>
              <a:t>）描述一些重要的系统活动，使上面</a:t>
            </a:r>
            <a:r>
              <a:rPr lang="en-US" altLang="zh-CN" sz="1300" dirty="0"/>
              <a:t>4</a:t>
            </a:r>
            <a:r>
              <a:rPr lang="zh-CN" altLang="en-US" sz="1300" dirty="0"/>
              <a:t>个视图联系起来，从某种意义上说是最重要的需求抽象。</a:t>
            </a:r>
            <a:endParaRPr lang="en-US" altLang="zh-CN" sz="1300" dirty="0"/>
          </a:p>
        </p:txBody>
      </p:sp>
      <p:grpSp>
        <p:nvGrpSpPr>
          <p:cNvPr id="23" name="组合 22"/>
          <p:cNvGrpSpPr/>
          <p:nvPr/>
        </p:nvGrpSpPr>
        <p:grpSpPr>
          <a:xfrm>
            <a:off x="5934345" y="1779418"/>
            <a:ext cx="3971657" cy="1762203"/>
            <a:chOff x="7375021" y="1402894"/>
            <a:chExt cx="4888193" cy="2168865"/>
          </a:xfrm>
        </p:grpSpPr>
        <p:sp>
          <p:nvSpPr>
            <p:cNvPr id="6" name="文本框 5"/>
            <p:cNvSpPr txBox="1"/>
            <p:nvPr/>
          </p:nvSpPr>
          <p:spPr>
            <a:xfrm>
              <a:off x="8050139" y="1956987"/>
              <a:ext cx="1204957" cy="390719"/>
            </a:xfrm>
            <a:prstGeom prst="rect">
              <a:avLst/>
            </a:prstGeom>
            <a:noFill/>
            <a:ln>
              <a:solidFill>
                <a:schemeClr val="accent1"/>
              </a:solidFill>
            </a:ln>
          </p:spPr>
          <p:txBody>
            <a:bodyPr wrap="square" rtlCol="0">
              <a:spAutoFit/>
            </a:bodyPr>
            <a:lstStyle/>
            <a:p>
              <a:pPr algn="ctr"/>
              <a:r>
                <a:rPr lang="zh-CN" altLang="en-US" sz="1463" dirty="0"/>
                <a:t>逻辑视图</a:t>
              </a:r>
            </a:p>
          </p:txBody>
        </p:sp>
        <p:sp>
          <p:nvSpPr>
            <p:cNvPr id="7" name="文本框 6"/>
            <p:cNvSpPr txBox="1"/>
            <p:nvPr/>
          </p:nvSpPr>
          <p:spPr>
            <a:xfrm>
              <a:off x="8050139" y="2623558"/>
              <a:ext cx="1204957" cy="390719"/>
            </a:xfrm>
            <a:prstGeom prst="rect">
              <a:avLst/>
            </a:prstGeom>
            <a:noFill/>
            <a:ln>
              <a:solidFill>
                <a:schemeClr val="accent1"/>
              </a:solidFill>
            </a:ln>
          </p:spPr>
          <p:txBody>
            <a:bodyPr wrap="square" rtlCol="0">
              <a:spAutoFit/>
            </a:bodyPr>
            <a:lstStyle/>
            <a:p>
              <a:pPr algn="ctr"/>
              <a:r>
                <a:rPr lang="zh-CN" altLang="en-US" sz="1463" dirty="0"/>
                <a:t>进程视图</a:t>
              </a:r>
            </a:p>
          </p:txBody>
        </p:sp>
        <p:sp>
          <p:nvSpPr>
            <p:cNvPr id="8" name="文本框 7"/>
            <p:cNvSpPr txBox="1"/>
            <p:nvPr/>
          </p:nvSpPr>
          <p:spPr>
            <a:xfrm>
              <a:off x="10383140" y="2623558"/>
              <a:ext cx="1204957" cy="390719"/>
            </a:xfrm>
            <a:prstGeom prst="rect">
              <a:avLst/>
            </a:prstGeom>
            <a:noFill/>
            <a:ln>
              <a:solidFill>
                <a:schemeClr val="accent1"/>
              </a:solidFill>
            </a:ln>
          </p:spPr>
          <p:txBody>
            <a:bodyPr wrap="square" rtlCol="0">
              <a:spAutoFit/>
            </a:bodyPr>
            <a:lstStyle/>
            <a:p>
              <a:pPr algn="ctr"/>
              <a:r>
                <a:rPr lang="zh-CN" altLang="en-US" sz="1463" dirty="0"/>
                <a:t>物理视图</a:t>
              </a:r>
            </a:p>
          </p:txBody>
        </p:sp>
        <p:sp>
          <p:nvSpPr>
            <p:cNvPr id="9" name="文本框 8"/>
            <p:cNvSpPr txBox="1"/>
            <p:nvPr/>
          </p:nvSpPr>
          <p:spPr>
            <a:xfrm>
              <a:off x="10383140" y="1963671"/>
              <a:ext cx="1204957" cy="390719"/>
            </a:xfrm>
            <a:prstGeom prst="rect">
              <a:avLst/>
            </a:prstGeom>
            <a:noFill/>
            <a:ln>
              <a:solidFill>
                <a:schemeClr val="accent1"/>
              </a:solidFill>
            </a:ln>
          </p:spPr>
          <p:txBody>
            <a:bodyPr wrap="square" rtlCol="0">
              <a:spAutoFit/>
            </a:bodyPr>
            <a:lstStyle/>
            <a:p>
              <a:pPr algn="ctr"/>
              <a:r>
                <a:rPr lang="zh-CN" altLang="en-US" sz="1463" dirty="0"/>
                <a:t>开发视图</a:t>
              </a:r>
            </a:p>
          </p:txBody>
        </p:sp>
        <p:cxnSp>
          <p:nvCxnSpPr>
            <p:cNvPr id="11" name="直接箭头连接符 10"/>
            <p:cNvCxnSpPr>
              <a:stCxn id="6" idx="2"/>
              <a:endCxn id="7" idx="0"/>
            </p:cNvCxnSpPr>
            <p:nvPr/>
          </p:nvCxnSpPr>
          <p:spPr>
            <a:xfrm>
              <a:off x="8652617" y="2347706"/>
              <a:ext cx="0" cy="275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3"/>
              <a:endCxn id="8" idx="1"/>
            </p:cNvCxnSpPr>
            <p:nvPr/>
          </p:nvCxnSpPr>
          <p:spPr>
            <a:xfrm>
              <a:off x="9255096" y="2818918"/>
              <a:ext cx="1128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3"/>
              <a:endCxn id="9" idx="1"/>
            </p:cNvCxnSpPr>
            <p:nvPr/>
          </p:nvCxnSpPr>
          <p:spPr>
            <a:xfrm>
              <a:off x="9255096" y="2152347"/>
              <a:ext cx="1128044" cy="6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2"/>
              <a:endCxn id="8" idx="0"/>
            </p:cNvCxnSpPr>
            <p:nvPr/>
          </p:nvCxnSpPr>
          <p:spPr>
            <a:xfrm>
              <a:off x="10985619" y="2354389"/>
              <a:ext cx="0" cy="269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8891898" y="2192928"/>
              <a:ext cx="1854437" cy="58111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r>
                <a:rPr lang="zh-CN" altLang="en-US" sz="1463" dirty="0">
                  <a:solidFill>
                    <a:schemeClr val="tx1"/>
                  </a:solidFill>
                </a:rPr>
                <a:t>场景视图</a:t>
              </a:r>
            </a:p>
          </p:txBody>
        </p:sp>
        <p:sp>
          <p:nvSpPr>
            <p:cNvPr id="19" name="文本框 18"/>
            <p:cNvSpPr txBox="1"/>
            <p:nvPr/>
          </p:nvSpPr>
          <p:spPr>
            <a:xfrm>
              <a:off x="7375021" y="1621774"/>
              <a:ext cx="1880074" cy="329164"/>
            </a:xfrm>
            <a:prstGeom prst="rect">
              <a:avLst/>
            </a:prstGeom>
            <a:noFill/>
          </p:spPr>
          <p:txBody>
            <a:bodyPr wrap="square" rtlCol="0">
              <a:spAutoFit/>
            </a:bodyPr>
            <a:lstStyle/>
            <a:p>
              <a:r>
                <a:rPr lang="zh-CN" altLang="en-US" sz="1138" dirty="0"/>
                <a:t>终端用户：功能需求</a:t>
              </a:r>
            </a:p>
          </p:txBody>
        </p:sp>
        <p:sp>
          <p:nvSpPr>
            <p:cNvPr id="20" name="文本框 19"/>
            <p:cNvSpPr txBox="1"/>
            <p:nvPr/>
          </p:nvSpPr>
          <p:spPr>
            <a:xfrm>
              <a:off x="7375021" y="3027074"/>
              <a:ext cx="1880074" cy="544685"/>
            </a:xfrm>
            <a:prstGeom prst="rect">
              <a:avLst/>
            </a:prstGeom>
            <a:noFill/>
          </p:spPr>
          <p:txBody>
            <a:bodyPr wrap="square" rtlCol="0">
              <a:spAutoFit/>
            </a:bodyPr>
            <a:lstStyle/>
            <a:p>
              <a:r>
                <a:rPr lang="zh-CN" altLang="en-US" sz="1138" dirty="0"/>
                <a:t>系统集成人员：性能、可扩充行、吞吐量等</a:t>
              </a:r>
            </a:p>
          </p:txBody>
        </p:sp>
        <p:sp>
          <p:nvSpPr>
            <p:cNvPr id="21" name="文本框 20"/>
            <p:cNvSpPr txBox="1"/>
            <p:nvPr/>
          </p:nvSpPr>
          <p:spPr>
            <a:xfrm>
              <a:off x="10383140" y="3027074"/>
              <a:ext cx="1880074" cy="544685"/>
            </a:xfrm>
            <a:prstGeom prst="rect">
              <a:avLst/>
            </a:prstGeom>
            <a:noFill/>
          </p:spPr>
          <p:txBody>
            <a:bodyPr wrap="square" rtlCol="0">
              <a:spAutoFit/>
            </a:bodyPr>
            <a:lstStyle/>
            <a:p>
              <a:r>
                <a:rPr lang="zh-CN" altLang="en-US" sz="1138" dirty="0"/>
                <a:t>系统工程人员：系统拓扑、安装、通信等</a:t>
              </a:r>
            </a:p>
          </p:txBody>
        </p:sp>
        <p:sp>
          <p:nvSpPr>
            <p:cNvPr id="22" name="文本框 21"/>
            <p:cNvSpPr txBox="1"/>
            <p:nvPr/>
          </p:nvSpPr>
          <p:spPr>
            <a:xfrm>
              <a:off x="10383140" y="1402894"/>
              <a:ext cx="1880074" cy="544685"/>
            </a:xfrm>
            <a:prstGeom prst="rect">
              <a:avLst/>
            </a:prstGeom>
            <a:noFill/>
          </p:spPr>
          <p:txBody>
            <a:bodyPr wrap="square" rtlCol="0">
              <a:spAutoFit/>
            </a:bodyPr>
            <a:lstStyle/>
            <a:p>
              <a:r>
                <a:rPr lang="zh-CN" altLang="en-US" sz="1138" dirty="0"/>
                <a:t>软件编程人员：</a:t>
              </a:r>
              <a:endParaRPr lang="en-US" altLang="zh-CN" sz="1138" dirty="0"/>
            </a:p>
            <a:p>
              <a:r>
                <a:rPr lang="zh-CN" altLang="en-US" sz="1138" dirty="0"/>
                <a:t>软件管理</a:t>
              </a:r>
            </a:p>
          </p:txBody>
        </p:sp>
      </p:grpSp>
    </p:spTree>
    <p:extLst>
      <p:ext uri="{BB962C8B-B14F-4D97-AF65-F5344CB8AC3E}">
        <p14:creationId xmlns:p14="http://schemas.microsoft.com/office/powerpoint/2010/main" val="455296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4946" y="781807"/>
            <a:ext cx="2435282" cy="317459"/>
          </a:xfrm>
          <a:prstGeom prst="rect">
            <a:avLst/>
          </a:prstGeom>
          <a:noFill/>
        </p:spPr>
        <p:txBody>
          <a:bodyPr wrap="none" rtlCol="0">
            <a:spAutoFit/>
          </a:bodyPr>
          <a:lstStyle/>
          <a:p>
            <a:r>
              <a:rPr lang="zh-CN" altLang="en-US" sz="1463" b="1" dirty="0"/>
              <a:t>熟悉一种软件体系结构风格</a:t>
            </a:r>
            <a:endParaRPr lang="en-US" altLang="zh-CN" sz="1463" b="1" dirty="0"/>
          </a:p>
        </p:txBody>
      </p:sp>
      <p:sp>
        <p:nvSpPr>
          <p:cNvPr id="3" name="文本框 2"/>
          <p:cNvSpPr txBox="1"/>
          <p:nvPr/>
        </p:nvSpPr>
        <p:spPr>
          <a:xfrm>
            <a:off x="374947" y="1081889"/>
            <a:ext cx="9165365" cy="4693593"/>
          </a:xfrm>
          <a:prstGeom prst="rect">
            <a:avLst/>
          </a:prstGeom>
          <a:noFill/>
        </p:spPr>
        <p:txBody>
          <a:bodyPr wrap="square" rtlCol="0">
            <a:spAutoFit/>
          </a:bodyPr>
          <a:lstStyle/>
          <a:p>
            <a:r>
              <a:rPr lang="zh-CN" altLang="en-US" sz="1300" b="1" dirty="0"/>
              <a:t>解：</a:t>
            </a:r>
            <a:endParaRPr lang="en-US" altLang="zh-CN" sz="1300" b="1" dirty="0"/>
          </a:p>
          <a:p>
            <a:r>
              <a:rPr lang="zh-CN" altLang="en-US" sz="1300" dirty="0"/>
              <a:t>       管道</a:t>
            </a:r>
            <a:r>
              <a:rPr lang="en-US" altLang="zh-CN" sz="1300" dirty="0"/>
              <a:t>-</a:t>
            </a:r>
            <a:r>
              <a:rPr lang="zh-CN" altLang="en-US" sz="1300" dirty="0"/>
              <a:t>滤波器体系结构。</a:t>
            </a:r>
            <a:endParaRPr lang="en-US" altLang="zh-CN" sz="1300" dirty="0"/>
          </a:p>
          <a:p>
            <a:r>
              <a:rPr lang="en-US" altLang="zh-CN" sz="1300" dirty="0"/>
              <a:t>1</a:t>
            </a:r>
            <a:r>
              <a:rPr lang="zh-CN" altLang="en-US" sz="1300" dirty="0"/>
              <a:t>）特点：每个构件具有一组输入输出，构件读输入的数据流，经过内部处理，生成输出数据流。其中，内部处理主要是对数据流进行变换与增量处理，因此，在输入数据流被完全消费之前，输出便产生了。在这种风格中，构件被称为过滤器，而连接件就像是数据流的传输管道，将一个过滤器的输出传输到另一个过滤器的输入。</a:t>
            </a:r>
            <a:endParaRPr lang="en-US" altLang="zh-CN" sz="1300" dirty="0"/>
          </a:p>
          <a:p>
            <a:endParaRPr lang="en-US" altLang="zh-CN" sz="1300" dirty="0"/>
          </a:p>
          <a:p>
            <a:r>
              <a:rPr lang="en-US" altLang="zh-CN" sz="1300" dirty="0"/>
              <a:t>2</a:t>
            </a:r>
            <a:r>
              <a:rPr lang="zh-CN" altLang="en-US" sz="1300" dirty="0"/>
              <a:t>）优点</a:t>
            </a:r>
            <a:endParaRPr lang="en-US" altLang="zh-CN" sz="1300" dirty="0"/>
          </a:p>
          <a:p>
            <a:r>
              <a:rPr lang="zh-CN" altLang="en-US" sz="1300" dirty="0"/>
              <a:t>① 使得软构件具有良好的隐蔽性和高内聚低耦合的特点；</a:t>
            </a:r>
            <a:endParaRPr lang="en-US" altLang="zh-CN" sz="1300" dirty="0"/>
          </a:p>
          <a:p>
            <a:r>
              <a:rPr lang="zh-CN" altLang="en-US" sz="1300" dirty="0"/>
              <a:t>② 允许设计者将整个系统的输入输出行为看作是多个过滤器的行为的简单叠加和组合，从而将问题分解，化繁为简；</a:t>
            </a:r>
            <a:endParaRPr lang="en-US" altLang="zh-CN" sz="1300" dirty="0"/>
          </a:p>
          <a:p>
            <a:r>
              <a:rPr lang="zh-CN" altLang="en-US" sz="1300" dirty="0"/>
              <a:t>③ 支持软件重用：任何两个过滤器，只要他们之间传送的数据流遵守共同的规约，就可以建立联系；</a:t>
            </a:r>
            <a:endParaRPr lang="en-US" altLang="zh-CN" sz="1300" dirty="0"/>
          </a:p>
          <a:p>
            <a:r>
              <a:rPr lang="zh-CN" altLang="en-US" sz="1300" dirty="0"/>
              <a:t>④ 系统维护和增强系统性能简单：新的过滤器可以被添加到系统中，旧的过滤器可以被改进后的过滤器直接替换掉；</a:t>
            </a:r>
            <a:endParaRPr lang="en-US" altLang="zh-CN" sz="1300" dirty="0"/>
          </a:p>
          <a:p>
            <a:r>
              <a:rPr lang="zh-CN" altLang="en-US" sz="1300" dirty="0"/>
              <a:t>⑤ 支持并行执行：每个过滤器被看成是一个单独的子任务完成，因此可以与其他子任务并行执行。</a:t>
            </a:r>
            <a:endParaRPr lang="en-US" altLang="zh-CN" sz="1300" dirty="0"/>
          </a:p>
          <a:p>
            <a:endParaRPr lang="en-US" altLang="zh-CN" sz="1300" dirty="0"/>
          </a:p>
          <a:p>
            <a:r>
              <a:rPr lang="en-US" altLang="zh-CN" sz="1300" dirty="0"/>
              <a:t>3</a:t>
            </a:r>
            <a:r>
              <a:rPr lang="zh-CN" altLang="en-US" sz="1300" dirty="0"/>
              <a:t>）缺点</a:t>
            </a:r>
            <a:endParaRPr lang="en-US" altLang="zh-CN" sz="1300" dirty="0"/>
          </a:p>
          <a:p>
            <a:r>
              <a:rPr lang="zh-CN" altLang="en-US" sz="1300" dirty="0"/>
              <a:t>① 进程容易变成批处理的结构；这是因为虽然单个过滤器能增量式地处理数据，但他们之间是独立的，设计者需要将每个过滤器看做是完整的从输入到输出的转换；</a:t>
            </a:r>
            <a:endParaRPr lang="en-US" altLang="zh-CN" sz="1300" dirty="0"/>
          </a:p>
          <a:p>
            <a:r>
              <a:rPr lang="zh-CN" altLang="en-US" sz="1300" dirty="0"/>
              <a:t>② 不利于处理交互式应用：在要求增量地显示改变时，这个问题变得尤为突出；</a:t>
            </a:r>
            <a:endParaRPr lang="en-US" altLang="zh-CN" sz="1300" dirty="0"/>
          </a:p>
          <a:p>
            <a:r>
              <a:rPr lang="zh-CN" altLang="en-US" sz="1300" dirty="0"/>
              <a:t>③ 由于数据传输缺少通用的标准，每个过滤器都增加了解析与合成数据的额外工作，这就导致了系统性能下降，也增加了编写过滤器的复杂性。</a:t>
            </a:r>
            <a:endParaRPr lang="en-US" altLang="zh-CN" sz="1300" dirty="0"/>
          </a:p>
          <a:p>
            <a:endParaRPr lang="en-US" altLang="zh-CN" sz="1300" dirty="0"/>
          </a:p>
          <a:p>
            <a:r>
              <a:rPr lang="en-US" altLang="zh-CN" sz="1300" dirty="0"/>
              <a:t>4</a:t>
            </a:r>
            <a:r>
              <a:rPr lang="zh-CN" altLang="en-US" sz="1300" dirty="0"/>
              <a:t>）实例：编译系统。一个普通的编译器包括词法分析器、语法分析器、语义分析与中间代码生成器、优化器、目标代码生成器等一系列对源程序进行处理的过程，人们可以把编译系统看作是一系列过滤器的连接体，使用管道</a:t>
            </a:r>
            <a:r>
              <a:rPr lang="en-US" altLang="zh-CN" sz="1300" dirty="0"/>
              <a:t>-</a:t>
            </a:r>
            <a:r>
              <a:rPr lang="zh-CN" altLang="en-US" sz="1300" dirty="0"/>
              <a:t>滤波器的体系结构来设计。</a:t>
            </a:r>
            <a:endParaRPr lang="en-US" altLang="zh-CN" sz="1300" dirty="0"/>
          </a:p>
        </p:txBody>
      </p:sp>
    </p:spTree>
    <p:extLst>
      <p:ext uri="{BB962C8B-B14F-4D97-AF65-F5344CB8AC3E}">
        <p14:creationId xmlns:p14="http://schemas.microsoft.com/office/powerpoint/2010/main" val="2129719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374946" y="781807"/>
                <a:ext cx="4330032" cy="317459"/>
              </a:xfrm>
              <a:prstGeom prst="rect">
                <a:avLst/>
              </a:prstGeom>
              <a:noFill/>
            </p:spPr>
            <p:txBody>
              <a:bodyPr wrap="none" rtlCol="0">
                <a:spAutoFit/>
              </a:bodyPr>
              <a:lstStyle/>
              <a:p>
                <a:r>
                  <a:rPr lang="zh-CN" altLang="en-US" sz="1463" b="1" dirty="0"/>
                  <a:t>使用 </a:t>
                </a:r>
                <a14:m>
                  <m:oMath xmlns:m="http://schemas.openxmlformats.org/officeDocument/2006/math">
                    <m:r>
                      <a:rPr lang="en-US" altLang="zh-CN" sz="1463" b="1" i="1">
                        <a:latin typeface="Cambria Math" panose="02040503050406030204" pitchFamily="18" charset="0"/>
                      </a:rPr>
                      <m:t>𝝅</m:t>
                    </m:r>
                    <m:r>
                      <a:rPr lang="en-US" altLang="zh-CN" sz="1463" b="1" i="1">
                        <a:latin typeface="Cambria Math" panose="02040503050406030204" pitchFamily="18" charset="0"/>
                      </a:rPr>
                      <m:t>𝑨𝑫𝑳</m:t>
                    </m:r>
                  </m:oMath>
                </a14:m>
                <a:r>
                  <a:rPr lang="zh-CN" altLang="en-US" sz="1463" b="1" dirty="0"/>
                  <a:t> 对一个简单系统的体系结构进行描述。</a:t>
                </a:r>
                <a:endParaRPr lang="en-US" altLang="zh-CN" sz="1463" b="1" dirty="0"/>
              </a:p>
            </p:txBody>
          </p:sp>
        </mc:Choice>
        <mc:Fallback>
          <p:sp>
            <p:nvSpPr>
              <p:cNvPr id="4" name="文本框 3"/>
              <p:cNvSpPr txBox="1">
                <a:spLocks noRot="1" noChangeAspect="1" noMove="1" noResize="1" noEditPoints="1" noAdjustHandles="1" noChangeArrowheads="1" noChangeShapeType="1" noTextEdit="1"/>
              </p:cNvSpPr>
              <p:nvPr/>
            </p:nvSpPr>
            <p:spPr>
              <a:xfrm>
                <a:off x="374946" y="781807"/>
                <a:ext cx="4330032" cy="317459"/>
              </a:xfrm>
              <a:prstGeom prst="rect">
                <a:avLst/>
              </a:prstGeom>
              <a:blipFill rotWithShape="0">
                <a:blip r:embed="rId2"/>
                <a:stretch>
                  <a:fillRect l="-563" t="-7692" b="-15385"/>
                </a:stretch>
              </a:blipFill>
            </p:spPr>
            <p:txBody>
              <a:bodyPr/>
              <a:lstStyle/>
              <a:p>
                <a:r>
                  <a:rPr lang="zh-CN" altLang="en-US">
                    <a:noFill/>
                  </a:rPr>
                  <a:t> </a:t>
                </a:r>
              </a:p>
            </p:txBody>
          </p:sp>
        </mc:Fallback>
      </mc:AlternateContent>
      <p:sp>
        <p:nvSpPr>
          <p:cNvPr id="5" name="文本框 4"/>
          <p:cNvSpPr txBox="1"/>
          <p:nvPr/>
        </p:nvSpPr>
        <p:spPr>
          <a:xfrm>
            <a:off x="374947" y="1081889"/>
            <a:ext cx="4825703" cy="692497"/>
          </a:xfrm>
          <a:prstGeom prst="rect">
            <a:avLst/>
          </a:prstGeom>
          <a:noFill/>
        </p:spPr>
        <p:txBody>
          <a:bodyPr wrap="square" rtlCol="0">
            <a:spAutoFit/>
          </a:bodyPr>
          <a:lstStyle/>
          <a:p>
            <a:r>
              <a:rPr lang="zh-CN" altLang="en-US" sz="1300" dirty="0"/>
              <a:t>解：</a:t>
            </a:r>
            <a:endParaRPr lang="en-US" altLang="zh-CN" sz="1300" dirty="0"/>
          </a:p>
          <a:p>
            <a:r>
              <a:rPr lang="zh-CN" altLang="en-US" sz="1300" dirty="0"/>
              <a:t>举一个简单的字符串处理系统</a:t>
            </a:r>
            <a:r>
              <a:rPr lang="en-US" altLang="zh-CN" sz="1300" dirty="0" err="1"/>
              <a:t>Captialize</a:t>
            </a:r>
            <a:r>
              <a:rPr lang="zh-CN" altLang="en-US" sz="1300" dirty="0"/>
              <a:t>，其管道</a:t>
            </a:r>
            <a:r>
              <a:rPr lang="en-US" altLang="zh-CN" sz="1300" dirty="0"/>
              <a:t>-</a:t>
            </a:r>
            <a:r>
              <a:rPr lang="zh-CN" altLang="en-US" sz="1300" dirty="0"/>
              <a:t>过滤器体系结构图如下：</a:t>
            </a:r>
            <a:endParaRPr lang="en-US" altLang="zh-CN" sz="1300" dirty="0"/>
          </a:p>
        </p:txBody>
      </p:sp>
      <mc:AlternateContent xmlns:mc="http://schemas.openxmlformats.org/markup-compatibility/2006">
        <mc:Choice xmlns:a14="http://schemas.microsoft.com/office/drawing/2010/main" Requires="a14">
          <p:sp>
            <p:nvSpPr>
              <p:cNvPr id="7" name="文本框 6"/>
              <p:cNvSpPr txBox="1"/>
              <p:nvPr/>
            </p:nvSpPr>
            <p:spPr>
              <a:xfrm>
                <a:off x="374947" y="2726288"/>
                <a:ext cx="4743153" cy="692497"/>
              </a:xfrm>
              <a:prstGeom prst="rect">
                <a:avLst/>
              </a:prstGeom>
              <a:noFill/>
            </p:spPr>
            <p:txBody>
              <a:bodyPr wrap="square" rtlCol="0">
                <a:spAutoFit/>
              </a:bodyPr>
              <a:lstStyle/>
              <a:p>
                <a:r>
                  <a:rPr lang="zh-CN" altLang="en-US" sz="1300" dirty="0"/>
                  <a:t>其功能描述如下：连续输入字符流，每隔一个字符，把字符变为大写形式，然后输出。</a:t>
                </a:r>
                <a:endParaRPr lang="en-US" altLang="zh-CN" sz="1300" dirty="0"/>
              </a:p>
              <a:p>
                <a:r>
                  <a:rPr lang="zh-CN" altLang="en-US" sz="1300" dirty="0"/>
                  <a:t>整个系统的 </a:t>
                </a:r>
                <a14:m>
                  <m:oMath xmlns:m="http://schemas.openxmlformats.org/officeDocument/2006/math">
                    <m:r>
                      <a:rPr lang="en-US" altLang="zh-CN" sz="1300" i="1">
                        <a:latin typeface="Cambria Math" panose="02040503050406030204" pitchFamily="18" charset="0"/>
                      </a:rPr>
                      <m:t>𝜋</m:t>
                    </m:r>
                    <m:r>
                      <a:rPr lang="en-US" altLang="zh-CN" sz="1300" i="1">
                        <a:latin typeface="Cambria Math" panose="02040503050406030204" pitchFamily="18" charset="0"/>
                      </a:rPr>
                      <m:t>𝐴𝐷𝐿</m:t>
                    </m:r>
                  </m:oMath>
                </a14:m>
                <a:r>
                  <a:rPr lang="en-US" altLang="zh-CN" sz="1300" dirty="0"/>
                  <a:t> </a:t>
                </a:r>
                <a:r>
                  <a:rPr lang="zh-CN" altLang="en-US" sz="1300" dirty="0"/>
                  <a:t>的描述如下：</a:t>
                </a:r>
                <a:endParaRPr lang="en-US" altLang="zh-CN" sz="1300" dirty="0"/>
              </a:p>
            </p:txBody>
          </p:sp>
        </mc:Choice>
        <mc:Fallback>
          <p:sp>
            <p:nvSpPr>
              <p:cNvPr id="7" name="文本框 6"/>
              <p:cNvSpPr txBox="1">
                <a:spLocks noRot="1" noChangeAspect="1" noMove="1" noResize="1" noEditPoints="1" noAdjustHandles="1" noChangeArrowheads="1" noChangeShapeType="1" noTextEdit="1"/>
              </p:cNvSpPr>
              <p:nvPr/>
            </p:nvSpPr>
            <p:spPr>
              <a:xfrm>
                <a:off x="374947" y="2726288"/>
                <a:ext cx="4743153" cy="692497"/>
              </a:xfrm>
              <a:prstGeom prst="rect">
                <a:avLst/>
              </a:prstGeom>
              <a:blipFill rotWithShape="0">
                <a:blip r:embed="rId3"/>
                <a:stretch>
                  <a:fillRect l="-257" b="-5263"/>
                </a:stretch>
              </a:blipFill>
            </p:spPr>
            <p:txBody>
              <a:bodyPr/>
              <a:lstStyle/>
              <a:p>
                <a:r>
                  <a:rPr lang="zh-CN" altLang="en-US">
                    <a:noFill/>
                  </a:rPr>
                  <a:t> </a:t>
                </a:r>
              </a:p>
            </p:txBody>
          </p:sp>
        </mc:Fallback>
      </mc:AlternateContent>
      <p:grpSp>
        <p:nvGrpSpPr>
          <p:cNvPr id="28" name="组合 27"/>
          <p:cNvGrpSpPr/>
          <p:nvPr/>
        </p:nvGrpSpPr>
        <p:grpSpPr>
          <a:xfrm>
            <a:off x="462280" y="1689547"/>
            <a:ext cx="4738370" cy="904213"/>
            <a:chOff x="792480" y="1321635"/>
            <a:chExt cx="5831840" cy="1112878"/>
          </a:xfrm>
          <a:solidFill>
            <a:schemeClr val="accent4">
              <a:lumMod val="20000"/>
              <a:lumOff val="80000"/>
            </a:schemeClr>
          </a:solidFill>
        </p:grpSpPr>
        <p:sp>
          <p:nvSpPr>
            <p:cNvPr id="6" name="矩形 5"/>
            <p:cNvSpPr/>
            <p:nvPr/>
          </p:nvSpPr>
          <p:spPr>
            <a:xfrm>
              <a:off x="1188720" y="2089073"/>
              <a:ext cx="1229360" cy="34544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r>
                <a:rPr lang="en-US" altLang="zh-CN" sz="1463" dirty="0">
                  <a:solidFill>
                    <a:schemeClr val="accent4">
                      <a:lumMod val="50000"/>
                    </a:schemeClr>
                  </a:solidFill>
                </a:rPr>
                <a:t>Split</a:t>
              </a:r>
              <a:endParaRPr lang="zh-CN" altLang="en-US" sz="1463" dirty="0">
                <a:solidFill>
                  <a:schemeClr val="accent4">
                    <a:lumMod val="50000"/>
                  </a:schemeClr>
                </a:solidFill>
              </a:endParaRPr>
            </a:p>
          </p:txBody>
        </p:sp>
        <p:sp>
          <p:nvSpPr>
            <p:cNvPr id="8" name="矩形 7"/>
            <p:cNvSpPr/>
            <p:nvPr/>
          </p:nvSpPr>
          <p:spPr>
            <a:xfrm>
              <a:off x="4998720" y="2089073"/>
              <a:ext cx="1229360" cy="34544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r>
                <a:rPr lang="en-US" altLang="zh-CN" sz="1463" dirty="0">
                  <a:solidFill>
                    <a:schemeClr val="accent4">
                      <a:lumMod val="50000"/>
                    </a:schemeClr>
                  </a:solidFill>
                </a:rPr>
                <a:t>Merge</a:t>
              </a:r>
              <a:endParaRPr lang="zh-CN" altLang="en-US" sz="1463" dirty="0">
                <a:solidFill>
                  <a:schemeClr val="accent4">
                    <a:lumMod val="50000"/>
                  </a:schemeClr>
                </a:solidFill>
              </a:endParaRPr>
            </a:p>
          </p:txBody>
        </p:sp>
        <p:sp>
          <p:nvSpPr>
            <p:cNvPr id="11" name="矩形 10"/>
            <p:cNvSpPr/>
            <p:nvPr/>
          </p:nvSpPr>
          <p:spPr>
            <a:xfrm>
              <a:off x="3048000" y="1321635"/>
              <a:ext cx="1229360" cy="345440"/>
            </a:xfrm>
            <a:prstGeom prst="rect">
              <a:avLst/>
            </a:prstGeom>
            <a:grp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r>
                <a:rPr lang="en-US" altLang="zh-CN" sz="1463" dirty="0" err="1">
                  <a:solidFill>
                    <a:schemeClr val="accent4">
                      <a:lumMod val="50000"/>
                    </a:schemeClr>
                  </a:solidFill>
                </a:rPr>
                <a:t>UpperCase</a:t>
              </a:r>
              <a:endParaRPr lang="zh-CN" altLang="en-US" sz="1463" dirty="0">
                <a:solidFill>
                  <a:schemeClr val="accent4">
                    <a:lumMod val="50000"/>
                  </a:schemeClr>
                </a:solidFill>
              </a:endParaRPr>
            </a:p>
          </p:txBody>
        </p:sp>
        <p:cxnSp>
          <p:nvCxnSpPr>
            <p:cNvPr id="13" name="直接箭头连接符 12"/>
            <p:cNvCxnSpPr/>
            <p:nvPr/>
          </p:nvCxnSpPr>
          <p:spPr>
            <a:xfrm>
              <a:off x="792480" y="2261793"/>
              <a:ext cx="396240" cy="0"/>
            </a:xfrm>
            <a:prstGeom prst="straightConnector1">
              <a:avLst/>
            </a:prstGeom>
            <a:grpFill/>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3"/>
              <a:endCxn id="8" idx="1"/>
            </p:cNvCxnSpPr>
            <p:nvPr/>
          </p:nvCxnSpPr>
          <p:spPr>
            <a:xfrm>
              <a:off x="2418080" y="2261793"/>
              <a:ext cx="2580640" cy="0"/>
            </a:xfrm>
            <a:prstGeom prst="straightConnector1">
              <a:avLst/>
            </a:prstGeom>
            <a:grpFill/>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228080" y="2261793"/>
              <a:ext cx="396240" cy="0"/>
            </a:xfrm>
            <a:prstGeom prst="straightConnector1">
              <a:avLst/>
            </a:prstGeom>
            <a:grpFill/>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3"/>
              <a:endCxn id="11" idx="1"/>
            </p:cNvCxnSpPr>
            <p:nvPr/>
          </p:nvCxnSpPr>
          <p:spPr>
            <a:xfrm flipV="1">
              <a:off x="2418080" y="1494355"/>
              <a:ext cx="629920" cy="767438"/>
            </a:xfrm>
            <a:prstGeom prst="straightConnector1">
              <a:avLst/>
            </a:prstGeom>
            <a:grpFill/>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3"/>
              <a:endCxn id="8" idx="1"/>
            </p:cNvCxnSpPr>
            <p:nvPr/>
          </p:nvCxnSpPr>
          <p:spPr>
            <a:xfrm>
              <a:off x="4277360" y="1494355"/>
              <a:ext cx="721360" cy="767438"/>
            </a:xfrm>
            <a:prstGeom prst="straightConnector1">
              <a:avLst/>
            </a:prstGeom>
            <a:grpFill/>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5629910" y="-637133"/>
            <a:ext cx="6369389" cy="8094524"/>
          </a:xfrm>
          <a:prstGeom prst="rect">
            <a:avLst/>
          </a:prstGeom>
          <a:noFill/>
        </p:spPr>
        <p:txBody>
          <a:bodyPr wrap="square" rtlCol="0">
            <a:spAutoFit/>
          </a:bodyPr>
          <a:lstStyle/>
          <a:p>
            <a:r>
              <a:rPr lang="en-US" altLang="zh-CN" sz="1300" dirty="0" smtClean="0">
                <a:latin typeface="Consolas" panose="020B0609020204030204" pitchFamily="49" charset="0"/>
              </a:rPr>
              <a:t>System Capitalize</a:t>
            </a:r>
          </a:p>
          <a:p>
            <a:r>
              <a:rPr lang="en-US" altLang="zh-CN" sz="1300" dirty="0" smtClean="0">
                <a:latin typeface="Consolas" panose="020B0609020204030204" pitchFamily="49" charset="0"/>
              </a:rPr>
              <a:t>    Types:</a:t>
            </a:r>
          </a:p>
          <a:p>
            <a:r>
              <a:rPr lang="en-US" altLang="zh-CN" sz="1300" dirty="0" smtClean="0">
                <a:latin typeface="Consolas" panose="020B0609020204030204" pitchFamily="49" charset="0"/>
              </a:rPr>
              <a:t>        Component Split</a:t>
            </a:r>
          </a:p>
          <a:p>
            <a:r>
              <a:rPr lang="en-US" altLang="zh-CN" sz="1300" dirty="0" smtClean="0">
                <a:latin typeface="Consolas" panose="020B0609020204030204" pitchFamily="49" charset="0"/>
              </a:rPr>
              <a:t>            Port Input = [Read data until end-of-data is reached]</a:t>
            </a:r>
          </a:p>
          <a:p>
            <a:r>
              <a:rPr lang="en-US" altLang="zh-CN" sz="1300" dirty="0" smtClean="0">
                <a:latin typeface="Consolas" panose="020B0609020204030204" pitchFamily="49" charset="0"/>
              </a:rPr>
              <a:t>            Port Up = [Output data repeatedly]</a:t>
            </a:r>
          </a:p>
          <a:p>
            <a:r>
              <a:rPr lang="en-US" altLang="zh-CN" sz="1300" dirty="0" smtClean="0">
                <a:latin typeface="Consolas" panose="020B0609020204030204" pitchFamily="49" charset="0"/>
              </a:rPr>
              <a:t>            Port Down = [Output data repeatedly]</a:t>
            </a:r>
          </a:p>
          <a:p>
            <a:r>
              <a:rPr lang="en-US" altLang="zh-CN" sz="1300" dirty="0" smtClean="0">
                <a:latin typeface="Consolas" panose="020B0609020204030204" pitchFamily="49" charset="0"/>
              </a:rPr>
              <a:t>            Computation = [Repeatedly read data from Port Input then output it into Port Up and Port Down alternatively]</a:t>
            </a:r>
          </a:p>
          <a:p>
            <a:r>
              <a:rPr lang="en-US" altLang="zh-CN" sz="1300" dirty="0" smtClean="0">
                <a:latin typeface="Consolas" panose="020B0609020204030204" pitchFamily="49" charset="0"/>
              </a:rPr>
              <a:t>        Component Uppercase</a:t>
            </a:r>
          </a:p>
          <a:p>
            <a:r>
              <a:rPr lang="en-US" altLang="zh-CN" sz="1300" dirty="0" smtClean="0">
                <a:latin typeface="Consolas" panose="020B0609020204030204" pitchFamily="49" charset="0"/>
              </a:rPr>
              <a:t>            Port Input = [Read data until end-of-data is reached]</a:t>
            </a:r>
          </a:p>
          <a:p>
            <a:r>
              <a:rPr lang="en-US" altLang="zh-CN" sz="1300" dirty="0" smtClean="0">
                <a:latin typeface="Consolas" panose="020B0609020204030204" pitchFamily="49" charset="0"/>
              </a:rPr>
              <a:t>            Port Output = [Output data repeatedly]</a:t>
            </a:r>
          </a:p>
          <a:p>
            <a:r>
              <a:rPr lang="en-US" altLang="zh-CN" sz="1300" dirty="0" smtClean="0">
                <a:latin typeface="Consolas" panose="020B0609020204030204" pitchFamily="49" charset="0"/>
              </a:rPr>
              <a:t>            Computation = [repeatedly read data from Port Input, and convert the letter into uppercase if it is in lowercase, and then output it into Port Output.]</a:t>
            </a:r>
          </a:p>
          <a:p>
            <a:r>
              <a:rPr lang="en-US" altLang="zh-CN" sz="1300" dirty="0" smtClean="0">
                <a:latin typeface="Consolas" panose="020B0609020204030204" pitchFamily="49" charset="0"/>
              </a:rPr>
              <a:t>        Component Merge</a:t>
            </a:r>
          </a:p>
          <a:p>
            <a:r>
              <a:rPr lang="en-US" altLang="zh-CN" sz="1300" dirty="0" smtClean="0">
                <a:latin typeface="Consolas" panose="020B0609020204030204" pitchFamily="49" charset="0"/>
              </a:rPr>
              <a:t>            </a:t>
            </a:r>
            <a:r>
              <a:rPr lang="en-US" altLang="zh-CN" sz="1300" dirty="0">
                <a:latin typeface="Consolas" panose="020B0609020204030204" pitchFamily="49" charset="0"/>
              </a:rPr>
              <a:t>Port Up = [Read data until end-of-data is reached]</a:t>
            </a:r>
          </a:p>
          <a:p>
            <a:r>
              <a:rPr lang="en-US" altLang="zh-CN" sz="1300" dirty="0">
                <a:latin typeface="Consolas" panose="020B0609020204030204" pitchFamily="49" charset="0"/>
              </a:rPr>
              <a:t>            Port Down = [Read data until end-of-data is reached]</a:t>
            </a:r>
          </a:p>
          <a:p>
            <a:r>
              <a:rPr lang="en-US" altLang="zh-CN" sz="1300" dirty="0">
                <a:latin typeface="Consolas" panose="020B0609020204030204" pitchFamily="49" charset="0"/>
              </a:rPr>
              <a:t>            Port Output = [Repeatedly output data]</a:t>
            </a:r>
          </a:p>
          <a:p>
            <a:r>
              <a:rPr lang="en-US" altLang="zh-CN" sz="1300" dirty="0">
                <a:latin typeface="Consolas" panose="020B0609020204030204" pitchFamily="49" charset="0"/>
              </a:rPr>
              <a:t>            Computation = [Alternatively read data from Port Up and Port Down, and output it into Port Output]</a:t>
            </a:r>
          </a:p>
          <a:p>
            <a:r>
              <a:rPr lang="en-US" altLang="zh-CN" sz="1300" dirty="0">
                <a:latin typeface="Consolas" panose="020B0609020204030204" pitchFamily="49" charset="0"/>
              </a:rPr>
              <a:t>        Connector Pipe</a:t>
            </a:r>
          </a:p>
          <a:p>
            <a:r>
              <a:rPr lang="en-US" altLang="zh-CN" sz="1300" dirty="0">
                <a:latin typeface="Consolas" panose="020B0609020204030204" pitchFamily="49" charset="0"/>
              </a:rPr>
              <a:t>            Role Source = [Deliver data repeatedly, signaling termination by close]</a:t>
            </a:r>
          </a:p>
          <a:p>
            <a:r>
              <a:rPr lang="en-US" altLang="zh-CN" sz="1300" dirty="0">
                <a:latin typeface="Consolas" panose="020B0609020204030204" pitchFamily="49" charset="0"/>
              </a:rPr>
              <a:t>            Role Sink = [Read data repeatedly, closing at or before end of data]</a:t>
            </a:r>
          </a:p>
          <a:p>
            <a:r>
              <a:rPr lang="en-US" altLang="zh-CN" sz="1300" dirty="0">
                <a:latin typeface="Consolas" panose="020B0609020204030204" pitchFamily="49" charset="0"/>
              </a:rPr>
              <a:t>            Glue = [Role Sink receives data in the same order delivered by Role Source]</a:t>
            </a:r>
          </a:p>
          <a:p>
            <a:r>
              <a:rPr lang="en-US" altLang="zh-CN" sz="1300" dirty="0">
                <a:latin typeface="Consolas" panose="020B0609020204030204" pitchFamily="49" charset="0"/>
              </a:rPr>
              <a:t>    Instances:</a:t>
            </a:r>
          </a:p>
          <a:p>
            <a:r>
              <a:rPr lang="en-US" altLang="zh-CN" sz="1300" dirty="0">
                <a:latin typeface="Consolas" panose="020B0609020204030204" pitchFamily="49" charset="0"/>
              </a:rPr>
              <a:t>        </a:t>
            </a:r>
            <a:r>
              <a:rPr lang="en-US" altLang="zh-CN" sz="1300" dirty="0" err="1">
                <a:latin typeface="Consolas" panose="020B0609020204030204" pitchFamily="49" charset="0"/>
              </a:rPr>
              <a:t>aSplit</a:t>
            </a:r>
            <a:r>
              <a:rPr lang="en-US" altLang="zh-CN" sz="1300" dirty="0">
                <a:latin typeface="Consolas" panose="020B0609020204030204" pitchFamily="49" charset="0"/>
              </a:rPr>
              <a:t>: Split</a:t>
            </a:r>
          </a:p>
          <a:p>
            <a:r>
              <a:rPr lang="en-US" altLang="zh-CN" sz="1300" dirty="0">
                <a:latin typeface="Consolas" panose="020B0609020204030204" pitchFamily="49" charset="0"/>
              </a:rPr>
              <a:t>        </a:t>
            </a:r>
            <a:r>
              <a:rPr lang="en-US" altLang="zh-CN" sz="1300" dirty="0" err="1">
                <a:latin typeface="Consolas" panose="020B0609020204030204" pitchFamily="49" charset="0"/>
              </a:rPr>
              <a:t>aUpperCase</a:t>
            </a:r>
            <a:r>
              <a:rPr lang="en-US" altLang="zh-CN" sz="1300" dirty="0">
                <a:latin typeface="Consolas" panose="020B0609020204030204" pitchFamily="49" charset="0"/>
              </a:rPr>
              <a:t>: </a:t>
            </a:r>
            <a:r>
              <a:rPr lang="en-US" altLang="zh-CN" sz="1300" dirty="0" err="1">
                <a:latin typeface="Consolas" panose="020B0609020204030204" pitchFamily="49" charset="0"/>
              </a:rPr>
              <a:t>UpperCase</a:t>
            </a:r>
            <a:endParaRPr lang="en-US" altLang="zh-CN" sz="1300" dirty="0">
              <a:latin typeface="Consolas" panose="020B0609020204030204" pitchFamily="49" charset="0"/>
            </a:endParaRPr>
          </a:p>
          <a:p>
            <a:r>
              <a:rPr lang="en-US" altLang="zh-CN" sz="1300" dirty="0">
                <a:latin typeface="Consolas" panose="020B0609020204030204" pitchFamily="49" charset="0"/>
              </a:rPr>
              <a:t>        </a:t>
            </a:r>
            <a:r>
              <a:rPr lang="en-US" altLang="zh-CN" sz="1300" dirty="0" err="1">
                <a:latin typeface="Consolas" panose="020B0609020204030204" pitchFamily="49" charset="0"/>
              </a:rPr>
              <a:t>aMerge</a:t>
            </a:r>
            <a:r>
              <a:rPr lang="en-US" altLang="zh-CN" sz="1300" dirty="0">
                <a:latin typeface="Consolas" panose="020B0609020204030204" pitchFamily="49" charset="0"/>
              </a:rPr>
              <a:t>: Merge</a:t>
            </a:r>
          </a:p>
          <a:p>
            <a:r>
              <a:rPr lang="en-US" altLang="zh-CN" sz="1300" dirty="0">
                <a:latin typeface="Consolas" panose="020B0609020204030204" pitchFamily="49" charset="0"/>
              </a:rPr>
              <a:t>        p1, p2, p3: Pipe</a:t>
            </a:r>
          </a:p>
          <a:p>
            <a:r>
              <a:rPr lang="en-US" altLang="zh-CN" sz="1300" dirty="0">
                <a:latin typeface="Consolas" panose="020B0609020204030204" pitchFamily="49" charset="0"/>
              </a:rPr>
              <a:t>    Assembly:</a:t>
            </a:r>
          </a:p>
          <a:p>
            <a:r>
              <a:rPr lang="en-US" altLang="zh-CN" sz="1300" dirty="0">
                <a:latin typeface="Consolas" panose="020B0609020204030204" pitchFamily="49" charset="0"/>
              </a:rPr>
              <a:t>        </a:t>
            </a:r>
            <a:r>
              <a:rPr lang="en-US" altLang="zh-CN" sz="1300" dirty="0" err="1">
                <a:latin typeface="Consolas" panose="020B0609020204030204" pitchFamily="49" charset="0"/>
              </a:rPr>
              <a:t>aSplit.Up</a:t>
            </a:r>
            <a:r>
              <a:rPr lang="en-US" altLang="zh-CN" sz="1300" dirty="0">
                <a:latin typeface="Consolas" panose="020B0609020204030204" pitchFamily="49" charset="0"/>
              </a:rPr>
              <a:t>         </a:t>
            </a:r>
            <a:r>
              <a:rPr lang="en-US" altLang="zh-CN" sz="1300" dirty="0" err="1">
                <a:latin typeface="Consolas" panose="020B0609020204030204" pitchFamily="49" charset="0"/>
              </a:rPr>
              <a:t>AttachTo</a:t>
            </a:r>
            <a:r>
              <a:rPr lang="en-US" altLang="zh-CN" sz="1300" dirty="0">
                <a:latin typeface="Consolas" panose="020B0609020204030204" pitchFamily="49" charset="0"/>
              </a:rPr>
              <a:t> p1.Source</a:t>
            </a:r>
          </a:p>
          <a:p>
            <a:r>
              <a:rPr lang="en-US" altLang="zh-CN" sz="1300" dirty="0">
                <a:latin typeface="Consolas" panose="020B0609020204030204" pitchFamily="49" charset="0"/>
              </a:rPr>
              <a:t>        </a:t>
            </a:r>
            <a:r>
              <a:rPr lang="en-US" altLang="zh-CN" sz="1300" dirty="0" err="1">
                <a:latin typeface="Consolas" panose="020B0609020204030204" pitchFamily="49" charset="0"/>
              </a:rPr>
              <a:t>aSplit.Down</a:t>
            </a:r>
            <a:r>
              <a:rPr lang="en-US" altLang="zh-CN" sz="1300" dirty="0">
                <a:latin typeface="Consolas" panose="020B0609020204030204" pitchFamily="49" charset="0"/>
              </a:rPr>
              <a:t>       </a:t>
            </a:r>
            <a:r>
              <a:rPr lang="en-US" altLang="zh-CN" sz="1300" dirty="0" err="1">
                <a:latin typeface="Consolas" panose="020B0609020204030204" pitchFamily="49" charset="0"/>
              </a:rPr>
              <a:t>AttachTo</a:t>
            </a:r>
            <a:r>
              <a:rPr lang="en-US" altLang="zh-CN" sz="1300" dirty="0">
                <a:latin typeface="Consolas" panose="020B0609020204030204" pitchFamily="49" charset="0"/>
              </a:rPr>
              <a:t> p3.Source</a:t>
            </a:r>
          </a:p>
          <a:p>
            <a:r>
              <a:rPr lang="en-US" altLang="zh-CN" sz="1300" dirty="0">
                <a:latin typeface="Consolas" panose="020B0609020204030204" pitchFamily="49" charset="0"/>
              </a:rPr>
              <a:t>        </a:t>
            </a:r>
            <a:r>
              <a:rPr lang="en-US" altLang="zh-CN" sz="1300" dirty="0" err="1">
                <a:latin typeface="Consolas" panose="020B0609020204030204" pitchFamily="49" charset="0"/>
              </a:rPr>
              <a:t>aUpperCase.Input</a:t>
            </a:r>
            <a:r>
              <a:rPr lang="en-US" altLang="zh-CN" sz="1300" dirty="0">
                <a:latin typeface="Consolas" panose="020B0609020204030204" pitchFamily="49" charset="0"/>
              </a:rPr>
              <a:t>  </a:t>
            </a:r>
            <a:r>
              <a:rPr lang="en-US" altLang="zh-CN" sz="1300" dirty="0" err="1">
                <a:latin typeface="Consolas" panose="020B0609020204030204" pitchFamily="49" charset="0"/>
              </a:rPr>
              <a:t>AttachTo</a:t>
            </a:r>
            <a:r>
              <a:rPr lang="en-US" altLang="zh-CN" sz="1300" dirty="0">
                <a:latin typeface="Consolas" panose="020B0609020204030204" pitchFamily="49" charset="0"/>
              </a:rPr>
              <a:t> p1.Sink</a:t>
            </a:r>
          </a:p>
          <a:p>
            <a:r>
              <a:rPr lang="en-US" altLang="zh-CN" sz="1300" dirty="0">
                <a:latin typeface="Consolas" panose="020B0609020204030204" pitchFamily="49" charset="0"/>
              </a:rPr>
              <a:t>        </a:t>
            </a:r>
            <a:r>
              <a:rPr lang="en-US" altLang="zh-CN" sz="1300" dirty="0" err="1">
                <a:latin typeface="Consolas" panose="020B0609020204030204" pitchFamily="49" charset="0"/>
              </a:rPr>
              <a:t>aUpperCase.Output</a:t>
            </a:r>
            <a:r>
              <a:rPr lang="en-US" altLang="zh-CN" sz="1300" dirty="0">
                <a:latin typeface="Consolas" panose="020B0609020204030204" pitchFamily="49" charset="0"/>
              </a:rPr>
              <a:t> </a:t>
            </a:r>
            <a:r>
              <a:rPr lang="en-US" altLang="zh-CN" sz="1300" dirty="0" err="1">
                <a:latin typeface="Consolas" panose="020B0609020204030204" pitchFamily="49" charset="0"/>
              </a:rPr>
              <a:t>AttachTo</a:t>
            </a:r>
            <a:r>
              <a:rPr lang="en-US" altLang="zh-CN" sz="1300" dirty="0">
                <a:latin typeface="Consolas" panose="020B0609020204030204" pitchFamily="49" charset="0"/>
              </a:rPr>
              <a:t> p2.Source</a:t>
            </a:r>
          </a:p>
          <a:p>
            <a:r>
              <a:rPr lang="en-US" altLang="zh-CN" sz="1300" dirty="0">
                <a:latin typeface="Consolas" panose="020B0609020204030204" pitchFamily="49" charset="0"/>
              </a:rPr>
              <a:t>        </a:t>
            </a:r>
            <a:r>
              <a:rPr lang="en-US" altLang="zh-CN" sz="1300" dirty="0" err="1">
                <a:latin typeface="Consolas" panose="020B0609020204030204" pitchFamily="49" charset="0"/>
              </a:rPr>
              <a:t>aMerge.Up</a:t>
            </a:r>
            <a:r>
              <a:rPr lang="en-US" altLang="zh-CN" sz="1300" dirty="0">
                <a:latin typeface="Consolas" panose="020B0609020204030204" pitchFamily="49" charset="0"/>
              </a:rPr>
              <a:t>         </a:t>
            </a:r>
            <a:r>
              <a:rPr lang="en-US" altLang="zh-CN" sz="1300" dirty="0" err="1">
                <a:latin typeface="Consolas" panose="020B0609020204030204" pitchFamily="49" charset="0"/>
              </a:rPr>
              <a:t>AttachTo</a:t>
            </a:r>
            <a:r>
              <a:rPr lang="en-US" altLang="zh-CN" sz="1300" dirty="0">
                <a:latin typeface="Consolas" panose="020B0609020204030204" pitchFamily="49" charset="0"/>
              </a:rPr>
              <a:t> p2.Sink</a:t>
            </a:r>
          </a:p>
          <a:p>
            <a:r>
              <a:rPr lang="en-US" altLang="zh-CN" sz="1300" dirty="0">
                <a:latin typeface="Consolas" panose="020B0609020204030204" pitchFamily="49" charset="0"/>
              </a:rPr>
              <a:t>        </a:t>
            </a:r>
            <a:r>
              <a:rPr lang="en-US" altLang="zh-CN" sz="1300" dirty="0" err="1">
                <a:latin typeface="Consolas" panose="020B0609020204030204" pitchFamily="49" charset="0"/>
              </a:rPr>
              <a:t>aMerge.Down</a:t>
            </a:r>
            <a:r>
              <a:rPr lang="en-US" altLang="zh-CN" sz="1300" dirty="0">
                <a:latin typeface="Consolas" panose="020B0609020204030204" pitchFamily="49" charset="0"/>
              </a:rPr>
              <a:t>       </a:t>
            </a:r>
            <a:r>
              <a:rPr lang="en-US" altLang="zh-CN" sz="1300" dirty="0" err="1">
                <a:latin typeface="Consolas" panose="020B0609020204030204" pitchFamily="49" charset="0"/>
              </a:rPr>
              <a:t>AttachTo</a:t>
            </a:r>
            <a:r>
              <a:rPr lang="en-US" altLang="zh-CN" sz="1300" dirty="0">
                <a:latin typeface="Consolas" panose="020B0609020204030204" pitchFamily="49" charset="0"/>
              </a:rPr>
              <a:t> p3.Sink</a:t>
            </a:r>
          </a:p>
          <a:p>
            <a:r>
              <a:rPr lang="en-US" altLang="zh-CN" sz="1300" dirty="0">
                <a:latin typeface="Consolas" panose="020B0609020204030204" pitchFamily="49" charset="0"/>
              </a:rPr>
              <a:t>End Capitalize</a:t>
            </a:r>
          </a:p>
        </p:txBody>
      </p:sp>
      <p:sp>
        <p:nvSpPr>
          <p:cNvPr id="30" name="矩形 29"/>
          <p:cNvSpPr/>
          <p:nvPr/>
        </p:nvSpPr>
        <p:spPr>
          <a:xfrm>
            <a:off x="1783080" y="1890187"/>
            <a:ext cx="377026" cy="317459"/>
          </a:xfrm>
          <a:prstGeom prst="rect">
            <a:avLst/>
          </a:prstGeom>
        </p:spPr>
        <p:txBody>
          <a:bodyPr wrap="none">
            <a:spAutoFit/>
          </a:bodyPr>
          <a:lstStyle/>
          <a:p>
            <a:r>
              <a:rPr lang="en-US" altLang="zh-CN" sz="1463" dirty="0">
                <a:solidFill>
                  <a:schemeClr val="accent4">
                    <a:lumMod val="50000"/>
                  </a:schemeClr>
                </a:solidFill>
              </a:rPr>
              <a:t>p1</a:t>
            </a:r>
            <a:endParaRPr lang="zh-CN" altLang="en-US" sz="1463" dirty="0"/>
          </a:p>
        </p:txBody>
      </p:sp>
      <p:sp>
        <p:nvSpPr>
          <p:cNvPr id="31" name="矩形 30"/>
          <p:cNvSpPr/>
          <p:nvPr/>
        </p:nvSpPr>
        <p:spPr>
          <a:xfrm>
            <a:off x="3535745" y="1890187"/>
            <a:ext cx="377026" cy="317459"/>
          </a:xfrm>
          <a:prstGeom prst="rect">
            <a:avLst/>
          </a:prstGeom>
        </p:spPr>
        <p:txBody>
          <a:bodyPr wrap="none">
            <a:spAutoFit/>
          </a:bodyPr>
          <a:lstStyle/>
          <a:p>
            <a:r>
              <a:rPr lang="en-US" altLang="zh-CN" sz="1463" dirty="0">
                <a:solidFill>
                  <a:schemeClr val="accent4">
                    <a:lumMod val="50000"/>
                  </a:schemeClr>
                </a:solidFill>
              </a:rPr>
              <a:t>p2</a:t>
            </a:r>
            <a:endParaRPr lang="zh-CN" altLang="en-US" sz="1463" dirty="0"/>
          </a:p>
        </p:txBody>
      </p:sp>
      <p:sp>
        <p:nvSpPr>
          <p:cNvPr id="32" name="矩形 31"/>
          <p:cNvSpPr/>
          <p:nvPr/>
        </p:nvSpPr>
        <p:spPr>
          <a:xfrm>
            <a:off x="2671575" y="2426206"/>
            <a:ext cx="377026" cy="317459"/>
          </a:xfrm>
          <a:prstGeom prst="rect">
            <a:avLst/>
          </a:prstGeom>
        </p:spPr>
        <p:txBody>
          <a:bodyPr wrap="none">
            <a:spAutoFit/>
          </a:bodyPr>
          <a:lstStyle/>
          <a:p>
            <a:r>
              <a:rPr lang="en-US" altLang="zh-CN" sz="1463" dirty="0">
                <a:solidFill>
                  <a:schemeClr val="accent4">
                    <a:lumMod val="50000"/>
                  </a:schemeClr>
                </a:solidFill>
              </a:rPr>
              <a:t>p3</a:t>
            </a:r>
            <a:endParaRPr lang="zh-CN" altLang="en-US" sz="1463" dirty="0"/>
          </a:p>
        </p:txBody>
      </p:sp>
    </p:spTree>
    <p:extLst>
      <p:ext uri="{BB962C8B-B14F-4D97-AF65-F5344CB8AC3E}">
        <p14:creationId xmlns:p14="http://schemas.microsoft.com/office/powerpoint/2010/main" val="3887982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4946" y="781807"/>
            <a:ext cx="1872629" cy="317459"/>
          </a:xfrm>
          <a:prstGeom prst="rect">
            <a:avLst/>
          </a:prstGeom>
          <a:noFill/>
        </p:spPr>
        <p:txBody>
          <a:bodyPr wrap="none" rtlCol="0">
            <a:spAutoFit/>
          </a:bodyPr>
          <a:lstStyle/>
          <a:p>
            <a:r>
              <a:rPr lang="zh-CN" altLang="en-US" sz="1463" b="1" dirty="0"/>
              <a:t>建立质量属性效用树</a:t>
            </a:r>
            <a:endParaRPr lang="en-US" altLang="zh-CN" sz="1463" b="1" dirty="0"/>
          </a:p>
        </p:txBody>
      </p:sp>
      <p:sp>
        <p:nvSpPr>
          <p:cNvPr id="3" name="文本框 2"/>
          <p:cNvSpPr txBox="1"/>
          <p:nvPr/>
        </p:nvSpPr>
        <p:spPr>
          <a:xfrm>
            <a:off x="135853" y="3207984"/>
            <a:ext cx="722119" cy="767711"/>
          </a:xfrm>
          <a:prstGeom prst="rect">
            <a:avLst/>
          </a:prstGeom>
          <a:noFill/>
        </p:spPr>
        <p:txBody>
          <a:bodyPr wrap="square" rtlCol="0">
            <a:spAutoFit/>
          </a:bodyPr>
          <a:lstStyle/>
          <a:p>
            <a:r>
              <a:rPr lang="zh-CN" altLang="en-US" sz="1463" dirty="0"/>
              <a:t>在线交易系统</a:t>
            </a:r>
          </a:p>
        </p:txBody>
      </p:sp>
      <p:sp>
        <p:nvSpPr>
          <p:cNvPr id="4" name="文本框 3"/>
          <p:cNvSpPr txBox="1"/>
          <p:nvPr/>
        </p:nvSpPr>
        <p:spPr>
          <a:xfrm>
            <a:off x="1677302" y="1140270"/>
            <a:ext cx="922098" cy="317459"/>
          </a:xfrm>
          <a:prstGeom prst="rect">
            <a:avLst/>
          </a:prstGeom>
          <a:noFill/>
        </p:spPr>
        <p:txBody>
          <a:bodyPr wrap="square" rtlCol="0">
            <a:spAutoFit/>
          </a:bodyPr>
          <a:lstStyle/>
          <a:p>
            <a:r>
              <a:rPr lang="zh-CN" altLang="en-US" sz="1463" dirty="0"/>
              <a:t>性能</a:t>
            </a:r>
          </a:p>
        </p:txBody>
      </p:sp>
      <p:sp>
        <p:nvSpPr>
          <p:cNvPr id="5" name="文本框 4"/>
          <p:cNvSpPr txBox="1"/>
          <p:nvPr/>
        </p:nvSpPr>
        <p:spPr>
          <a:xfrm>
            <a:off x="1677302" y="2208517"/>
            <a:ext cx="922098" cy="542584"/>
          </a:xfrm>
          <a:prstGeom prst="rect">
            <a:avLst/>
          </a:prstGeom>
          <a:noFill/>
        </p:spPr>
        <p:txBody>
          <a:bodyPr wrap="square" rtlCol="0">
            <a:spAutoFit/>
          </a:bodyPr>
          <a:lstStyle/>
          <a:p>
            <a:r>
              <a:rPr lang="zh-CN" altLang="en-US" sz="1463" dirty="0"/>
              <a:t>可修改性</a:t>
            </a:r>
          </a:p>
        </p:txBody>
      </p:sp>
      <p:sp>
        <p:nvSpPr>
          <p:cNvPr id="6" name="文本框 5"/>
          <p:cNvSpPr txBox="1"/>
          <p:nvPr/>
        </p:nvSpPr>
        <p:spPr>
          <a:xfrm>
            <a:off x="1677302" y="3320516"/>
            <a:ext cx="922098" cy="317459"/>
          </a:xfrm>
          <a:prstGeom prst="rect">
            <a:avLst/>
          </a:prstGeom>
          <a:noFill/>
        </p:spPr>
        <p:txBody>
          <a:bodyPr wrap="square" rtlCol="0">
            <a:spAutoFit/>
          </a:bodyPr>
          <a:lstStyle/>
          <a:p>
            <a:r>
              <a:rPr lang="zh-CN" altLang="en-US" sz="1463" dirty="0"/>
              <a:t>可用性</a:t>
            </a:r>
          </a:p>
        </p:txBody>
      </p:sp>
      <p:sp>
        <p:nvSpPr>
          <p:cNvPr id="7" name="文本框 6"/>
          <p:cNvSpPr txBox="1"/>
          <p:nvPr/>
        </p:nvSpPr>
        <p:spPr>
          <a:xfrm>
            <a:off x="1677302" y="4388763"/>
            <a:ext cx="922098" cy="317459"/>
          </a:xfrm>
          <a:prstGeom prst="rect">
            <a:avLst/>
          </a:prstGeom>
          <a:noFill/>
        </p:spPr>
        <p:txBody>
          <a:bodyPr wrap="square" rtlCol="0">
            <a:spAutoFit/>
          </a:bodyPr>
          <a:lstStyle/>
          <a:p>
            <a:r>
              <a:rPr lang="zh-CN" altLang="en-US" sz="1463" dirty="0"/>
              <a:t>安全性</a:t>
            </a:r>
          </a:p>
        </p:txBody>
      </p:sp>
      <p:sp>
        <p:nvSpPr>
          <p:cNvPr id="8" name="文本框 7"/>
          <p:cNvSpPr txBox="1"/>
          <p:nvPr/>
        </p:nvSpPr>
        <p:spPr>
          <a:xfrm>
            <a:off x="1677302" y="5457010"/>
            <a:ext cx="922098" cy="542584"/>
          </a:xfrm>
          <a:prstGeom prst="rect">
            <a:avLst/>
          </a:prstGeom>
          <a:noFill/>
        </p:spPr>
        <p:txBody>
          <a:bodyPr wrap="square" rtlCol="0">
            <a:spAutoFit/>
          </a:bodyPr>
          <a:lstStyle/>
          <a:p>
            <a:r>
              <a:rPr lang="zh-CN" altLang="en-US" sz="1463" dirty="0"/>
              <a:t>可测试性</a:t>
            </a:r>
          </a:p>
        </p:txBody>
      </p:sp>
      <p:cxnSp>
        <p:nvCxnSpPr>
          <p:cNvPr id="10" name="直接连接符 9"/>
          <p:cNvCxnSpPr>
            <a:stCxn id="3" idx="3"/>
            <a:endCxn id="6" idx="1"/>
          </p:cNvCxnSpPr>
          <p:nvPr/>
        </p:nvCxnSpPr>
        <p:spPr>
          <a:xfrm flipV="1">
            <a:off x="857972" y="3479246"/>
            <a:ext cx="819330" cy="112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 idx="3"/>
            <a:endCxn id="5" idx="1"/>
          </p:cNvCxnSpPr>
          <p:nvPr/>
        </p:nvCxnSpPr>
        <p:spPr>
          <a:xfrm flipV="1">
            <a:off x="857972" y="2479809"/>
            <a:ext cx="819330" cy="1112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3" idx="3"/>
            <a:endCxn id="4" idx="1"/>
          </p:cNvCxnSpPr>
          <p:nvPr/>
        </p:nvCxnSpPr>
        <p:spPr>
          <a:xfrm flipV="1">
            <a:off x="857972" y="1299000"/>
            <a:ext cx="819330" cy="2292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 idx="3"/>
            <a:endCxn id="7" idx="1"/>
          </p:cNvCxnSpPr>
          <p:nvPr/>
        </p:nvCxnSpPr>
        <p:spPr>
          <a:xfrm>
            <a:off x="857972" y="3591840"/>
            <a:ext cx="819330" cy="955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3" idx="3"/>
            <a:endCxn id="8" idx="1"/>
          </p:cNvCxnSpPr>
          <p:nvPr/>
        </p:nvCxnSpPr>
        <p:spPr>
          <a:xfrm>
            <a:off x="857972" y="3591840"/>
            <a:ext cx="819330" cy="2136462"/>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805594" y="2453941"/>
            <a:ext cx="2154757" cy="317459"/>
          </a:xfrm>
          <a:prstGeom prst="rect">
            <a:avLst/>
          </a:prstGeom>
          <a:noFill/>
        </p:spPr>
        <p:txBody>
          <a:bodyPr wrap="none" rtlCol="0">
            <a:spAutoFit/>
          </a:bodyPr>
          <a:lstStyle/>
          <a:p>
            <a:r>
              <a:rPr lang="zh-CN" altLang="en-US" sz="1463" dirty="0"/>
              <a:t>（</a:t>
            </a:r>
            <a:r>
              <a:rPr lang="en-US" altLang="zh-CN" sz="1463" dirty="0"/>
              <a:t>4</a:t>
            </a:r>
            <a:r>
              <a:rPr lang="zh-CN" altLang="en-US" sz="1463" dirty="0"/>
              <a:t>）视频必须实时传输</a:t>
            </a:r>
          </a:p>
        </p:txBody>
      </p:sp>
      <p:sp>
        <p:nvSpPr>
          <p:cNvPr id="22" name="文本框 21"/>
          <p:cNvSpPr txBox="1"/>
          <p:nvPr/>
        </p:nvSpPr>
        <p:spPr>
          <a:xfrm>
            <a:off x="3805594" y="1140270"/>
            <a:ext cx="4876656" cy="317459"/>
          </a:xfrm>
          <a:prstGeom prst="rect">
            <a:avLst/>
          </a:prstGeom>
          <a:noFill/>
        </p:spPr>
        <p:txBody>
          <a:bodyPr wrap="none" rtlCol="0">
            <a:spAutoFit/>
          </a:bodyPr>
          <a:lstStyle/>
          <a:p>
            <a:r>
              <a:rPr lang="zh-CN" altLang="en-US" sz="1463" dirty="0"/>
              <a:t>（</a:t>
            </a:r>
            <a:r>
              <a:rPr lang="en-US" altLang="zh-CN" sz="1463" dirty="0"/>
              <a:t>1</a:t>
            </a:r>
            <a:r>
              <a:rPr lang="zh-CN" altLang="en-US" sz="1463" dirty="0"/>
              <a:t>）站点</a:t>
            </a:r>
            <a:r>
              <a:rPr lang="en-US" altLang="zh-CN" sz="1463" dirty="0"/>
              <a:t>1</a:t>
            </a:r>
            <a:r>
              <a:rPr lang="zh-CN" altLang="en-US" sz="1463" dirty="0"/>
              <a:t>断电后，能够在</a:t>
            </a:r>
            <a:r>
              <a:rPr lang="en-US" altLang="zh-CN" sz="1463" dirty="0"/>
              <a:t>3</a:t>
            </a:r>
            <a:r>
              <a:rPr lang="zh-CN" altLang="en-US" sz="1463" dirty="0"/>
              <a:t>秒内完成流量到站点</a:t>
            </a:r>
            <a:r>
              <a:rPr lang="en-US" altLang="zh-CN" sz="1463" dirty="0"/>
              <a:t>2</a:t>
            </a:r>
            <a:r>
              <a:rPr lang="zh-CN" altLang="en-US" sz="1463" dirty="0"/>
              <a:t>的迁移</a:t>
            </a:r>
          </a:p>
        </p:txBody>
      </p:sp>
      <p:sp>
        <p:nvSpPr>
          <p:cNvPr id="23" name="文本框 22"/>
          <p:cNvSpPr txBox="1"/>
          <p:nvPr/>
        </p:nvSpPr>
        <p:spPr>
          <a:xfrm>
            <a:off x="3805596" y="1587483"/>
            <a:ext cx="3749744" cy="317459"/>
          </a:xfrm>
          <a:prstGeom prst="rect">
            <a:avLst/>
          </a:prstGeom>
          <a:noFill/>
        </p:spPr>
        <p:txBody>
          <a:bodyPr wrap="none" rtlCol="0">
            <a:spAutoFit/>
          </a:bodyPr>
          <a:lstStyle/>
          <a:p>
            <a:r>
              <a:rPr lang="zh-CN" altLang="en-US" sz="1463" dirty="0"/>
              <a:t>（</a:t>
            </a:r>
            <a:r>
              <a:rPr lang="en-US" altLang="zh-CN" sz="1463" dirty="0"/>
              <a:t>2</a:t>
            </a:r>
            <a:r>
              <a:rPr lang="zh-CN" altLang="en-US" sz="1463" dirty="0"/>
              <a:t>）信用卡交易需要有</a:t>
            </a:r>
            <a:r>
              <a:rPr lang="en-US" altLang="zh-CN" sz="1463" dirty="0"/>
              <a:t>99.99999%</a:t>
            </a:r>
            <a:r>
              <a:rPr lang="zh-CN" altLang="en-US" sz="1463" dirty="0"/>
              <a:t>的安全性</a:t>
            </a:r>
          </a:p>
        </p:txBody>
      </p:sp>
      <p:sp>
        <p:nvSpPr>
          <p:cNvPr id="24" name="文本框 23"/>
          <p:cNvSpPr txBox="1"/>
          <p:nvPr/>
        </p:nvSpPr>
        <p:spPr>
          <a:xfrm>
            <a:off x="3805596" y="2034696"/>
            <a:ext cx="4968027" cy="317459"/>
          </a:xfrm>
          <a:prstGeom prst="rect">
            <a:avLst/>
          </a:prstGeom>
          <a:noFill/>
        </p:spPr>
        <p:txBody>
          <a:bodyPr wrap="none" rtlCol="0">
            <a:spAutoFit/>
          </a:bodyPr>
          <a:lstStyle/>
          <a:p>
            <a:r>
              <a:rPr lang="zh-CN" altLang="en-US" sz="1463" dirty="0"/>
              <a:t>（</a:t>
            </a:r>
            <a:r>
              <a:rPr lang="en-US" altLang="zh-CN" sz="1463" dirty="0"/>
              <a:t>3</a:t>
            </a:r>
            <a:r>
              <a:rPr lang="zh-CN" altLang="en-US" sz="1463" dirty="0"/>
              <a:t>）用户的授权数据库需要在</a:t>
            </a:r>
            <a:r>
              <a:rPr lang="en-US" altLang="zh-CN" sz="1463" dirty="0"/>
              <a:t>99.9999%</a:t>
            </a:r>
            <a:r>
              <a:rPr lang="zh-CN" altLang="en-US" sz="1463" dirty="0"/>
              <a:t>的情况下保证可用</a:t>
            </a:r>
          </a:p>
        </p:txBody>
      </p:sp>
      <p:sp>
        <p:nvSpPr>
          <p:cNvPr id="25" name="文本框 24"/>
          <p:cNvSpPr txBox="1"/>
          <p:nvPr/>
        </p:nvSpPr>
        <p:spPr>
          <a:xfrm>
            <a:off x="3805596" y="2862370"/>
            <a:ext cx="4287905" cy="317459"/>
          </a:xfrm>
          <a:prstGeom prst="rect">
            <a:avLst/>
          </a:prstGeom>
          <a:noFill/>
        </p:spPr>
        <p:txBody>
          <a:bodyPr wrap="none" rtlCol="0">
            <a:spAutoFit/>
          </a:bodyPr>
          <a:lstStyle/>
          <a:p>
            <a:r>
              <a:rPr lang="zh-CN" altLang="en-US" sz="1463" dirty="0"/>
              <a:t>（</a:t>
            </a:r>
            <a:r>
              <a:rPr lang="en-US" altLang="zh-CN" sz="1463" dirty="0"/>
              <a:t>5</a:t>
            </a:r>
            <a:r>
              <a:rPr lang="zh-CN" altLang="en-US" sz="1463" dirty="0"/>
              <a:t>）能够在</a:t>
            </a:r>
            <a:r>
              <a:rPr lang="en-US" altLang="zh-CN" sz="1463" dirty="0"/>
              <a:t>4</a:t>
            </a:r>
            <a:r>
              <a:rPr lang="zh-CN" altLang="en-US" sz="1463" dirty="0"/>
              <a:t>人一周内完成对</a:t>
            </a:r>
            <a:r>
              <a:rPr lang="en-US" altLang="zh-CN" sz="1463" dirty="0"/>
              <a:t>Web</a:t>
            </a:r>
            <a:r>
              <a:rPr lang="zh-CN" altLang="en-US" sz="1463" dirty="0"/>
              <a:t>用户界面的改变</a:t>
            </a:r>
          </a:p>
        </p:txBody>
      </p:sp>
      <p:sp>
        <p:nvSpPr>
          <p:cNvPr id="26" name="文本框 25"/>
          <p:cNvSpPr txBox="1"/>
          <p:nvPr/>
        </p:nvSpPr>
        <p:spPr>
          <a:xfrm>
            <a:off x="3805596" y="3281615"/>
            <a:ext cx="3704860" cy="317459"/>
          </a:xfrm>
          <a:prstGeom prst="rect">
            <a:avLst/>
          </a:prstGeom>
          <a:noFill/>
        </p:spPr>
        <p:txBody>
          <a:bodyPr wrap="none" rtlCol="0">
            <a:spAutoFit/>
          </a:bodyPr>
          <a:lstStyle/>
          <a:p>
            <a:r>
              <a:rPr lang="zh-CN" altLang="en-US" sz="1463" dirty="0"/>
              <a:t>（</a:t>
            </a:r>
            <a:r>
              <a:rPr lang="en-US" altLang="zh-CN" sz="1463" dirty="0"/>
              <a:t>6</a:t>
            </a:r>
            <a:r>
              <a:rPr lang="zh-CN" altLang="en-US" sz="1463" dirty="0"/>
              <a:t>）网络失效和恢复必须在</a:t>
            </a:r>
            <a:r>
              <a:rPr lang="en-US" altLang="zh-CN" sz="1463" dirty="0"/>
              <a:t>1.5</a:t>
            </a:r>
            <a:r>
              <a:rPr lang="zh-CN" altLang="en-US" sz="1463" dirty="0"/>
              <a:t>分钟内完成</a:t>
            </a:r>
          </a:p>
        </p:txBody>
      </p:sp>
      <p:sp>
        <p:nvSpPr>
          <p:cNvPr id="28" name="文本框 27"/>
          <p:cNvSpPr txBox="1"/>
          <p:nvPr/>
        </p:nvSpPr>
        <p:spPr>
          <a:xfrm>
            <a:off x="3805596" y="3733129"/>
            <a:ext cx="4314001" cy="317459"/>
          </a:xfrm>
          <a:prstGeom prst="rect">
            <a:avLst/>
          </a:prstGeom>
          <a:noFill/>
        </p:spPr>
        <p:txBody>
          <a:bodyPr wrap="none" rtlCol="0">
            <a:spAutoFit/>
          </a:bodyPr>
          <a:lstStyle/>
          <a:p>
            <a:r>
              <a:rPr lang="zh-CN" altLang="en-US" sz="1463" dirty="0"/>
              <a:t>（</a:t>
            </a:r>
            <a:r>
              <a:rPr lang="en-US" altLang="zh-CN" sz="1463" dirty="0"/>
              <a:t>7</a:t>
            </a:r>
            <a:r>
              <a:rPr lang="zh-CN" altLang="en-US" sz="1463" dirty="0"/>
              <a:t>）减少对客户数据库访问的时间至</a:t>
            </a:r>
            <a:r>
              <a:rPr lang="en-US" altLang="zh-CN" sz="1463" dirty="0"/>
              <a:t>200</a:t>
            </a:r>
            <a:r>
              <a:rPr lang="zh-CN" altLang="en-US" sz="1463" dirty="0"/>
              <a:t>毫秒以内</a:t>
            </a:r>
          </a:p>
        </p:txBody>
      </p:sp>
      <p:cxnSp>
        <p:nvCxnSpPr>
          <p:cNvPr id="30" name="直接连接符 29"/>
          <p:cNvCxnSpPr>
            <a:stCxn id="22" idx="1"/>
            <a:endCxn id="6" idx="3"/>
          </p:cNvCxnSpPr>
          <p:nvPr/>
        </p:nvCxnSpPr>
        <p:spPr>
          <a:xfrm flipH="1">
            <a:off x="2599400" y="1299000"/>
            <a:ext cx="1206194" cy="2180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3" idx="1"/>
            <a:endCxn id="7" idx="3"/>
          </p:cNvCxnSpPr>
          <p:nvPr/>
        </p:nvCxnSpPr>
        <p:spPr>
          <a:xfrm flipH="1">
            <a:off x="2599400" y="1746213"/>
            <a:ext cx="1206196" cy="2801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4" idx="1"/>
            <a:endCxn id="7" idx="3"/>
          </p:cNvCxnSpPr>
          <p:nvPr/>
        </p:nvCxnSpPr>
        <p:spPr>
          <a:xfrm flipH="1">
            <a:off x="2599400" y="2193426"/>
            <a:ext cx="1206196" cy="2354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1" idx="1"/>
            <a:endCxn id="4" idx="3"/>
          </p:cNvCxnSpPr>
          <p:nvPr/>
        </p:nvCxnSpPr>
        <p:spPr>
          <a:xfrm flipH="1" flipV="1">
            <a:off x="2599400" y="1299000"/>
            <a:ext cx="1206194" cy="131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5" idx="1"/>
            <a:endCxn id="5" idx="3"/>
          </p:cNvCxnSpPr>
          <p:nvPr/>
        </p:nvCxnSpPr>
        <p:spPr>
          <a:xfrm flipH="1" flipV="1">
            <a:off x="2599400" y="2479809"/>
            <a:ext cx="1206196" cy="541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6" idx="1"/>
            <a:endCxn id="6" idx="3"/>
          </p:cNvCxnSpPr>
          <p:nvPr/>
        </p:nvCxnSpPr>
        <p:spPr>
          <a:xfrm flipH="1">
            <a:off x="2599400" y="3440345"/>
            <a:ext cx="1206196" cy="389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8" idx="1"/>
            <a:endCxn id="4" idx="3"/>
          </p:cNvCxnSpPr>
          <p:nvPr/>
        </p:nvCxnSpPr>
        <p:spPr>
          <a:xfrm flipH="1" flipV="1">
            <a:off x="2599400" y="1299000"/>
            <a:ext cx="1206196" cy="2592859"/>
          </a:xfrm>
          <a:prstGeom prst="line">
            <a:avLst/>
          </a:prstGeom>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3805594" y="5457010"/>
            <a:ext cx="5625258" cy="542584"/>
          </a:xfrm>
          <a:prstGeom prst="rect">
            <a:avLst/>
          </a:prstGeom>
          <a:noFill/>
        </p:spPr>
        <p:txBody>
          <a:bodyPr wrap="none" rtlCol="0">
            <a:spAutoFit/>
          </a:bodyPr>
          <a:lstStyle/>
          <a:p>
            <a:r>
              <a:rPr lang="zh-CN" altLang="en-US" sz="1463" dirty="0"/>
              <a:t>在新系统上线</a:t>
            </a:r>
            <a:r>
              <a:rPr lang="en-US" altLang="zh-CN" sz="1463" dirty="0"/>
              <a:t>30</a:t>
            </a:r>
            <a:r>
              <a:rPr lang="zh-CN" altLang="en-US" sz="1463" dirty="0"/>
              <a:t>天内，必须能够记录并重放特定用户的操作过程；</a:t>
            </a:r>
            <a:endParaRPr lang="en-US" altLang="zh-CN" sz="1463" dirty="0"/>
          </a:p>
          <a:p>
            <a:r>
              <a:rPr lang="zh-CN" altLang="en-US" sz="1463" dirty="0"/>
              <a:t>新上线的系统必须能够支持在线测试。</a:t>
            </a:r>
          </a:p>
        </p:txBody>
      </p:sp>
      <p:cxnSp>
        <p:nvCxnSpPr>
          <p:cNvPr id="46" name="直接连接符 45"/>
          <p:cNvCxnSpPr>
            <a:stCxn id="8" idx="3"/>
          </p:cNvCxnSpPr>
          <p:nvPr/>
        </p:nvCxnSpPr>
        <p:spPr>
          <a:xfrm flipV="1">
            <a:off x="2599400" y="5607050"/>
            <a:ext cx="1206196" cy="1212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245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4946" y="150471"/>
            <a:ext cx="3680816" cy="317459"/>
          </a:xfrm>
          <a:prstGeom prst="rect">
            <a:avLst/>
          </a:prstGeom>
          <a:noFill/>
        </p:spPr>
        <p:txBody>
          <a:bodyPr wrap="none" rtlCol="0">
            <a:spAutoFit/>
          </a:bodyPr>
          <a:lstStyle/>
          <a:p>
            <a:r>
              <a:rPr lang="zh-CN" altLang="en-US" sz="1463" b="1" dirty="0"/>
              <a:t>软件体系结构测试与化学抽象机（</a:t>
            </a:r>
            <a:r>
              <a:rPr lang="en-US" altLang="zh-CN" sz="1463" b="1" dirty="0"/>
              <a:t>CHAM</a:t>
            </a:r>
            <a:r>
              <a:rPr lang="zh-CN" altLang="en-US" sz="1463" b="1" dirty="0"/>
              <a:t>）</a:t>
            </a:r>
            <a:endParaRPr lang="en-US" altLang="zh-CN" sz="1463" b="1" dirty="0"/>
          </a:p>
        </p:txBody>
      </p:sp>
      <p:sp>
        <p:nvSpPr>
          <p:cNvPr id="3" name="文本框 2"/>
          <p:cNvSpPr txBox="1"/>
          <p:nvPr/>
        </p:nvSpPr>
        <p:spPr>
          <a:xfrm>
            <a:off x="374947" y="450553"/>
            <a:ext cx="4825703" cy="6294031"/>
          </a:xfrm>
          <a:prstGeom prst="rect">
            <a:avLst/>
          </a:prstGeom>
          <a:noFill/>
        </p:spPr>
        <p:txBody>
          <a:bodyPr wrap="square" rtlCol="0">
            <a:spAutoFit/>
          </a:bodyPr>
          <a:lstStyle/>
          <a:p>
            <a:r>
              <a:rPr lang="zh-CN" altLang="en-US" sz="1300" b="1" dirty="0"/>
              <a:t>解：</a:t>
            </a:r>
            <a:endParaRPr lang="en-US" altLang="zh-CN" sz="1300" b="1" dirty="0"/>
          </a:p>
          <a:p>
            <a:r>
              <a:rPr lang="en-US" altLang="zh-CN" sz="1300" dirty="0"/>
              <a:t>1</a:t>
            </a:r>
            <a:r>
              <a:rPr lang="zh-CN" altLang="en-US" sz="1300" dirty="0"/>
              <a:t>）软件体系结构测试：</a:t>
            </a:r>
            <a:endParaRPr lang="en-US" altLang="zh-CN" sz="1300" dirty="0"/>
          </a:p>
          <a:p>
            <a:r>
              <a:rPr lang="zh-CN" altLang="en-US" sz="1300" dirty="0"/>
              <a:t>① 定义：软件体系结构测试与测序测试有所不同，它检查的是软件设计的适用性，这种测试不考虑软件的具体实现代码，因此，基于说明和实现的程序测试方法对软件体系结构测试并不适用。和其他软件测试方法一样，基于体系结构的软件测试同样需要研究测试内容、测试原则、测试用例、测试充分性与测试方法等</a:t>
            </a:r>
            <a:r>
              <a:rPr lang="zh-CN" altLang="en-US" sz="1300" dirty="0" smtClean="0"/>
              <a:t>。</a:t>
            </a:r>
            <a:endParaRPr lang="en-US" altLang="zh-CN" sz="1300" dirty="0"/>
          </a:p>
          <a:p>
            <a:r>
              <a:rPr lang="zh-CN" altLang="en-US" sz="1300" dirty="0"/>
              <a:t>② 内容：</a:t>
            </a:r>
            <a:endParaRPr lang="en-US" altLang="zh-CN" sz="1300" dirty="0"/>
          </a:p>
          <a:p>
            <a:pPr marL="232172" indent="-232172">
              <a:buFontTx/>
              <a:buChar char="-"/>
            </a:pPr>
            <a:r>
              <a:rPr lang="zh-CN" altLang="en-US" sz="1300" dirty="0"/>
              <a:t>考察构件接口对行为的描述与连接件的配置是否一致、兼容；</a:t>
            </a:r>
            <a:endParaRPr lang="en-US" altLang="zh-CN" sz="1300" dirty="0"/>
          </a:p>
          <a:p>
            <a:pPr marL="232172" indent="-232172">
              <a:buFontTx/>
              <a:buChar char="-"/>
            </a:pPr>
            <a:r>
              <a:rPr lang="zh-CN" altLang="en-US" sz="1300" dirty="0"/>
              <a:t>考察单元之间的消息是否一致、可达；</a:t>
            </a:r>
            <a:endParaRPr lang="en-US" altLang="zh-CN" sz="1300" dirty="0"/>
          </a:p>
          <a:p>
            <a:pPr marL="232172" indent="-232172">
              <a:buFontTx/>
              <a:buChar char="-"/>
            </a:pPr>
            <a:r>
              <a:rPr lang="zh-CN" altLang="en-US" sz="1300" dirty="0"/>
              <a:t>考察相关的接口是否可连接；</a:t>
            </a:r>
            <a:endParaRPr lang="en-US" altLang="zh-CN" sz="1300" dirty="0"/>
          </a:p>
          <a:p>
            <a:pPr marL="232172" indent="-232172">
              <a:buFontTx/>
              <a:buChar char="-"/>
            </a:pPr>
            <a:r>
              <a:rPr lang="zh-CN" altLang="en-US" sz="1300" dirty="0"/>
              <a:t>考察体系结构风格是否满足</a:t>
            </a:r>
            <a:r>
              <a:rPr lang="zh-CN" altLang="en-US" sz="1300" dirty="0" smtClean="0"/>
              <a:t>。</a:t>
            </a:r>
            <a:endParaRPr lang="en-US" altLang="zh-CN" sz="1300" dirty="0"/>
          </a:p>
          <a:p>
            <a:r>
              <a:rPr lang="zh-CN" altLang="en-US" sz="1300" dirty="0"/>
              <a:t>③ 原则：测试要覆盖所有的构件和构件的接口，包括各个连接件的接口、构件之间的直接连接与构件之间的间接连接。</a:t>
            </a:r>
            <a:endParaRPr lang="en-US" altLang="zh-CN" sz="1300" dirty="0"/>
          </a:p>
          <a:p>
            <a:endParaRPr lang="en-US" altLang="zh-CN" sz="1300" dirty="0"/>
          </a:p>
          <a:p>
            <a:r>
              <a:rPr lang="en-US" altLang="zh-CN" sz="1300" dirty="0"/>
              <a:t>2</a:t>
            </a:r>
            <a:r>
              <a:rPr lang="zh-CN" altLang="en-US" sz="1300" dirty="0"/>
              <a:t>）化学抽象机的建模步骤：</a:t>
            </a:r>
            <a:endParaRPr lang="en-US" altLang="zh-CN" sz="1300" dirty="0"/>
          </a:p>
          <a:p>
            <a:pPr marL="232172" indent="-232172">
              <a:buFontTx/>
              <a:buChar char="-"/>
            </a:pPr>
            <a:r>
              <a:rPr lang="zh-CN" altLang="en-US" sz="1300" dirty="0"/>
              <a:t>构造系统的</a:t>
            </a:r>
            <a:r>
              <a:rPr lang="en-US" altLang="zh-CN" sz="1300" dirty="0"/>
              <a:t>CHAM</a:t>
            </a:r>
            <a:r>
              <a:rPr lang="zh-CN" altLang="en-US" sz="1300" dirty="0"/>
              <a:t>的规格说明</a:t>
            </a:r>
            <a:endParaRPr lang="en-US" altLang="zh-CN" sz="1300" dirty="0"/>
          </a:p>
          <a:p>
            <a:pPr marL="232172" indent="-232172">
              <a:buFontTx/>
              <a:buChar char="-"/>
            </a:pPr>
            <a:r>
              <a:rPr lang="zh-CN" altLang="en-US" sz="1300" dirty="0"/>
              <a:t>定义初始溶液</a:t>
            </a:r>
            <a:endParaRPr lang="en-US" altLang="zh-CN" sz="1300" dirty="0"/>
          </a:p>
          <a:p>
            <a:pPr marL="232172" indent="-232172">
              <a:buFontTx/>
              <a:buChar char="-"/>
            </a:pPr>
            <a:r>
              <a:rPr lang="zh-CN" altLang="en-US" sz="1300" dirty="0"/>
              <a:t>定义终止溶液</a:t>
            </a:r>
            <a:endParaRPr lang="en-US" altLang="zh-CN" sz="1300" dirty="0"/>
          </a:p>
          <a:p>
            <a:pPr marL="232172" indent="-232172">
              <a:buFontTx/>
              <a:buChar char="-"/>
            </a:pPr>
            <a:r>
              <a:rPr lang="zh-CN" altLang="en-US" sz="1300" dirty="0"/>
              <a:t>定义反应规则</a:t>
            </a:r>
            <a:endParaRPr lang="en-US" altLang="zh-CN" sz="1300" dirty="0"/>
          </a:p>
          <a:p>
            <a:pPr marL="232172" indent="-232172">
              <a:buFontTx/>
              <a:buChar char="-"/>
            </a:pPr>
            <a:r>
              <a:rPr lang="zh-CN" altLang="en-US" sz="1300" dirty="0"/>
              <a:t>导出</a:t>
            </a:r>
            <a:r>
              <a:rPr lang="en-US" altLang="zh-CN" sz="1300" dirty="0"/>
              <a:t>LTS</a:t>
            </a:r>
            <a:r>
              <a:rPr lang="zh-CN" altLang="en-US" sz="1300" dirty="0"/>
              <a:t>（带标记迁移系统）</a:t>
            </a:r>
            <a:endParaRPr lang="en-US" altLang="zh-CN" sz="1300" dirty="0"/>
          </a:p>
          <a:p>
            <a:pPr marL="232172" indent="-232172">
              <a:buFontTx/>
              <a:buChar char="-"/>
            </a:pPr>
            <a:r>
              <a:rPr lang="zh-CN" altLang="en-US" sz="1300" dirty="0"/>
              <a:t>生成测试序列（状态覆盖于迁移覆盖</a:t>
            </a:r>
            <a:r>
              <a:rPr lang="zh-CN" altLang="en-US" sz="1300" dirty="0" smtClean="0"/>
              <a:t>）</a:t>
            </a:r>
            <a:endParaRPr lang="en-US" altLang="zh-CN" sz="1300" dirty="0" smtClean="0"/>
          </a:p>
          <a:p>
            <a:pPr marL="232172" indent="-232172">
              <a:buFontTx/>
              <a:buChar char="-"/>
            </a:pPr>
            <a:endParaRPr lang="en-US" altLang="zh-CN" sz="1300" dirty="0"/>
          </a:p>
          <a:p>
            <a:r>
              <a:rPr lang="en-US" altLang="zh-CN" sz="1300" dirty="0"/>
              <a:t>3</a:t>
            </a:r>
            <a:r>
              <a:rPr lang="zh-CN" altLang="en-US" sz="1300" dirty="0"/>
              <a:t>）化学抽象机的建模步骤（</a:t>
            </a:r>
            <a:r>
              <a:rPr lang="en-US" altLang="zh-CN" sz="1300" dirty="0"/>
              <a:t>2</a:t>
            </a:r>
            <a:r>
              <a:rPr lang="zh-CN" altLang="en-US" sz="1300" dirty="0"/>
              <a:t>）：</a:t>
            </a:r>
            <a:endParaRPr lang="en-US" altLang="zh-CN" sz="1300" dirty="0"/>
          </a:p>
          <a:p>
            <a:pPr marL="232172" indent="-232172">
              <a:buFontTx/>
              <a:buChar char="-"/>
            </a:pPr>
            <a:r>
              <a:rPr lang="zh-CN" altLang="en-US" sz="1300" dirty="0"/>
              <a:t>建立基于</a:t>
            </a:r>
            <a:r>
              <a:rPr lang="en-US" altLang="zh-CN" sz="1300" dirty="0"/>
              <a:t>CHAM</a:t>
            </a:r>
            <a:r>
              <a:rPr lang="zh-CN" altLang="en-US" sz="1300" dirty="0"/>
              <a:t>的软件体系结构规格说明</a:t>
            </a:r>
            <a:endParaRPr lang="en-US" altLang="zh-CN" sz="1300" dirty="0"/>
          </a:p>
          <a:p>
            <a:pPr marL="603647" lvl="1" indent="-232172">
              <a:buFontTx/>
              <a:buChar char="-"/>
            </a:pPr>
            <a:r>
              <a:rPr lang="zh-CN" altLang="en-US" sz="1300" dirty="0"/>
              <a:t>对构件和连接件进行语法描述</a:t>
            </a:r>
            <a:endParaRPr lang="en-US" altLang="zh-CN" sz="1300" dirty="0"/>
          </a:p>
          <a:p>
            <a:pPr marL="603647" lvl="1" indent="-232172">
              <a:buFontTx/>
              <a:buChar char="-"/>
            </a:pPr>
            <a:r>
              <a:rPr lang="zh-CN" altLang="en-US" sz="1300" dirty="0"/>
              <a:t>定义初始溶液</a:t>
            </a:r>
            <a:endParaRPr lang="en-US" altLang="zh-CN" sz="1300" dirty="0"/>
          </a:p>
          <a:p>
            <a:pPr marL="603647" lvl="1" indent="-232172">
              <a:buFontTx/>
              <a:buChar char="-"/>
            </a:pPr>
            <a:r>
              <a:rPr lang="zh-CN" altLang="en-US" sz="1300" dirty="0"/>
              <a:t>定义终止溶液</a:t>
            </a:r>
            <a:endParaRPr lang="en-US" altLang="zh-CN" sz="1300" dirty="0"/>
          </a:p>
          <a:p>
            <a:pPr marL="603647" lvl="1" indent="-232172">
              <a:buFontTx/>
              <a:buChar char="-"/>
            </a:pPr>
            <a:r>
              <a:rPr lang="zh-CN" altLang="en-US" sz="1300" dirty="0"/>
              <a:t>定义反应规则</a:t>
            </a:r>
            <a:endParaRPr lang="en-US" altLang="zh-CN" sz="1300" dirty="0"/>
          </a:p>
          <a:p>
            <a:pPr marL="232172" indent="-232172">
              <a:buFontTx/>
              <a:buChar char="-"/>
            </a:pPr>
            <a:r>
              <a:rPr lang="zh-CN" altLang="en-US" sz="1300" dirty="0"/>
              <a:t>导出带标记的迁移系统（</a:t>
            </a:r>
            <a:r>
              <a:rPr lang="en-US" altLang="zh-CN" sz="1300" dirty="0"/>
              <a:t>LTS</a:t>
            </a:r>
            <a:r>
              <a:rPr lang="zh-CN" altLang="en-US" sz="1300" dirty="0"/>
              <a:t>）</a:t>
            </a:r>
            <a:endParaRPr lang="en-US" altLang="zh-CN" sz="1300" dirty="0"/>
          </a:p>
          <a:p>
            <a:pPr marL="232172" indent="-232172">
              <a:buFontTx/>
              <a:buChar char="-"/>
            </a:pPr>
            <a:r>
              <a:rPr lang="zh-CN" altLang="en-US" sz="1300" dirty="0"/>
              <a:t>生成测试序列（状态覆盖</a:t>
            </a:r>
            <a:r>
              <a:rPr lang="en-US" altLang="zh-CN" sz="1300" dirty="0"/>
              <a:t>/</a:t>
            </a:r>
            <a:r>
              <a:rPr lang="zh-CN" altLang="en-US" sz="1300" dirty="0"/>
              <a:t>迁移覆盖）</a:t>
            </a:r>
            <a:endParaRPr lang="en-US" altLang="zh-CN" sz="1300" dirty="0"/>
          </a:p>
        </p:txBody>
      </p:sp>
      <p:grpSp>
        <p:nvGrpSpPr>
          <p:cNvPr id="51" name="组合 50"/>
          <p:cNvGrpSpPr/>
          <p:nvPr/>
        </p:nvGrpSpPr>
        <p:grpSpPr>
          <a:xfrm>
            <a:off x="3539925" y="3598805"/>
            <a:ext cx="2066695" cy="3012356"/>
            <a:chOff x="7608609" y="372862"/>
            <a:chExt cx="2543625" cy="3707514"/>
          </a:xfrm>
        </p:grpSpPr>
        <p:sp>
          <p:nvSpPr>
            <p:cNvPr id="4" name="椭圆 3"/>
            <p:cNvSpPr/>
            <p:nvPr/>
          </p:nvSpPr>
          <p:spPr>
            <a:xfrm>
              <a:off x="8265111" y="372862"/>
              <a:ext cx="381740" cy="381740"/>
            </a:xfrm>
            <a:prstGeom prst="ellipse">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dirty="0"/>
            </a:p>
          </p:txBody>
        </p:sp>
        <p:sp>
          <p:nvSpPr>
            <p:cNvPr id="5" name="椭圆 4"/>
            <p:cNvSpPr/>
            <p:nvPr/>
          </p:nvSpPr>
          <p:spPr>
            <a:xfrm>
              <a:off x="8265111" y="1242874"/>
              <a:ext cx="381740" cy="381740"/>
            </a:xfrm>
            <a:prstGeom prst="ellipse">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a:p>
          </p:txBody>
        </p:sp>
        <p:sp>
          <p:nvSpPr>
            <p:cNvPr id="6" name="椭圆 5"/>
            <p:cNvSpPr/>
            <p:nvPr/>
          </p:nvSpPr>
          <p:spPr>
            <a:xfrm>
              <a:off x="8265111" y="2112886"/>
              <a:ext cx="381740" cy="381740"/>
            </a:xfrm>
            <a:prstGeom prst="ellipse">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a:p>
          </p:txBody>
        </p:sp>
        <p:sp>
          <p:nvSpPr>
            <p:cNvPr id="7" name="椭圆 6"/>
            <p:cNvSpPr/>
            <p:nvPr/>
          </p:nvSpPr>
          <p:spPr>
            <a:xfrm>
              <a:off x="8265111" y="3684234"/>
              <a:ext cx="381740" cy="381740"/>
            </a:xfrm>
            <a:prstGeom prst="ellipse">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a:p>
          </p:txBody>
        </p:sp>
        <p:sp>
          <p:nvSpPr>
            <p:cNvPr id="8" name="椭圆 7"/>
            <p:cNvSpPr/>
            <p:nvPr/>
          </p:nvSpPr>
          <p:spPr>
            <a:xfrm>
              <a:off x="7625919" y="2982898"/>
              <a:ext cx="381740" cy="381740"/>
            </a:xfrm>
            <a:prstGeom prst="ellipse">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a:p>
          </p:txBody>
        </p:sp>
        <p:sp>
          <p:nvSpPr>
            <p:cNvPr id="9" name="椭圆 8"/>
            <p:cNvSpPr/>
            <p:nvPr/>
          </p:nvSpPr>
          <p:spPr>
            <a:xfrm>
              <a:off x="8873233" y="2982898"/>
              <a:ext cx="381740" cy="381740"/>
            </a:xfrm>
            <a:prstGeom prst="ellipse">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a:p>
          </p:txBody>
        </p:sp>
        <p:cxnSp>
          <p:nvCxnSpPr>
            <p:cNvPr id="11" name="直接箭头连接符 10"/>
            <p:cNvCxnSpPr>
              <a:stCxn id="4" idx="4"/>
              <a:endCxn id="5" idx="0"/>
            </p:cNvCxnSpPr>
            <p:nvPr/>
          </p:nvCxnSpPr>
          <p:spPr>
            <a:xfrm>
              <a:off x="8455981" y="754602"/>
              <a:ext cx="0" cy="488272"/>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4"/>
              <a:endCxn id="6" idx="0"/>
            </p:cNvCxnSpPr>
            <p:nvPr/>
          </p:nvCxnSpPr>
          <p:spPr>
            <a:xfrm>
              <a:off x="8455981" y="1624614"/>
              <a:ext cx="0" cy="488272"/>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2"/>
              <a:endCxn id="8" idx="0"/>
            </p:cNvCxnSpPr>
            <p:nvPr/>
          </p:nvCxnSpPr>
          <p:spPr>
            <a:xfrm flipH="1">
              <a:off x="7816789" y="2303756"/>
              <a:ext cx="448322" cy="679142"/>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7"/>
              <a:endCxn id="6" idx="3"/>
            </p:cNvCxnSpPr>
            <p:nvPr/>
          </p:nvCxnSpPr>
          <p:spPr>
            <a:xfrm flipV="1">
              <a:off x="7951754" y="2438721"/>
              <a:ext cx="369262" cy="600082"/>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6"/>
              <a:endCxn id="9" idx="0"/>
            </p:cNvCxnSpPr>
            <p:nvPr/>
          </p:nvCxnSpPr>
          <p:spPr>
            <a:xfrm>
              <a:off x="8646851" y="2303756"/>
              <a:ext cx="417252" cy="679142"/>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1"/>
              <a:endCxn id="6" idx="5"/>
            </p:cNvCxnSpPr>
            <p:nvPr/>
          </p:nvCxnSpPr>
          <p:spPr>
            <a:xfrm flipH="1" flipV="1">
              <a:off x="8590946" y="2438721"/>
              <a:ext cx="338192" cy="600082"/>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4"/>
              <a:endCxn id="7" idx="1"/>
            </p:cNvCxnSpPr>
            <p:nvPr/>
          </p:nvCxnSpPr>
          <p:spPr>
            <a:xfrm>
              <a:off x="7816789" y="3364638"/>
              <a:ext cx="504227" cy="375501"/>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9" idx="4"/>
              <a:endCxn id="7" idx="7"/>
            </p:cNvCxnSpPr>
            <p:nvPr/>
          </p:nvCxnSpPr>
          <p:spPr>
            <a:xfrm flipH="1">
              <a:off x="8590946" y="3364638"/>
              <a:ext cx="473157" cy="375501"/>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任意多边形 25"/>
            <p:cNvSpPr/>
            <p:nvPr/>
          </p:nvSpPr>
          <p:spPr>
            <a:xfrm>
              <a:off x="8655728" y="1429305"/>
              <a:ext cx="1047568" cy="2459114"/>
            </a:xfrm>
            <a:custGeom>
              <a:avLst/>
              <a:gdLst>
                <a:gd name="connsiteX0" fmla="*/ 8878 w 1047568"/>
                <a:gd name="connsiteY0" fmla="*/ 0 h 2459114"/>
                <a:gd name="connsiteX1" fmla="*/ 1047565 w 1047568"/>
                <a:gd name="connsiteY1" fmla="*/ 1376039 h 2459114"/>
                <a:gd name="connsiteX2" fmla="*/ 0 w 1047568"/>
                <a:gd name="connsiteY2" fmla="*/ 2459114 h 2459114"/>
              </a:gdLst>
              <a:ahLst/>
              <a:cxnLst>
                <a:cxn ang="0">
                  <a:pos x="connsiteX0" y="connsiteY0"/>
                </a:cxn>
                <a:cxn ang="0">
                  <a:pos x="connsiteX1" y="connsiteY1"/>
                </a:cxn>
                <a:cxn ang="0">
                  <a:pos x="connsiteX2" y="connsiteY2"/>
                </a:cxn>
              </a:cxnLst>
              <a:rect l="l" t="t" r="r" b="b"/>
              <a:pathLst>
                <a:path w="1047568" h="2459114">
                  <a:moveTo>
                    <a:pt x="8878" y="0"/>
                  </a:moveTo>
                  <a:cubicBezTo>
                    <a:pt x="528961" y="483093"/>
                    <a:pt x="1049045" y="966187"/>
                    <a:pt x="1047565" y="1376039"/>
                  </a:cubicBezTo>
                  <a:cubicBezTo>
                    <a:pt x="1046085" y="1785891"/>
                    <a:pt x="523042" y="2122502"/>
                    <a:pt x="0" y="2459114"/>
                  </a:cubicBezTo>
                </a:path>
              </a:pathLst>
            </a:custGeom>
            <a:noFill/>
            <a:ln>
              <a:solidFill>
                <a:schemeClr val="accent4">
                  <a:lumMod val="5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zh-CN" altLang="en-US" sz="1463"/>
            </a:p>
          </p:txBody>
        </p:sp>
        <p:sp>
          <p:nvSpPr>
            <p:cNvPr id="27" name="矩形 26"/>
            <p:cNvSpPr/>
            <p:nvPr/>
          </p:nvSpPr>
          <p:spPr>
            <a:xfrm>
              <a:off x="8273906" y="385271"/>
              <a:ext cx="450223" cy="390719"/>
            </a:xfrm>
            <a:prstGeom prst="rect">
              <a:avLst/>
            </a:prstGeom>
          </p:spPr>
          <p:txBody>
            <a:bodyPr wrap="none">
              <a:spAutoFit/>
            </a:bodyPr>
            <a:lstStyle/>
            <a:p>
              <a:r>
                <a:rPr lang="en-US" altLang="zh-CN" sz="1463" dirty="0"/>
                <a:t>S0</a:t>
              </a:r>
              <a:endParaRPr lang="zh-CN" altLang="en-US" sz="1463" dirty="0"/>
            </a:p>
          </p:txBody>
        </p:sp>
        <p:sp>
          <p:nvSpPr>
            <p:cNvPr id="29" name="矩形 28"/>
            <p:cNvSpPr/>
            <p:nvPr/>
          </p:nvSpPr>
          <p:spPr>
            <a:xfrm>
              <a:off x="8273906" y="1244651"/>
              <a:ext cx="450223" cy="390719"/>
            </a:xfrm>
            <a:prstGeom prst="rect">
              <a:avLst/>
            </a:prstGeom>
          </p:spPr>
          <p:txBody>
            <a:bodyPr wrap="none">
              <a:spAutoFit/>
            </a:bodyPr>
            <a:lstStyle/>
            <a:p>
              <a:r>
                <a:rPr lang="en-US" altLang="zh-CN" sz="1463" dirty="0"/>
                <a:t>S1</a:t>
              </a:r>
              <a:endParaRPr lang="zh-CN" altLang="en-US" sz="1463" dirty="0"/>
            </a:p>
          </p:txBody>
        </p:sp>
        <p:sp>
          <p:nvSpPr>
            <p:cNvPr id="30" name="矩形 29"/>
            <p:cNvSpPr/>
            <p:nvPr/>
          </p:nvSpPr>
          <p:spPr>
            <a:xfrm>
              <a:off x="8273906" y="2115360"/>
              <a:ext cx="450223" cy="390719"/>
            </a:xfrm>
            <a:prstGeom prst="rect">
              <a:avLst/>
            </a:prstGeom>
          </p:spPr>
          <p:txBody>
            <a:bodyPr wrap="none">
              <a:spAutoFit/>
            </a:bodyPr>
            <a:lstStyle/>
            <a:p>
              <a:r>
                <a:rPr lang="en-US" altLang="zh-CN" sz="1463" dirty="0"/>
                <a:t>S2</a:t>
              </a:r>
              <a:endParaRPr lang="zh-CN" altLang="en-US" sz="1463" dirty="0"/>
            </a:p>
          </p:txBody>
        </p:sp>
        <p:sp>
          <p:nvSpPr>
            <p:cNvPr id="31" name="矩形 30"/>
            <p:cNvSpPr/>
            <p:nvPr/>
          </p:nvSpPr>
          <p:spPr>
            <a:xfrm>
              <a:off x="8273906" y="3689657"/>
              <a:ext cx="404844" cy="390719"/>
            </a:xfrm>
            <a:prstGeom prst="rect">
              <a:avLst/>
            </a:prstGeom>
          </p:spPr>
          <p:txBody>
            <a:bodyPr wrap="none">
              <a:spAutoFit/>
            </a:bodyPr>
            <a:lstStyle/>
            <a:p>
              <a:r>
                <a:rPr lang="en-US" altLang="zh-CN" sz="1463" dirty="0"/>
                <a:t>Sf</a:t>
              </a:r>
              <a:endParaRPr lang="zh-CN" altLang="en-US" sz="1463" dirty="0"/>
            </a:p>
          </p:txBody>
        </p:sp>
        <p:sp>
          <p:nvSpPr>
            <p:cNvPr id="39" name="矩形 38"/>
            <p:cNvSpPr/>
            <p:nvPr/>
          </p:nvSpPr>
          <p:spPr>
            <a:xfrm>
              <a:off x="7608609" y="2992832"/>
              <a:ext cx="450223" cy="390719"/>
            </a:xfrm>
            <a:prstGeom prst="rect">
              <a:avLst/>
            </a:prstGeom>
          </p:spPr>
          <p:txBody>
            <a:bodyPr wrap="none">
              <a:spAutoFit/>
            </a:bodyPr>
            <a:lstStyle/>
            <a:p>
              <a:r>
                <a:rPr lang="en-US" altLang="zh-CN" sz="1463" dirty="0"/>
                <a:t>S3</a:t>
              </a:r>
              <a:endParaRPr lang="zh-CN" altLang="en-US" sz="1463" dirty="0"/>
            </a:p>
          </p:txBody>
        </p:sp>
        <p:sp>
          <p:nvSpPr>
            <p:cNvPr id="41" name="矩形 40"/>
            <p:cNvSpPr/>
            <p:nvPr/>
          </p:nvSpPr>
          <p:spPr>
            <a:xfrm>
              <a:off x="8900804" y="2992832"/>
              <a:ext cx="450223" cy="390719"/>
            </a:xfrm>
            <a:prstGeom prst="rect">
              <a:avLst/>
            </a:prstGeom>
          </p:spPr>
          <p:txBody>
            <a:bodyPr wrap="none">
              <a:spAutoFit/>
            </a:bodyPr>
            <a:lstStyle/>
            <a:p>
              <a:r>
                <a:rPr lang="en-US" altLang="zh-CN" sz="1463" dirty="0"/>
                <a:t>S4</a:t>
              </a:r>
              <a:endParaRPr lang="zh-CN" altLang="en-US" sz="1463" dirty="0"/>
            </a:p>
          </p:txBody>
        </p:sp>
        <p:sp>
          <p:nvSpPr>
            <p:cNvPr id="42" name="矩形 41"/>
            <p:cNvSpPr/>
            <p:nvPr/>
          </p:nvSpPr>
          <p:spPr>
            <a:xfrm>
              <a:off x="8114068" y="817637"/>
              <a:ext cx="456140" cy="390719"/>
            </a:xfrm>
            <a:prstGeom prst="rect">
              <a:avLst/>
            </a:prstGeom>
          </p:spPr>
          <p:txBody>
            <a:bodyPr wrap="none">
              <a:spAutoFit/>
            </a:bodyPr>
            <a:lstStyle/>
            <a:p>
              <a:r>
                <a:rPr lang="en-US" altLang="zh-CN" sz="1463" dirty="0"/>
                <a:t>T1</a:t>
              </a:r>
              <a:endParaRPr lang="zh-CN" altLang="en-US" sz="1463" dirty="0"/>
            </a:p>
          </p:txBody>
        </p:sp>
        <p:sp>
          <p:nvSpPr>
            <p:cNvPr id="43" name="矩形 42"/>
            <p:cNvSpPr/>
            <p:nvPr/>
          </p:nvSpPr>
          <p:spPr>
            <a:xfrm>
              <a:off x="8114068" y="1680006"/>
              <a:ext cx="456140" cy="390719"/>
            </a:xfrm>
            <a:prstGeom prst="rect">
              <a:avLst/>
            </a:prstGeom>
          </p:spPr>
          <p:txBody>
            <a:bodyPr wrap="none">
              <a:spAutoFit/>
            </a:bodyPr>
            <a:lstStyle/>
            <a:p>
              <a:r>
                <a:rPr lang="en-US" altLang="zh-CN" sz="1463" dirty="0"/>
                <a:t>T2</a:t>
              </a:r>
              <a:endParaRPr lang="zh-CN" altLang="en-US" sz="1463" dirty="0"/>
            </a:p>
          </p:txBody>
        </p:sp>
        <p:sp>
          <p:nvSpPr>
            <p:cNvPr id="44" name="矩形 43"/>
            <p:cNvSpPr/>
            <p:nvPr/>
          </p:nvSpPr>
          <p:spPr>
            <a:xfrm>
              <a:off x="9696094" y="2554096"/>
              <a:ext cx="456140" cy="390719"/>
            </a:xfrm>
            <a:prstGeom prst="rect">
              <a:avLst/>
            </a:prstGeom>
          </p:spPr>
          <p:txBody>
            <a:bodyPr wrap="none">
              <a:spAutoFit/>
            </a:bodyPr>
            <a:lstStyle/>
            <a:p>
              <a:r>
                <a:rPr lang="en-US" altLang="zh-CN" sz="1463" dirty="0"/>
                <a:t>T3</a:t>
              </a:r>
              <a:endParaRPr lang="zh-CN" altLang="en-US" sz="1463" dirty="0"/>
            </a:p>
          </p:txBody>
        </p:sp>
        <p:sp>
          <p:nvSpPr>
            <p:cNvPr id="45" name="矩形 44"/>
            <p:cNvSpPr/>
            <p:nvPr/>
          </p:nvSpPr>
          <p:spPr>
            <a:xfrm>
              <a:off x="7627055" y="2407608"/>
              <a:ext cx="456140" cy="390719"/>
            </a:xfrm>
            <a:prstGeom prst="rect">
              <a:avLst/>
            </a:prstGeom>
          </p:spPr>
          <p:txBody>
            <a:bodyPr wrap="none">
              <a:spAutoFit/>
            </a:bodyPr>
            <a:lstStyle/>
            <a:p>
              <a:r>
                <a:rPr lang="en-US" altLang="zh-CN" sz="1463" dirty="0"/>
                <a:t>T4</a:t>
              </a:r>
              <a:endParaRPr lang="zh-CN" altLang="en-US" sz="1463" dirty="0"/>
            </a:p>
          </p:txBody>
        </p:sp>
        <p:sp>
          <p:nvSpPr>
            <p:cNvPr id="46" name="矩形 45"/>
            <p:cNvSpPr/>
            <p:nvPr/>
          </p:nvSpPr>
          <p:spPr>
            <a:xfrm>
              <a:off x="8881136" y="2422731"/>
              <a:ext cx="456140" cy="390719"/>
            </a:xfrm>
            <a:prstGeom prst="rect">
              <a:avLst/>
            </a:prstGeom>
          </p:spPr>
          <p:txBody>
            <a:bodyPr wrap="none">
              <a:spAutoFit/>
            </a:bodyPr>
            <a:lstStyle/>
            <a:p>
              <a:r>
                <a:rPr lang="en-US" altLang="zh-CN" sz="1463" dirty="0"/>
                <a:t>T6</a:t>
              </a:r>
              <a:endParaRPr lang="zh-CN" altLang="en-US" sz="1463" dirty="0"/>
            </a:p>
          </p:txBody>
        </p:sp>
        <p:sp>
          <p:nvSpPr>
            <p:cNvPr id="47" name="矩形 46"/>
            <p:cNvSpPr/>
            <p:nvPr/>
          </p:nvSpPr>
          <p:spPr>
            <a:xfrm>
              <a:off x="8018216" y="2676456"/>
              <a:ext cx="456140" cy="390719"/>
            </a:xfrm>
            <a:prstGeom prst="rect">
              <a:avLst/>
            </a:prstGeom>
          </p:spPr>
          <p:txBody>
            <a:bodyPr wrap="none">
              <a:spAutoFit/>
            </a:bodyPr>
            <a:lstStyle/>
            <a:p>
              <a:r>
                <a:rPr lang="en-US" altLang="zh-CN" sz="1463" dirty="0"/>
                <a:t>T5</a:t>
              </a:r>
              <a:endParaRPr lang="zh-CN" altLang="en-US" sz="1463" dirty="0"/>
            </a:p>
          </p:txBody>
        </p:sp>
        <p:sp>
          <p:nvSpPr>
            <p:cNvPr id="48" name="矩形 47"/>
            <p:cNvSpPr/>
            <p:nvPr/>
          </p:nvSpPr>
          <p:spPr>
            <a:xfrm>
              <a:off x="8462479" y="2676456"/>
              <a:ext cx="456140" cy="390719"/>
            </a:xfrm>
            <a:prstGeom prst="rect">
              <a:avLst/>
            </a:prstGeom>
          </p:spPr>
          <p:txBody>
            <a:bodyPr wrap="none">
              <a:spAutoFit/>
            </a:bodyPr>
            <a:lstStyle/>
            <a:p>
              <a:r>
                <a:rPr lang="en-US" altLang="zh-CN" sz="1463" dirty="0"/>
                <a:t>T7</a:t>
              </a:r>
              <a:endParaRPr lang="zh-CN" altLang="en-US" sz="1463" dirty="0"/>
            </a:p>
          </p:txBody>
        </p:sp>
        <p:sp>
          <p:nvSpPr>
            <p:cNvPr id="49" name="矩形 48"/>
            <p:cNvSpPr/>
            <p:nvPr/>
          </p:nvSpPr>
          <p:spPr>
            <a:xfrm>
              <a:off x="7716250" y="3367112"/>
              <a:ext cx="456140" cy="390719"/>
            </a:xfrm>
            <a:prstGeom prst="rect">
              <a:avLst/>
            </a:prstGeom>
          </p:spPr>
          <p:txBody>
            <a:bodyPr wrap="none">
              <a:spAutoFit/>
            </a:bodyPr>
            <a:lstStyle/>
            <a:p>
              <a:r>
                <a:rPr lang="en-US" altLang="zh-CN" sz="1463" dirty="0"/>
                <a:t>T8</a:t>
              </a:r>
              <a:endParaRPr lang="zh-CN" altLang="en-US" sz="1463" dirty="0"/>
            </a:p>
          </p:txBody>
        </p:sp>
        <p:sp>
          <p:nvSpPr>
            <p:cNvPr id="50" name="矩形 49"/>
            <p:cNvSpPr/>
            <p:nvPr/>
          </p:nvSpPr>
          <p:spPr>
            <a:xfrm>
              <a:off x="8527964" y="3367112"/>
              <a:ext cx="456140" cy="390719"/>
            </a:xfrm>
            <a:prstGeom prst="rect">
              <a:avLst/>
            </a:prstGeom>
          </p:spPr>
          <p:txBody>
            <a:bodyPr wrap="none">
              <a:spAutoFit/>
            </a:bodyPr>
            <a:lstStyle/>
            <a:p>
              <a:r>
                <a:rPr lang="en-US" altLang="zh-CN" sz="1463" dirty="0"/>
                <a:t>T9</a:t>
              </a:r>
              <a:endParaRPr lang="zh-CN" altLang="en-US" sz="1463" dirty="0"/>
            </a:p>
          </p:txBody>
        </p:sp>
      </p:grpSp>
      <p:graphicFrame>
        <p:nvGraphicFramePr>
          <p:cNvPr id="52" name="表格 51"/>
          <p:cNvGraphicFramePr>
            <a:graphicFrameLocks noGrp="1"/>
          </p:cNvGraphicFramePr>
          <p:nvPr>
            <p:extLst>
              <p:ext uri="{D42A27DB-BD31-4B8C-83A1-F6EECF244321}">
                <p14:modId xmlns:p14="http://schemas.microsoft.com/office/powerpoint/2010/main" val="4123787948"/>
              </p:ext>
            </p:extLst>
          </p:nvPr>
        </p:nvGraphicFramePr>
        <p:xfrm>
          <a:off x="5304458" y="615521"/>
          <a:ext cx="4150182" cy="1823088"/>
        </p:xfrm>
        <a:graphic>
          <a:graphicData uri="http://schemas.openxmlformats.org/drawingml/2006/table">
            <a:tbl>
              <a:tblPr firstRow="1" bandRow="1">
                <a:tableStyleId>{5C22544A-7EE6-4342-B048-85BDC9FD1C3A}</a:tableStyleId>
              </a:tblPr>
              <a:tblGrid>
                <a:gridCol w="595863"/>
                <a:gridCol w="1348851"/>
                <a:gridCol w="2205468"/>
              </a:tblGrid>
              <a:tr h="297180">
                <a:tc>
                  <a:txBody>
                    <a:bodyPr/>
                    <a:lstStyle/>
                    <a:p>
                      <a:r>
                        <a:rPr lang="zh-CN" altLang="en-US" sz="1500" dirty="0" smtClean="0"/>
                        <a:t>路径</a:t>
                      </a:r>
                      <a:endParaRPr lang="zh-CN" altLang="en-US" sz="1500" dirty="0"/>
                    </a:p>
                  </a:txBody>
                  <a:tcPr marL="74295" marR="74295" marT="37148" marB="37148"/>
                </a:tc>
                <a:tc>
                  <a:txBody>
                    <a:bodyPr/>
                    <a:lstStyle/>
                    <a:p>
                      <a:r>
                        <a:rPr lang="zh-CN" altLang="en-US" sz="1500" dirty="0" smtClean="0"/>
                        <a:t>测试序列</a:t>
                      </a:r>
                      <a:endParaRPr lang="zh-CN" altLang="en-US" sz="1500" dirty="0"/>
                    </a:p>
                  </a:txBody>
                  <a:tcPr marL="74295" marR="74295" marT="37148" marB="37148"/>
                </a:tc>
                <a:tc>
                  <a:txBody>
                    <a:bodyPr/>
                    <a:lstStyle/>
                    <a:p>
                      <a:r>
                        <a:rPr lang="zh-CN" altLang="en-US" sz="1500" dirty="0" smtClean="0"/>
                        <a:t>状态序列</a:t>
                      </a:r>
                      <a:endParaRPr lang="zh-CN" altLang="en-US" sz="1500" dirty="0"/>
                    </a:p>
                  </a:txBody>
                  <a:tcPr marL="74295" marR="74295" marT="37148" marB="37148"/>
                </a:tc>
              </a:tr>
              <a:tr h="742950">
                <a:tc>
                  <a:txBody>
                    <a:bodyPr/>
                    <a:lstStyle/>
                    <a:p>
                      <a:r>
                        <a:rPr lang="en-US" altLang="zh-CN" sz="1500" dirty="0" smtClean="0"/>
                        <a:t>1</a:t>
                      </a:r>
                      <a:endParaRPr lang="zh-CN" altLang="en-US" sz="1500" dirty="0"/>
                    </a:p>
                  </a:txBody>
                  <a:tcPr marL="74295" marR="74295" marT="37148" marB="37148"/>
                </a:tc>
                <a:tc>
                  <a:txBody>
                    <a:bodyPr/>
                    <a:lstStyle/>
                    <a:p>
                      <a:r>
                        <a:rPr lang="en-US" altLang="zh-CN" sz="1500" dirty="0" smtClean="0"/>
                        <a:t>S0-T1-S1-T2-S2-T4-S3-T8-Sf</a:t>
                      </a:r>
                      <a:endParaRPr lang="zh-CN" altLang="en-US" sz="1500" dirty="0"/>
                    </a:p>
                  </a:txBody>
                  <a:tcPr marL="74295" marR="74295" marT="37148" marB="37148"/>
                </a:tc>
                <a:tc>
                  <a:txBody>
                    <a:bodyPr/>
                    <a:lstStyle/>
                    <a:p>
                      <a:r>
                        <a:rPr lang="en-US" altLang="zh-CN" sz="1500" dirty="0" err="1" smtClean="0"/>
                        <a:t>insert_card</a:t>
                      </a:r>
                      <a:r>
                        <a:rPr lang="zh-CN" altLang="en-US" sz="1500" dirty="0" smtClean="0"/>
                        <a:t>→</a:t>
                      </a:r>
                      <a:r>
                        <a:rPr lang="en-US" altLang="zh-CN" sz="1500" dirty="0" err="1" smtClean="0"/>
                        <a:t>input_password</a:t>
                      </a:r>
                      <a:r>
                        <a:rPr lang="zh-CN" altLang="en-US" sz="1500" dirty="0" smtClean="0"/>
                        <a:t>→</a:t>
                      </a:r>
                      <a:r>
                        <a:rPr lang="en-US" altLang="zh-CN" sz="1500" dirty="0" smtClean="0"/>
                        <a:t>option</a:t>
                      </a:r>
                      <a:r>
                        <a:rPr lang="zh-CN" altLang="en-US" sz="1500" dirty="0" smtClean="0"/>
                        <a:t>→</a:t>
                      </a:r>
                      <a:r>
                        <a:rPr lang="en-US" altLang="zh-CN" sz="1500" dirty="0" smtClean="0"/>
                        <a:t>deposit</a:t>
                      </a:r>
                      <a:r>
                        <a:rPr lang="zh-CN" altLang="en-US" sz="1500" dirty="0" smtClean="0"/>
                        <a:t>→</a:t>
                      </a:r>
                      <a:r>
                        <a:rPr lang="en-US" altLang="zh-CN" sz="1500" dirty="0" err="1" smtClean="0"/>
                        <a:t>take_card</a:t>
                      </a:r>
                      <a:endParaRPr lang="zh-CN" altLang="en-US" sz="1500" dirty="0"/>
                    </a:p>
                  </a:txBody>
                  <a:tcPr marL="74295" marR="74295" marT="37148" marB="37148"/>
                </a:tc>
              </a:tr>
              <a:tr h="742950">
                <a:tc>
                  <a:txBody>
                    <a:bodyPr/>
                    <a:lstStyle/>
                    <a:p>
                      <a:r>
                        <a:rPr lang="en-US" altLang="zh-CN" sz="1500" dirty="0" smtClean="0"/>
                        <a:t>2</a:t>
                      </a:r>
                      <a:endParaRPr lang="zh-CN" altLang="en-US" sz="1500" dirty="0"/>
                    </a:p>
                  </a:txBody>
                  <a:tcPr marL="74295" marR="74295" marT="37148" marB="3714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500" dirty="0" smtClean="0"/>
                        <a:t>S0-T1-S1-T2-S3-T6-S4-T9-Sf</a:t>
                      </a:r>
                      <a:endParaRPr lang="zh-CN" altLang="en-US" sz="1500" dirty="0" smtClean="0"/>
                    </a:p>
                  </a:txBody>
                  <a:tcPr marL="74295" marR="74295" marT="37148" marB="37148"/>
                </a:tc>
                <a:tc>
                  <a:txBody>
                    <a:bodyPr/>
                    <a:lstStyle/>
                    <a:p>
                      <a:r>
                        <a:rPr lang="en-US" altLang="zh-CN" sz="1500" dirty="0" err="1" smtClean="0"/>
                        <a:t>insert_card</a:t>
                      </a:r>
                      <a:r>
                        <a:rPr lang="zh-CN" altLang="en-US" sz="1500" dirty="0" smtClean="0"/>
                        <a:t>→</a:t>
                      </a:r>
                      <a:r>
                        <a:rPr lang="en-US" altLang="zh-CN" sz="1500" dirty="0" err="1" smtClean="0"/>
                        <a:t>input_password</a:t>
                      </a:r>
                      <a:r>
                        <a:rPr lang="zh-CN" altLang="en-US" sz="1500" dirty="0" smtClean="0"/>
                        <a:t>→</a:t>
                      </a:r>
                      <a:r>
                        <a:rPr lang="en-US" altLang="zh-CN" sz="1500" dirty="0" smtClean="0"/>
                        <a:t>option</a:t>
                      </a:r>
                      <a:r>
                        <a:rPr lang="zh-CN" altLang="en-US" sz="1500" dirty="0" smtClean="0"/>
                        <a:t>→</a:t>
                      </a:r>
                      <a:r>
                        <a:rPr lang="en-US" altLang="zh-CN" sz="1500" dirty="0" smtClean="0"/>
                        <a:t>withdrawal</a:t>
                      </a:r>
                      <a:r>
                        <a:rPr lang="zh-CN" altLang="en-US" sz="1500" dirty="0" smtClean="0"/>
                        <a:t>→</a:t>
                      </a:r>
                      <a:r>
                        <a:rPr lang="en-US" altLang="zh-CN" sz="1500" dirty="0" err="1" smtClean="0"/>
                        <a:t>take_card</a:t>
                      </a:r>
                      <a:endParaRPr lang="zh-CN" altLang="en-US" sz="1500" dirty="0"/>
                    </a:p>
                  </a:txBody>
                  <a:tcPr marL="74295" marR="74295" marT="37148" marB="37148"/>
                </a:tc>
              </a:tr>
            </a:tbl>
          </a:graphicData>
        </a:graphic>
      </p:graphicFrame>
      <p:sp>
        <p:nvSpPr>
          <p:cNvPr id="53" name="矩形 52"/>
          <p:cNvSpPr/>
          <p:nvPr/>
        </p:nvSpPr>
        <p:spPr>
          <a:xfrm>
            <a:off x="5309660" y="291983"/>
            <a:ext cx="1685077" cy="317459"/>
          </a:xfrm>
          <a:prstGeom prst="rect">
            <a:avLst/>
          </a:prstGeom>
        </p:spPr>
        <p:txBody>
          <a:bodyPr wrap="none">
            <a:spAutoFit/>
          </a:bodyPr>
          <a:lstStyle/>
          <a:p>
            <a:r>
              <a:rPr lang="zh-CN" altLang="en-US" sz="1463" dirty="0"/>
              <a:t>状态覆盖测试序列</a:t>
            </a:r>
          </a:p>
        </p:txBody>
      </p:sp>
      <p:graphicFrame>
        <p:nvGraphicFramePr>
          <p:cNvPr id="54" name="表格 53"/>
          <p:cNvGraphicFramePr>
            <a:graphicFrameLocks noGrp="1"/>
          </p:cNvGraphicFramePr>
          <p:nvPr>
            <p:extLst>
              <p:ext uri="{D42A27DB-BD31-4B8C-83A1-F6EECF244321}">
                <p14:modId xmlns:p14="http://schemas.microsoft.com/office/powerpoint/2010/main" val="1283838759"/>
              </p:ext>
            </p:extLst>
          </p:nvPr>
        </p:nvGraphicFramePr>
        <p:xfrm>
          <a:off x="5304458" y="4079484"/>
          <a:ext cx="4150182" cy="1291592"/>
        </p:xfrm>
        <a:graphic>
          <a:graphicData uri="http://schemas.openxmlformats.org/drawingml/2006/table">
            <a:tbl>
              <a:tblPr firstRow="1" bandRow="1">
                <a:tableStyleId>{5C22544A-7EE6-4342-B048-85BDC9FD1C3A}</a:tableStyleId>
              </a:tblPr>
              <a:tblGrid>
                <a:gridCol w="595863"/>
                <a:gridCol w="1356064"/>
                <a:gridCol w="2198255"/>
              </a:tblGrid>
              <a:tr h="297180">
                <a:tc>
                  <a:txBody>
                    <a:bodyPr/>
                    <a:lstStyle/>
                    <a:p>
                      <a:r>
                        <a:rPr lang="zh-CN" altLang="en-US" sz="1500" dirty="0" smtClean="0"/>
                        <a:t>路径</a:t>
                      </a:r>
                      <a:endParaRPr lang="zh-CN" altLang="en-US" sz="1500" dirty="0"/>
                    </a:p>
                  </a:txBody>
                  <a:tcPr marL="74295" marR="74295" marT="37148" marB="37148"/>
                </a:tc>
                <a:tc>
                  <a:txBody>
                    <a:bodyPr/>
                    <a:lstStyle/>
                    <a:p>
                      <a:r>
                        <a:rPr lang="zh-CN" altLang="en-US" sz="1500" dirty="0" smtClean="0"/>
                        <a:t>测试序列</a:t>
                      </a:r>
                      <a:endParaRPr lang="zh-CN" altLang="en-US" sz="1500" dirty="0"/>
                    </a:p>
                  </a:txBody>
                  <a:tcPr marL="74295" marR="74295" marT="37148" marB="37148"/>
                </a:tc>
                <a:tc>
                  <a:txBody>
                    <a:bodyPr/>
                    <a:lstStyle/>
                    <a:p>
                      <a:r>
                        <a:rPr lang="zh-CN" altLang="en-US" sz="1500" dirty="0" smtClean="0"/>
                        <a:t>状态序列</a:t>
                      </a:r>
                      <a:endParaRPr lang="zh-CN" altLang="en-US" sz="1500" dirty="0"/>
                    </a:p>
                  </a:txBody>
                  <a:tcPr marL="74295" marR="74295" marT="37148" marB="37148"/>
                </a:tc>
              </a:tr>
              <a:tr h="965835">
                <a:tc>
                  <a:txBody>
                    <a:bodyPr/>
                    <a:lstStyle/>
                    <a:p>
                      <a:r>
                        <a:rPr lang="en-US" altLang="zh-CN" sz="1500" dirty="0" smtClean="0"/>
                        <a:t>5</a:t>
                      </a:r>
                      <a:endParaRPr lang="zh-CN" altLang="en-US" sz="1500" dirty="0"/>
                    </a:p>
                  </a:txBody>
                  <a:tcPr marL="74295" marR="74295" marT="37148" marB="37148"/>
                </a:tc>
                <a:tc>
                  <a:txBody>
                    <a:bodyPr/>
                    <a:lstStyle/>
                    <a:p>
                      <a:r>
                        <a:rPr lang="en-US" altLang="zh-CN" sz="1500" dirty="0" smtClean="0"/>
                        <a:t>S0-T1-S1-T2-S2-T6-S4-T7-S2-T6-S4-T9-Sf</a:t>
                      </a:r>
                      <a:endParaRPr lang="zh-CN" altLang="en-US" sz="1500" dirty="0"/>
                    </a:p>
                  </a:txBody>
                  <a:tcPr marL="74295" marR="74295" marT="37148" marB="37148"/>
                </a:tc>
                <a:tc>
                  <a:txBody>
                    <a:bodyPr/>
                    <a:lstStyle/>
                    <a:p>
                      <a:r>
                        <a:rPr lang="en-US" altLang="zh-CN" sz="1500" dirty="0" err="1" smtClean="0"/>
                        <a:t>insert_card</a:t>
                      </a:r>
                      <a:r>
                        <a:rPr lang="zh-CN" altLang="en-US" sz="1500" dirty="0" smtClean="0"/>
                        <a:t>→</a:t>
                      </a:r>
                      <a:r>
                        <a:rPr lang="en-US" altLang="zh-CN" sz="1500" dirty="0" err="1" smtClean="0"/>
                        <a:t>input_password</a:t>
                      </a:r>
                      <a:r>
                        <a:rPr lang="zh-CN" altLang="en-US" sz="1500" dirty="0" smtClean="0"/>
                        <a:t>→</a:t>
                      </a:r>
                      <a:r>
                        <a:rPr lang="en-US" altLang="zh-CN" sz="1500" dirty="0" smtClean="0"/>
                        <a:t>option</a:t>
                      </a:r>
                      <a:r>
                        <a:rPr lang="zh-CN" altLang="en-US" sz="1500" dirty="0" smtClean="0"/>
                        <a:t>→</a:t>
                      </a:r>
                      <a:r>
                        <a:rPr lang="en-US" altLang="zh-CN" sz="1500" dirty="0" smtClean="0"/>
                        <a:t>withdrawal</a:t>
                      </a:r>
                      <a:r>
                        <a:rPr lang="zh-CN" altLang="en-US" sz="1500" dirty="0" smtClean="0"/>
                        <a:t>→</a:t>
                      </a:r>
                      <a:r>
                        <a:rPr lang="en-US" altLang="zh-CN" sz="1500" dirty="0" smtClean="0"/>
                        <a:t>option</a:t>
                      </a:r>
                      <a:r>
                        <a:rPr lang="zh-CN" altLang="en-US" sz="1500" dirty="0" smtClean="0"/>
                        <a:t>→</a:t>
                      </a:r>
                      <a:r>
                        <a:rPr lang="en-US" altLang="zh-CN" sz="1500" dirty="0" smtClean="0"/>
                        <a:t>withdrawal</a:t>
                      </a:r>
                      <a:r>
                        <a:rPr lang="zh-CN" altLang="en-US" sz="1500" dirty="0" smtClean="0"/>
                        <a:t>→</a:t>
                      </a:r>
                      <a:r>
                        <a:rPr lang="en-US" altLang="zh-CN" sz="1500" dirty="0" err="1" smtClean="0"/>
                        <a:t>take_card</a:t>
                      </a:r>
                      <a:endParaRPr lang="zh-CN" altLang="en-US" sz="1500" dirty="0"/>
                    </a:p>
                  </a:txBody>
                  <a:tcPr marL="74295" marR="74295" marT="37148" marB="37148"/>
                </a:tc>
              </a:tr>
            </a:tbl>
          </a:graphicData>
        </a:graphic>
      </p:graphicFrame>
      <p:sp>
        <p:nvSpPr>
          <p:cNvPr id="55" name="矩形 54"/>
          <p:cNvSpPr/>
          <p:nvPr/>
        </p:nvSpPr>
        <p:spPr>
          <a:xfrm>
            <a:off x="5309660" y="2489836"/>
            <a:ext cx="1685077" cy="317459"/>
          </a:xfrm>
          <a:prstGeom prst="rect">
            <a:avLst/>
          </a:prstGeom>
        </p:spPr>
        <p:txBody>
          <a:bodyPr wrap="none">
            <a:spAutoFit/>
          </a:bodyPr>
          <a:lstStyle/>
          <a:p>
            <a:r>
              <a:rPr lang="zh-CN" altLang="en-US" sz="1463" dirty="0"/>
              <a:t>迁移覆盖测试序列</a:t>
            </a:r>
          </a:p>
        </p:txBody>
      </p:sp>
      <p:graphicFrame>
        <p:nvGraphicFramePr>
          <p:cNvPr id="56" name="表格 55"/>
          <p:cNvGraphicFramePr>
            <a:graphicFrameLocks noGrp="1"/>
          </p:cNvGraphicFramePr>
          <p:nvPr>
            <p:extLst>
              <p:ext uri="{D42A27DB-BD31-4B8C-83A1-F6EECF244321}">
                <p14:modId xmlns:p14="http://schemas.microsoft.com/office/powerpoint/2010/main" val="2634764851"/>
              </p:ext>
            </p:extLst>
          </p:nvPr>
        </p:nvGraphicFramePr>
        <p:xfrm>
          <a:off x="5304458" y="2789918"/>
          <a:ext cx="4150182" cy="1594488"/>
        </p:xfrm>
        <a:graphic>
          <a:graphicData uri="http://schemas.openxmlformats.org/drawingml/2006/table">
            <a:tbl>
              <a:tblPr firstRow="1" bandRow="1">
                <a:tableStyleId>{5C22544A-7EE6-4342-B048-85BDC9FD1C3A}</a:tableStyleId>
              </a:tblPr>
              <a:tblGrid>
                <a:gridCol w="595863"/>
                <a:gridCol w="1356064"/>
                <a:gridCol w="2198255"/>
              </a:tblGrid>
              <a:tr h="297180">
                <a:tc>
                  <a:txBody>
                    <a:bodyPr/>
                    <a:lstStyle/>
                    <a:p>
                      <a:r>
                        <a:rPr lang="zh-CN" altLang="en-US" sz="1500" dirty="0" smtClean="0"/>
                        <a:t>路径</a:t>
                      </a:r>
                      <a:endParaRPr lang="zh-CN" altLang="en-US" sz="1500" dirty="0"/>
                    </a:p>
                  </a:txBody>
                  <a:tcPr marL="74295" marR="74295" marT="37148" marB="37148"/>
                </a:tc>
                <a:tc>
                  <a:txBody>
                    <a:bodyPr/>
                    <a:lstStyle/>
                    <a:p>
                      <a:r>
                        <a:rPr lang="zh-CN" altLang="en-US" sz="1500" dirty="0" smtClean="0"/>
                        <a:t>测试序列</a:t>
                      </a:r>
                      <a:endParaRPr lang="zh-CN" altLang="en-US" sz="1500" dirty="0"/>
                    </a:p>
                  </a:txBody>
                  <a:tcPr marL="74295" marR="74295" marT="37148" marB="37148"/>
                </a:tc>
                <a:tc>
                  <a:txBody>
                    <a:bodyPr/>
                    <a:lstStyle/>
                    <a:p>
                      <a:r>
                        <a:rPr lang="zh-CN" altLang="en-US" sz="1500" dirty="0" smtClean="0"/>
                        <a:t>状态序列</a:t>
                      </a:r>
                      <a:endParaRPr lang="zh-CN" altLang="en-US" sz="1500" dirty="0"/>
                    </a:p>
                  </a:txBody>
                  <a:tcPr marL="74295" marR="74295" marT="37148" marB="37148"/>
                </a:tc>
              </a:tr>
              <a:tr h="520065">
                <a:tc>
                  <a:txBody>
                    <a:bodyPr/>
                    <a:lstStyle/>
                    <a:p>
                      <a:r>
                        <a:rPr lang="en-US" altLang="zh-CN" sz="1500" dirty="0" smtClean="0"/>
                        <a:t>3</a:t>
                      </a:r>
                      <a:endParaRPr lang="zh-CN" altLang="en-US" sz="1500" dirty="0"/>
                    </a:p>
                  </a:txBody>
                  <a:tcPr marL="74295" marR="74295" marT="37148" marB="37148"/>
                </a:tc>
                <a:tc>
                  <a:txBody>
                    <a:bodyPr/>
                    <a:lstStyle/>
                    <a:p>
                      <a:r>
                        <a:rPr lang="en-US" altLang="zh-CN" sz="1500" dirty="0" smtClean="0"/>
                        <a:t>S0-T1-S1-T3-Sf</a:t>
                      </a:r>
                      <a:endParaRPr lang="zh-CN" altLang="en-US" sz="1500" dirty="0"/>
                    </a:p>
                  </a:txBody>
                  <a:tcPr marL="74295" marR="74295" marT="37148" marB="37148"/>
                </a:tc>
                <a:tc>
                  <a:txBody>
                    <a:bodyPr/>
                    <a:lstStyle/>
                    <a:p>
                      <a:r>
                        <a:rPr lang="en-US" altLang="zh-CN" sz="1500" dirty="0" err="1" smtClean="0"/>
                        <a:t>insert_card</a:t>
                      </a:r>
                      <a:r>
                        <a:rPr lang="zh-CN" altLang="en-US" sz="1500" dirty="0" smtClean="0"/>
                        <a:t>→</a:t>
                      </a:r>
                      <a:r>
                        <a:rPr lang="en-US" altLang="zh-CN" sz="1500" dirty="0" err="1" smtClean="0"/>
                        <a:t>input_password</a:t>
                      </a:r>
                      <a:r>
                        <a:rPr lang="zh-CN" altLang="en-US" sz="1500" dirty="0" smtClean="0"/>
                        <a:t>→</a:t>
                      </a:r>
                      <a:r>
                        <a:rPr lang="en-US" altLang="zh-CN" sz="1500" dirty="0" err="1" smtClean="0"/>
                        <a:t>take_card</a:t>
                      </a:r>
                      <a:endParaRPr lang="zh-CN" altLang="en-US" sz="1500" dirty="0"/>
                    </a:p>
                  </a:txBody>
                  <a:tcPr marL="74295" marR="74295" marT="37148" marB="37148"/>
                </a:tc>
              </a:tr>
              <a:tr h="742950">
                <a:tc>
                  <a:txBody>
                    <a:bodyPr/>
                    <a:lstStyle/>
                    <a:p>
                      <a:r>
                        <a:rPr lang="en-US" altLang="zh-CN" sz="1500" dirty="0" smtClean="0"/>
                        <a:t>4</a:t>
                      </a:r>
                      <a:endParaRPr lang="zh-CN" altLang="en-US" sz="1500" dirty="0"/>
                    </a:p>
                  </a:txBody>
                  <a:tcPr marL="74295" marR="74295" marT="37148" marB="3714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500" dirty="0" smtClean="0"/>
                        <a:t>S0-T1-S1-T2-S2-t4-S3-T5-S2-T4-S3-T8-Sf</a:t>
                      </a:r>
                      <a:endParaRPr lang="zh-CN" altLang="en-US" sz="1500" dirty="0" smtClean="0"/>
                    </a:p>
                  </a:txBody>
                  <a:tcPr marL="74295" marR="74295" marT="37148" marB="37148"/>
                </a:tc>
                <a:tc>
                  <a:txBody>
                    <a:bodyPr/>
                    <a:lstStyle/>
                    <a:p>
                      <a:r>
                        <a:rPr lang="en-US" altLang="zh-CN" sz="1500" dirty="0" err="1" smtClean="0"/>
                        <a:t>insert_card</a:t>
                      </a:r>
                      <a:r>
                        <a:rPr lang="zh-CN" altLang="en-US" sz="1500" dirty="0" smtClean="0"/>
                        <a:t>→</a:t>
                      </a:r>
                      <a:r>
                        <a:rPr lang="en-US" altLang="zh-CN" sz="1500" dirty="0" err="1" smtClean="0"/>
                        <a:t>input_password</a:t>
                      </a:r>
                      <a:r>
                        <a:rPr lang="zh-CN" altLang="en-US" sz="1500" dirty="0" smtClean="0"/>
                        <a:t>→</a:t>
                      </a:r>
                      <a:r>
                        <a:rPr lang="en-US" altLang="zh-CN" sz="1500" dirty="0" smtClean="0"/>
                        <a:t>option</a:t>
                      </a:r>
                      <a:r>
                        <a:rPr lang="zh-CN" altLang="en-US" sz="1500" dirty="0" smtClean="0"/>
                        <a:t>→</a:t>
                      </a:r>
                      <a:r>
                        <a:rPr lang="en-US" altLang="zh-CN" sz="1500" dirty="0" smtClean="0"/>
                        <a:t>deposit</a:t>
                      </a:r>
                      <a:r>
                        <a:rPr lang="zh-CN" altLang="en-US" sz="1500" dirty="0" smtClean="0"/>
                        <a:t>→</a:t>
                      </a:r>
                      <a:r>
                        <a:rPr lang="en-US" altLang="zh-CN" sz="1500" dirty="0" smtClean="0"/>
                        <a:t>option</a:t>
                      </a:r>
                      <a:r>
                        <a:rPr lang="zh-CN" altLang="en-US" sz="1500" dirty="0" smtClean="0"/>
                        <a:t>→</a:t>
                      </a:r>
                      <a:r>
                        <a:rPr lang="en-US" altLang="zh-CN" sz="1500" dirty="0" err="1" smtClean="0"/>
                        <a:t>dposit</a:t>
                      </a:r>
                      <a:r>
                        <a:rPr lang="zh-CN" altLang="en-US" sz="1500" dirty="0" smtClean="0"/>
                        <a:t>→</a:t>
                      </a:r>
                      <a:r>
                        <a:rPr lang="en-US" altLang="zh-CN" sz="1500" dirty="0" err="1" smtClean="0"/>
                        <a:t>take_card</a:t>
                      </a:r>
                      <a:endParaRPr lang="zh-CN" altLang="en-US" sz="1500" dirty="0"/>
                    </a:p>
                  </a:txBody>
                  <a:tcPr marL="74295" marR="74295" marT="37148" marB="37148"/>
                </a:tc>
              </a:tr>
            </a:tbl>
          </a:graphicData>
        </a:graphic>
      </p:graphicFrame>
    </p:spTree>
    <p:extLst>
      <p:ext uri="{BB962C8B-B14F-4D97-AF65-F5344CB8AC3E}">
        <p14:creationId xmlns:p14="http://schemas.microsoft.com/office/powerpoint/2010/main" val="1004317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1777" y="646328"/>
            <a:ext cx="2435282" cy="317459"/>
          </a:xfrm>
          <a:prstGeom prst="rect">
            <a:avLst/>
          </a:prstGeom>
          <a:noFill/>
        </p:spPr>
        <p:txBody>
          <a:bodyPr wrap="none" rtlCol="0">
            <a:spAutoFit/>
          </a:bodyPr>
          <a:lstStyle/>
          <a:p>
            <a:r>
              <a:rPr lang="zh-CN" altLang="en-US" sz="1463" b="1" dirty="0"/>
              <a:t>什么是面向服务的体系结构</a:t>
            </a:r>
            <a:endParaRPr lang="en-US" altLang="zh-CN" sz="1463" b="1" dirty="0"/>
          </a:p>
        </p:txBody>
      </p:sp>
      <p:sp>
        <p:nvSpPr>
          <p:cNvPr id="3" name="文本框 2"/>
          <p:cNvSpPr txBox="1"/>
          <p:nvPr/>
        </p:nvSpPr>
        <p:spPr>
          <a:xfrm>
            <a:off x="161778" y="946410"/>
            <a:ext cx="4825703" cy="2492990"/>
          </a:xfrm>
          <a:prstGeom prst="rect">
            <a:avLst/>
          </a:prstGeom>
          <a:noFill/>
        </p:spPr>
        <p:txBody>
          <a:bodyPr wrap="square" rtlCol="0">
            <a:spAutoFit/>
          </a:bodyPr>
          <a:lstStyle/>
          <a:p>
            <a:r>
              <a:rPr lang="zh-CN" altLang="en-US" sz="1300" b="1" dirty="0"/>
              <a:t>解：</a:t>
            </a:r>
            <a:endParaRPr lang="en-US" altLang="zh-CN" sz="1300" dirty="0"/>
          </a:p>
          <a:p>
            <a:r>
              <a:rPr lang="en-US" altLang="zh-CN" sz="1300" dirty="0"/>
              <a:t>1</a:t>
            </a:r>
            <a:r>
              <a:rPr lang="zh-CN" altLang="en-US" sz="1300" dirty="0"/>
              <a:t>）定义：面向服务的体系结构就是将应用程序的不同功能单元拆分成独立的服务，通过定义良好的接口与协议将这些服务联系起来。</a:t>
            </a:r>
            <a:endParaRPr lang="en-US" altLang="zh-CN" sz="1300" dirty="0"/>
          </a:p>
          <a:p>
            <a:r>
              <a:rPr lang="en-US" altLang="zh-CN" sz="1300" dirty="0"/>
              <a:t>2</a:t>
            </a:r>
            <a:r>
              <a:rPr lang="zh-CN" altLang="en-US" sz="1300" dirty="0"/>
              <a:t>）特点：</a:t>
            </a:r>
            <a:endParaRPr lang="en-US" altLang="zh-CN" sz="1300" dirty="0"/>
          </a:p>
          <a:p>
            <a:r>
              <a:rPr lang="zh-CN" altLang="en-US" sz="1300" dirty="0"/>
              <a:t>① 服务的封装与重用：将服务封装成可重用的软件，可以用于多个应用与业务流程；</a:t>
            </a:r>
            <a:endParaRPr lang="en-US" altLang="zh-CN" sz="1300" dirty="0"/>
          </a:p>
          <a:p>
            <a:r>
              <a:rPr lang="zh-CN" altLang="en-US" sz="1300" dirty="0"/>
              <a:t>② 松散耦合：服务提供者与服务请求者之间是松散耦合的；</a:t>
            </a:r>
            <a:endParaRPr lang="en-US" altLang="zh-CN" sz="1300" dirty="0"/>
          </a:p>
          <a:p>
            <a:r>
              <a:rPr lang="zh-CN" altLang="en-US" sz="1300" dirty="0"/>
              <a:t>③ 标准化接口：不同服务通过简单、精确定义的接口进行通信；</a:t>
            </a:r>
            <a:endParaRPr lang="en-US" altLang="zh-CN" sz="1300" dirty="0"/>
          </a:p>
          <a:p>
            <a:r>
              <a:rPr lang="zh-CN" altLang="en-US" sz="1300" dirty="0"/>
              <a:t>④ 粗粒度服务；</a:t>
            </a:r>
            <a:endParaRPr lang="en-US" altLang="zh-CN" sz="1300" dirty="0"/>
          </a:p>
          <a:p>
            <a:r>
              <a:rPr lang="zh-CN" altLang="en-US" sz="1300" dirty="0"/>
              <a:t>⑤ 位置透明性：所有服务对于其调用者而言是位置透明的；</a:t>
            </a:r>
            <a:endParaRPr lang="en-US" altLang="zh-CN" sz="1300" dirty="0"/>
          </a:p>
          <a:p>
            <a:r>
              <a:rPr lang="zh-CN" altLang="en-US" sz="1300" dirty="0"/>
              <a:t>⑥ 协议无关性：每个服务可以通过多种协议进行调用。</a:t>
            </a:r>
            <a:endParaRPr lang="en-US" altLang="zh-CN" sz="1300" dirty="0"/>
          </a:p>
        </p:txBody>
      </p:sp>
      <p:sp>
        <p:nvSpPr>
          <p:cNvPr id="4" name="文本框 3"/>
          <p:cNvSpPr txBox="1"/>
          <p:nvPr/>
        </p:nvSpPr>
        <p:spPr>
          <a:xfrm>
            <a:off x="161775" y="3739482"/>
            <a:ext cx="3336170" cy="317459"/>
          </a:xfrm>
          <a:prstGeom prst="rect">
            <a:avLst/>
          </a:prstGeom>
          <a:noFill/>
        </p:spPr>
        <p:txBody>
          <a:bodyPr wrap="none" rtlCol="0">
            <a:spAutoFit/>
          </a:bodyPr>
          <a:lstStyle/>
          <a:p>
            <a:r>
              <a:rPr lang="zh-CN" altLang="en-US" sz="1463" b="1" dirty="0"/>
              <a:t>基于</a:t>
            </a:r>
            <a:r>
              <a:rPr lang="en-US" altLang="zh-CN" sz="1463" b="1" dirty="0"/>
              <a:t>CDG</a:t>
            </a:r>
            <a:r>
              <a:rPr lang="zh-CN" altLang="en-US" sz="1463" b="1" dirty="0"/>
              <a:t>的软件体系结构风险评估方法</a:t>
            </a:r>
            <a:endParaRPr lang="en-US" altLang="zh-CN" sz="1463" b="1" dirty="0"/>
          </a:p>
        </p:txBody>
      </p:sp>
      <p:sp>
        <p:nvSpPr>
          <p:cNvPr id="5" name="文本框 4"/>
          <p:cNvSpPr txBox="1"/>
          <p:nvPr/>
        </p:nvSpPr>
        <p:spPr>
          <a:xfrm>
            <a:off x="161777" y="4039564"/>
            <a:ext cx="4825703" cy="1492716"/>
          </a:xfrm>
          <a:prstGeom prst="rect">
            <a:avLst/>
          </a:prstGeom>
          <a:noFill/>
        </p:spPr>
        <p:txBody>
          <a:bodyPr wrap="square" rtlCol="0">
            <a:spAutoFit/>
          </a:bodyPr>
          <a:lstStyle/>
          <a:p>
            <a:r>
              <a:rPr lang="zh-CN" altLang="en-US" sz="1300" b="1" dirty="0"/>
              <a:t>解：</a:t>
            </a:r>
            <a:endParaRPr lang="en-US" altLang="zh-CN" sz="1300" dirty="0"/>
          </a:p>
          <a:p>
            <a:r>
              <a:rPr lang="en-US" altLang="zh-CN" sz="1300" dirty="0"/>
              <a:t>1</a:t>
            </a:r>
            <a:r>
              <a:rPr lang="zh-CN" altLang="en-US" sz="1300" dirty="0"/>
              <a:t>）使用体系结构描述语言（</a:t>
            </a:r>
            <a:r>
              <a:rPr lang="en-US" altLang="zh-CN" sz="1300" dirty="0"/>
              <a:t>ADL</a:t>
            </a:r>
            <a:r>
              <a:rPr lang="zh-CN" altLang="en-US" sz="1300" dirty="0"/>
              <a:t>）对体系结构进行建模；</a:t>
            </a:r>
            <a:endParaRPr lang="en-US" altLang="zh-CN" sz="1300" dirty="0"/>
          </a:p>
          <a:p>
            <a:r>
              <a:rPr lang="en-US" altLang="zh-CN" sz="1300" dirty="0"/>
              <a:t>2</a:t>
            </a:r>
            <a:r>
              <a:rPr lang="zh-CN" altLang="en-US" sz="1300" dirty="0"/>
              <a:t>）使用模拟的方法执行复杂性分析；</a:t>
            </a:r>
            <a:endParaRPr lang="en-US" altLang="zh-CN" sz="1300" dirty="0"/>
          </a:p>
          <a:p>
            <a:r>
              <a:rPr lang="en-US" altLang="zh-CN" sz="1300" dirty="0"/>
              <a:t>3</a:t>
            </a:r>
            <a:r>
              <a:rPr lang="zh-CN" altLang="en-US" sz="1300" dirty="0"/>
              <a:t>）使用</a:t>
            </a:r>
            <a:r>
              <a:rPr lang="en-US" altLang="zh-CN" sz="1300" dirty="0"/>
              <a:t>FEMA</a:t>
            </a:r>
            <a:r>
              <a:rPr lang="zh-CN" altLang="en-US" sz="1300" dirty="0"/>
              <a:t>和模拟运行执行严重性分析；</a:t>
            </a:r>
            <a:endParaRPr lang="en-US" altLang="zh-CN" sz="1300" dirty="0"/>
          </a:p>
          <a:p>
            <a:r>
              <a:rPr lang="en-US" altLang="zh-CN" sz="1300" dirty="0"/>
              <a:t>4</a:t>
            </a:r>
            <a:r>
              <a:rPr lang="zh-CN" altLang="en-US" sz="1300" dirty="0"/>
              <a:t>）为每个构件和连接件开发其启发式风险因子；</a:t>
            </a:r>
            <a:endParaRPr lang="en-US" altLang="zh-CN" sz="1300" dirty="0"/>
          </a:p>
          <a:p>
            <a:r>
              <a:rPr lang="en-US" altLang="zh-CN" sz="1300" dirty="0"/>
              <a:t>5</a:t>
            </a:r>
            <a:r>
              <a:rPr lang="zh-CN" altLang="en-US" sz="1300" dirty="0"/>
              <a:t>）构建用于风险评估的</a:t>
            </a:r>
            <a:r>
              <a:rPr lang="en-US" altLang="zh-CN" sz="1300" dirty="0"/>
              <a:t>CDG</a:t>
            </a:r>
            <a:r>
              <a:rPr lang="zh-CN" altLang="en-US" sz="1300" dirty="0"/>
              <a:t>；</a:t>
            </a:r>
            <a:endParaRPr lang="en-US" altLang="zh-CN" sz="1300" dirty="0"/>
          </a:p>
          <a:p>
            <a:r>
              <a:rPr lang="en-US" altLang="zh-CN" sz="1300" dirty="0"/>
              <a:t>6</a:t>
            </a:r>
            <a:r>
              <a:rPr lang="zh-CN" altLang="en-US" sz="1300" dirty="0"/>
              <a:t>）基于图论的算法进行风险评估与分析。</a:t>
            </a:r>
            <a:endParaRPr lang="en-US" altLang="zh-CN" sz="1300" dirty="0"/>
          </a:p>
        </p:txBody>
      </p:sp>
      <p:sp>
        <p:nvSpPr>
          <p:cNvPr id="6" name="文本框 5"/>
          <p:cNvSpPr txBox="1"/>
          <p:nvPr/>
        </p:nvSpPr>
        <p:spPr>
          <a:xfrm>
            <a:off x="5080294" y="646328"/>
            <a:ext cx="4025654" cy="317459"/>
          </a:xfrm>
          <a:prstGeom prst="rect">
            <a:avLst/>
          </a:prstGeom>
          <a:noFill/>
        </p:spPr>
        <p:txBody>
          <a:bodyPr wrap="none" rtlCol="0">
            <a:spAutoFit/>
          </a:bodyPr>
          <a:lstStyle/>
          <a:p>
            <a:r>
              <a:rPr lang="en-US" altLang="zh-CN" sz="1463" b="1" dirty="0"/>
              <a:t>ATAM</a:t>
            </a:r>
            <a:r>
              <a:rPr lang="zh-CN" altLang="en-US" sz="1463" b="1" dirty="0"/>
              <a:t>（</a:t>
            </a:r>
            <a:r>
              <a:rPr lang="en-US" altLang="zh-CN" sz="1463" b="1" dirty="0"/>
              <a:t>Architecture Tradeoff Analysis Method</a:t>
            </a:r>
            <a:r>
              <a:rPr lang="zh-CN" altLang="en-US" sz="1463" b="1" dirty="0"/>
              <a:t>）</a:t>
            </a:r>
            <a:endParaRPr lang="en-US" altLang="zh-CN" sz="1463" b="1" dirty="0"/>
          </a:p>
        </p:txBody>
      </p:sp>
      <p:sp>
        <p:nvSpPr>
          <p:cNvPr id="7" name="文本框 6"/>
          <p:cNvSpPr txBox="1"/>
          <p:nvPr/>
        </p:nvSpPr>
        <p:spPr>
          <a:xfrm>
            <a:off x="5080297" y="946412"/>
            <a:ext cx="4825703" cy="4893647"/>
          </a:xfrm>
          <a:prstGeom prst="rect">
            <a:avLst/>
          </a:prstGeom>
          <a:noFill/>
        </p:spPr>
        <p:txBody>
          <a:bodyPr wrap="square" rtlCol="0">
            <a:spAutoFit/>
          </a:bodyPr>
          <a:lstStyle/>
          <a:p>
            <a:r>
              <a:rPr lang="zh-CN" altLang="en-US" sz="1300" b="1" dirty="0"/>
              <a:t>解：</a:t>
            </a:r>
            <a:endParaRPr lang="en-US" altLang="zh-CN" sz="1300" dirty="0"/>
          </a:p>
          <a:p>
            <a:r>
              <a:rPr lang="en-US" altLang="zh-CN" sz="1300" dirty="0"/>
              <a:t>1</a:t>
            </a:r>
            <a:r>
              <a:rPr lang="zh-CN" altLang="en-US" sz="1300" dirty="0"/>
              <a:t>）</a:t>
            </a:r>
            <a:r>
              <a:rPr lang="en-US" altLang="zh-CN" sz="1300" dirty="0"/>
              <a:t>9 </a:t>
            </a:r>
            <a:r>
              <a:rPr lang="zh-CN" altLang="en-US" sz="1300" dirty="0"/>
              <a:t>个步骤：</a:t>
            </a:r>
            <a:endParaRPr lang="en-US" altLang="zh-CN" sz="1300" dirty="0"/>
          </a:p>
          <a:p>
            <a:pPr marL="278606" indent="-278606">
              <a:buFont typeface="+mj-ea"/>
              <a:buAutoNum type="circleNumDbPlain"/>
            </a:pPr>
            <a:r>
              <a:rPr lang="zh-CN" altLang="en-US" sz="1300" dirty="0"/>
              <a:t>描述</a:t>
            </a:r>
            <a:r>
              <a:rPr lang="en-US" altLang="zh-CN" sz="1300" dirty="0"/>
              <a:t>ATAM</a:t>
            </a:r>
            <a:r>
              <a:rPr lang="zh-CN" altLang="en-US" sz="1300" dirty="0"/>
              <a:t>方法：评估负责人向决策者表述</a:t>
            </a:r>
            <a:r>
              <a:rPr lang="en-US" altLang="zh-CN" sz="1300" dirty="0"/>
              <a:t>ATAM</a:t>
            </a:r>
            <a:r>
              <a:rPr lang="zh-CN" altLang="en-US" sz="1300" dirty="0"/>
              <a:t>方法，以保证其理解各个过程，了解角色布局。</a:t>
            </a:r>
            <a:endParaRPr lang="en-US" altLang="zh-CN" sz="1300" dirty="0"/>
          </a:p>
          <a:p>
            <a:pPr marL="278606" indent="-278606">
              <a:buFont typeface="+mj-ea"/>
              <a:buAutoNum type="circleNumDbPlain"/>
            </a:pPr>
            <a:r>
              <a:rPr lang="zh-CN" altLang="en-US" sz="1300" dirty="0"/>
              <a:t>描述业务动机：决策者介绍软件系统的商业动机、重要功能、各种限制、商业目标和上下文、基础的渉众和驱动因素等。</a:t>
            </a:r>
            <a:endParaRPr lang="en-US" altLang="zh-CN" sz="1300" dirty="0"/>
          </a:p>
          <a:p>
            <a:pPr marL="278606" indent="-278606">
              <a:buFont typeface="+mj-ea"/>
              <a:buAutoNum type="circleNumDbPlain"/>
            </a:pPr>
            <a:r>
              <a:rPr lang="zh-CN" altLang="en-US" sz="1300" dirty="0"/>
              <a:t>描述体系结构：首席设计师或架构小组介绍系统架构，技术限制、所用模式等。</a:t>
            </a:r>
            <a:endParaRPr lang="en-US" altLang="zh-CN" sz="1300" dirty="0"/>
          </a:p>
          <a:p>
            <a:pPr marL="278606" indent="-278606">
              <a:buFont typeface="+mj-ea"/>
              <a:buAutoNum type="circleNumDbPlain"/>
            </a:pPr>
            <a:r>
              <a:rPr lang="zh-CN" altLang="en-US" sz="1300" dirty="0"/>
              <a:t>确定体系结构方法：评估小组通过理解体系结构方法分析体系结构，由设计师确定体系结构方法；</a:t>
            </a:r>
            <a:endParaRPr lang="en-US" altLang="zh-CN" sz="1300" dirty="0"/>
          </a:p>
          <a:p>
            <a:pPr marL="278606" indent="-278606">
              <a:buFont typeface="+mj-ea"/>
              <a:buAutoNum type="circleNumDbPlain"/>
            </a:pPr>
            <a:r>
              <a:rPr lang="zh-CN" altLang="en-US" sz="1300" dirty="0"/>
              <a:t>构建质量属性效用树：捕获具体的需求，确定重要的质量属性目标，并对这些质量属性目标设置优先级和细化。</a:t>
            </a:r>
            <a:endParaRPr lang="en-US" altLang="zh-CN" sz="1300" dirty="0"/>
          </a:p>
          <a:p>
            <a:pPr marL="278606" indent="-278606">
              <a:buFont typeface="+mj-ea"/>
              <a:buAutoNum type="circleNumDbPlain"/>
            </a:pPr>
            <a:r>
              <a:rPr lang="zh-CN" altLang="en-US" sz="1300" dirty="0"/>
              <a:t>分析体系结构方法：一旦有了效用树的结果，评估小组就可以对实现系统重要的质量属性目标的体系结构方法进行考察。评估小组分析全部重要的场景，设计师解释怎样支持场景，检查所用架构方法，分析风险点、权衡点与敏感点。</a:t>
            </a:r>
            <a:endParaRPr lang="en-US" altLang="zh-CN" sz="1300" dirty="0"/>
          </a:p>
          <a:p>
            <a:pPr marL="278606" indent="-278606">
              <a:buFont typeface="+mj-ea"/>
              <a:buAutoNum type="circleNumDbPlain"/>
            </a:pPr>
            <a:r>
              <a:rPr lang="zh-CN" altLang="en-US" sz="1300" dirty="0"/>
              <a:t>讨论和分级分级场景：集体讨论并决定场景的优先级，从而考虑更广泛渉众的需求，这个过程也可能发现新的场景。</a:t>
            </a:r>
            <a:endParaRPr lang="en-US" altLang="zh-CN" sz="1300" dirty="0"/>
          </a:p>
          <a:p>
            <a:pPr marL="278606" indent="-278606">
              <a:buFont typeface="+mj-ea"/>
              <a:buAutoNum type="circleNumDbPlain"/>
            </a:pPr>
            <a:r>
              <a:rPr lang="zh-CN" altLang="en-US" sz="1300" dirty="0"/>
              <a:t>分析体系结构方法：在分析并收集了场景之后，设计师可以将新得到的最高级别的场景映射到所描述的体系结构中，并对相关的体系结构如何有助于该场景的实现作出解释。在步骤⑦中，如果未产生任何在以前的分析步骤中都没有发现的高优先级场景，则步骤⑧是测试步骤。</a:t>
            </a:r>
            <a:endParaRPr lang="en-US" altLang="zh-CN" sz="1300" dirty="0"/>
          </a:p>
          <a:p>
            <a:pPr marL="278606" indent="-278606">
              <a:buFont typeface="+mj-ea"/>
              <a:buAutoNum type="circleNumDbPlain"/>
            </a:pPr>
            <a:r>
              <a:rPr lang="zh-CN" altLang="en-US" sz="1300" dirty="0"/>
              <a:t>描述评估结果：总结评估结果，评估负责人展示评估结果。</a:t>
            </a:r>
            <a:endParaRPr lang="en-US" altLang="zh-CN" sz="1300" dirty="0"/>
          </a:p>
        </p:txBody>
      </p:sp>
    </p:spTree>
    <p:extLst>
      <p:ext uri="{BB962C8B-B14F-4D97-AF65-F5344CB8AC3E}">
        <p14:creationId xmlns:p14="http://schemas.microsoft.com/office/powerpoint/2010/main" val="3187421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1234</TotalTime>
  <Words>2518</Words>
  <Application>Microsoft Office PowerPoint</Application>
  <PresentationFormat>A4 纸张(210x297 毫米)</PresentationFormat>
  <Paragraphs>228</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宋体</vt:lpstr>
      <vt:lpstr>Arial</vt:lpstr>
      <vt:lpstr>Calibri</vt:lpstr>
      <vt:lpstr>Calibri Light</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Chopin</dc:creator>
  <cp:lastModifiedBy>Chopin</cp:lastModifiedBy>
  <cp:revision>31</cp:revision>
  <dcterms:created xsi:type="dcterms:W3CDTF">2021-06-21T08:42:07Z</dcterms:created>
  <dcterms:modified xsi:type="dcterms:W3CDTF">2021-06-22T05:16:32Z</dcterms:modified>
</cp:coreProperties>
</file>