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71" r:id="rId3"/>
    <p:sldId id="376" r:id="rId4"/>
    <p:sldId id="377" r:id="rId5"/>
    <p:sldId id="341" r:id="rId6"/>
    <p:sldId id="364" r:id="rId7"/>
    <p:sldId id="350" r:id="rId8"/>
    <p:sldId id="351" r:id="rId9"/>
    <p:sldId id="352" r:id="rId10"/>
    <p:sldId id="347" r:id="rId11"/>
    <p:sldId id="360" r:id="rId12"/>
    <p:sldId id="343" r:id="rId13"/>
    <p:sldId id="361" r:id="rId14"/>
    <p:sldId id="362" r:id="rId15"/>
    <p:sldId id="363" r:id="rId16"/>
    <p:sldId id="366" r:id="rId17"/>
    <p:sldId id="365" r:id="rId18"/>
    <p:sldId id="368" r:id="rId19"/>
    <p:sldId id="369" r:id="rId20"/>
    <p:sldId id="355" r:id="rId21"/>
    <p:sldId id="356" r:id="rId22"/>
    <p:sldId id="357" r:id="rId23"/>
    <p:sldId id="358" r:id="rId24"/>
    <p:sldId id="359" r:id="rId25"/>
    <p:sldId id="370" r:id="rId26"/>
    <p:sldId id="371" r:id="rId27"/>
    <p:sldId id="372" r:id="rId28"/>
    <p:sldId id="373" r:id="rId29"/>
    <p:sldId id="374" r:id="rId30"/>
    <p:sldId id="375" r:id="rId31"/>
    <p:sldId id="378" r:id="rId32"/>
    <p:sldId id="344" r:id="rId33"/>
    <p:sldId id="349" r:id="rId34"/>
    <p:sldId id="34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16">
          <p15:clr>
            <a:srgbClr val="A4A3A4"/>
          </p15:clr>
        </p15:guide>
        <p15:guide id="2" pos="686">
          <p15:clr>
            <a:srgbClr val="A4A3A4"/>
          </p15:clr>
        </p15:guide>
        <p15:guide id="3" orient="horz" pos="70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418C"/>
    <a:srgbClr val="424242"/>
    <a:srgbClr val="004D86"/>
    <a:srgbClr val="0070C0"/>
    <a:srgbClr val="3062E0"/>
    <a:srgbClr val="6288E8"/>
    <a:srgbClr val="1F51CF"/>
    <a:srgbClr val="0F2864"/>
    <a:srgbClr val="AE1731"/>
    <a:srgbClr val="E567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03" autoAdjust="0"/>
    <p:restoredTop sz="96405"/>
  </p:normalViewPr>
  <p:slideViewPr>
    <p:cSldViewPr snapToGrid="0">
      <p:cViewPr varScale="1">
        <p:scale>
          <a:sx n="91" d="100"/>
          <a:sy n="91" d="100"/>
        </p:scale>
        <p:origin x="300" y="90"/>
      </p:cViewPr>
      <p:guideLst>
        <p:guide orient="horz" pos="3616"/>
        <p:guide pos="686"/>
        <p:guide orient="horz" pos="701"/>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DE439-D098-8B47-BCDF-3795EE2C288C}" type="datetimeFigureOut">
              <a:rPr kumimoji="1" lang="zh-CN" altLang="en-US" smtClean="0"/>
              <a:t>2021/5/2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6FE8B-0C1D-AF4F-BE33-267A1F82E4A7}" type="slidenum">
              <a:rPr kumimoji="1" lang="zh-CN" altLang="en-US" smtClean="0"/>
              <a:t>‹#›</a:t>
            </a:fld>
            <a:endParaRPr kumimoji="1" lang="zh-CN" altLang="en-US"/>
          </a:p>
        </p:txBody>
      </p:sp>
    </p:spTree>
    <p:extLst>
      <p:ext uri="{BB962C8B-B14F-4D97-AF65-F5344CB8AC3E}">
        <p14:creationId xmlns:p14="http://schemas.microsoft.com/office/powerpoint/2010/main" val="164129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6FE8B-0C1D-AF4F-BE33-267A1F82E4A7}" type="slidenum">
              <a:rPr kumimoji="1" lang="zh-CN" altLang="en-US" smtClean="0"/>
              <a:t>1</a:t>
            </a:fld>
            <a:endParaRPr kumimoji="1" lang="zh-CN" altLang="en-US"/>
          </a:p>
        </p:txBody>
      </p:sp>
    </p:spTree>
    <p:extLst>
      <p:ext uri="{BB962C8B-B14F-4D97-AF65-F5344CB8AC3E}">
        <p14:creationId xmlns:p14="http://schemas.microsoft.com/office/powerpoint/2010/main" val="3510655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139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5824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831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788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973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329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35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669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4645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5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270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86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42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7035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326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521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337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094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787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1551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27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397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43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444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47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B86FE8B-0C1D-AF4F-BE33-267A1F82E4A7}" type="slidenum">
              <a:rPr kumimoji="1" lang="zh-CN" altLang="en-US" smtClean="0"/>
              <a:t>33</a:t>
            </a:fld>
            <a:endParaRPr kumimoji="1" lang="zh-CN" altLang="en-US"/>
          </a:p>
        </p:txBody>
      </p:sp>
    </p:spTree>
    <p:extLst>
      <p:ext uri="{BB962C8B-B14F-4D97-AF65-F5344CB8AC3E}">
        <p14:creationId xmlns:p14="http://schemas.microsoft.com/office/powerpoint/2010/main" val="2404190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515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43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067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83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70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spcBef>
                <a:spcPts val="0"/>
              </a:spcBef>
              <a:spcAft>
                <a:spcPts val="0"/>
              </a:spcAft>
              <a:buSzPts val="1800"/>
              <a:buChar char="●"/>
              <a:defRPr/>
            </a:lvl1pPr>
            <a:lvl2pPr marL="1219200" lvl="1" indent="-423545">
              <a:spcBef>
                <a:spcPts val="2135"/>
              </a:spcBef>
              <a:spcAft>
                <a:spcPts val="0"/>
              </a:spcAft>
              <a:buSzPts val="1400"/>
              <a:buChar char="○"/>
              <a:defRPr/>
            </a:lvl2pPr>
            <a:lvl3pPr marL="1828800" lvl="2" indent="-423545">
              <a:spcBef>
                <a:spcPts val="2135"/>
              </a:spcBef>
              <a:spcAft>
                <a:spcPts val="0"/>
              </a:spcAft>
              <a:buSzPts val="1400"/>
              <a:buChar char="■"/>
              <a:defRPr/>
            </a:lvl3pPr>
            <a:lvl4pPr marL="2438400" lvl="3" indent="-423545">
              <a:spcBef>
                <a:spcPts val="2135"/>
              </a:spcBef>
              <a:spcAft>
                <a:spcPts val="0"/>
              </a:spcAft>
              <a:buSzPts val="1400"/>
              <a:buChar char="●"/>
              <a:defRPr/>
            </a:lvl4pPr>
            <a:lvl5pPr marL="3048000" lvl="4" indent="-423545">
              <a:spcBef>
                <a:spcPts val="2135"/>
              </a:spcBef>
              <a:spcAft>
                <a:spcPts val="0"/>
              </a:spcAft>
              <a:buSzPts val="1400"/>
              <a:buChar char="○"/>
              <a:defRPr/>
            </a:lvl5pPr>
            <a:lvl6pPr marL="3657600" lvl="5" indent="-423545">
              <a:spcBef>
                <a:spcPts val="2135"/>
              </a:spcBef>
              <a:spcAft>
                <a:spcPts val="0"/>
              </a:spcAft>
              <a:buSzPts val="1400"/>
              <a:buChar char="■"/>
              <a:defRPr/>
            </a:lvl6pPr>
            <a:lvl7pPr marL="4267200" lvl="6" indent="-423545">
              <a:spcBef>
                <a:spcPts val="2135"/>
              </a:spcBef>
              <a:spcAft>
                <a:spcPts val="0"/>
              </a:spcAft>
              <a:buSzPts val="1400"/>
              <a:buChar char="●"/>
              <a:defRPr/>
            </a:lvl7pPr>
            <a:lvl8pPr marL="4876800" lvl="7" indent="-423545">
              <a:spcBef>
                <a:spcPts val="2135"/>
              </a:spcBef>
              <a:spcAft>
                <a:spcPts val="0"/>
              </a:spcAft>
              <a:buSzPts val="1400"/>
              <a:buChar char="○"/>
              <a:defRPr/>
            </a:lvl8pPr>
            <a:lvl9pPr marL="5486400" lvl="8" indent="-423545">
              <a:spcBef>
                <a:spcPts val="2135"/>
              </a:spcBef>
              <a:spcAft>
                <a:spcPts val="2135"/>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DB10624-A472-487E-B87C-64EDA5FF0F52}" type="datetimeFigureOut">
              <a:rPr lang="zh-CN" altLang="en-US" smtClean="0"/>
              <a:t>2021/5/2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A3DB47-102D-4CB3-B3ED-472A648CA6C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3DB47-102D-4CB3-B3ED-472A648CA6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10624-A472-487E-B87C-64EDA5FF0F52}" type="datetimeFigureOut">
              <a:rPr lang="zh-CN" altLang="en-US" smtClean="0"/>
              <a:t>2021/5/2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3DB47-102D-4CB3-B3ED-472A648CA6C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4.xml"/><Relationship Id="rId5" Type="http://schemas.openxmlformats.org/officeDocument/2006/relationships/image" Target="../media/image100.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4.xml"/><Relationship Id="rId4" Type="http://schemas.openxmlformats.org/officeDocument/2006/relationships/image" Target="../media/image17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22163" y="2767280"/>
            <a:ext cx="9347674" cy="707886"/>
          </a:xfrm>
          <a:prstGeom prst="rect">
            <a:avLst/>
          </a:prstGeom>
          <a:noFill/>
        </p:spPr>
        <p:txBody>
          <a:bodyPr wrap="square" rtlCol="0">
            <a:spAutoFit/>
          </a:bodyPr>
          <a:lstStyle/>
          <a:p>
            <a:pPr algn="ctr"/>
            <a:r>
              <a:rPr lang="zh-CN" altLang="en-US" sz="4000" dirty="0">
                <a:latin typeface="华文楷体" panose="02010600040101010101" pitchFamily="2" charset="-122"/>
                <a:ea typeface="华文楷体" panose="02010600040101010101" pitchFamily="2" charset="-122"/>
                <a:cs typeface="Arial" panose="020B0604020202020204" pitchFamily="34" charset="0"/>
              </a:rPr>
              <a:t>基于</a:t>
            </a:r>
            <a:r>
              <a:rPr lang="en-US" altLang="zh-CN" sz="4000" dirty="0">
                <a:latin typeface="华文楷体" panose="02010600040101010101" pitchFamily="2" charset="-122"/>
                <a:ea typeface="华文楷体" panose="02010600040101010101" pitchFamily="2" charset="-122"/>
                <a:cs typeface="Arial" panose="020B0604020202020204" pitchFamily="34" charset="0"/>
              </a:rPr>
              <a:t>CHAM</a:t>
            </a:r>
            <a:r>
              <a:rPr lang="zh-CN" altLang="en-US" sz="4000" dirty="0">
                <a:latin typeface="华文楷体" panose="02010600040101010101" pitchFamily="2" charset="-122"/>
                <a:ea typeface="华文楷体" panose="02010600040101010101" pitchFamily="2" charset="-122"/>
                <a:cs typeface="Arial" panose="020B0604020202020204" pitchFamily="34" charset="0"/>
              </a:rPr>
              <a:t>的软件测试方法</a:t>
            </a:r>
          </a:p>
        </p:txBody>
      </p:sp>
      <p:sp>
        <p:nvSpPr>
          <p:cNvPr id="2" name="矩形 1"/>
          <p:cNvSpPr/>
          <p:nvPr/>
        </p:nvSpPr>
        <p:spPr>
          <a:xfrm>
            <a:off x="8361792" y="4726292"/>
            <a:ext cx="3098925" cy="369332"/>
          </a:xfrm>
          <a:prstGeom prst="rect">
            <a:avLst/>
          </a:prstGeom>
        </p:spPr>
        <p:txBody>
          <a:bodyPr wrap="none">
            <a:spAutoFit/>
          </a:bodyPr>
          <a:lstStyle/>
          <a:p>
            <a:r>
              <a:rPr lang="zh-CN" altLang="en-US" dirty="0"/>
              <a:t>晏文威  洪瑜  郭恩威  赵雁斌</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Method</a:t>
            </a:r>
          </a:p>
        </p:txBody>
      </p:sp>
      <p:sp>
        <p:nvSpPr>
          <p:cNvPr id="2" name="文本框 1"/>
          <p:cNvSpPr txBox="1"/>
          <p:nvPr/>
        </p:nvSpPr>
        <p:spPr>
          <a:xfrm>
            <a:off x="311785" y="929640"/>
            <a:ext cx="1487908" cy="400110"/>
          </a:xfrm>
          <a:prstGeom prst="rect">
            <a:avLst/>
          </a:prstGeom>
          <a:noFill/>
        </p:spPr>
        <p:txBody>
          <a:bodyPr wrap="none" rtlCol="0">
            <a:spAutoFit/>
          </a:bodyPr>
          <a:lstStyle/>
          <a:p>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介绍</a:t>
            </a:r>
          </a:p>
        </p:txBody>
      </p:sp>
      <p:sp>
        <p:nvSpPr>
          <p:cNvPr id="3" name="文本框 2"/>
          <p:cNvSpPr txBox="1"/>
          <p:nvPr/>
        </p:nvSpPr>
        <p:spPr>
          <a:xfrm>
            <a:off x="581660" y="1469390"/>
            <a:ext cx="10456545" cy="2585323"/>
          </a:xfrm>
          <a:prstGeom prst="rect">
            <a:avLst/>
          </a:prstGeom>
          <a:noFill/>
        </p:spPr>
        <p:txBody>
          <a:bodyPr wrap="square" rtlCol="0">
            <a:spAutoFit/>
          </a:bodyPr>
          <a:lstStyle/>
          <a:p>
            <a:r>
              <a:rPr dirty="0" err="1">
                <a:latin typeface="STKaiti" panose="02010600040101010101" pitchFamily="2" charset="-122"/>
                <a:ea typeface="STKaiti" panose="02010600040101010101" pitchFamily="2" charset="-122"/>
              </a:rPr>
              <a:t>化学抽象机</a:t>
            </a:r>
            <a:r>
              <a:rPr lang="zh-CN"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CHAM</a:t>
            </a:r>
            <a:r>
              <a:rPr lang="zh-CN" dirty="0">
                <a:latin typeface="STKaiti" panose="02010600040101010101" pitchFamily="2" charset="-122"/>
                <a:ea typeface="STKaiti" panose="02010600040101010101" pitchFamily="2" charset="-122"/>
              </a:rPr>
              <a:t>）</a:t>
            </a:r>
            <a:r>
              <a:rPr dirty="0" err="1" smtClean="0">
                <a:latin typeface="STKaiti" panose="02010600040101010101" pitchFamily="2" charset="-122"/>
                <a:ea typeface="STKaiti" panose="02010600040101010101" pitchFamily="2" charset="-122"/>
              </a:rPr>
              <a:t>是一种对动态软件体系结构的分析、测试非常有用的形式化描述技术</a:t>
            </a:r>
            <a:r>
              <a:rPr lang="zh-CN" dirty="0">
                <a:latin typeface="STKaiti" panose="02010600040101010101" pitchFamily="2" charset="-122"/>
                <a:ea typeface="STKaiti" panose="02010600040101010101" pitchFamily="2" charset="-122"/>
              </a:rPr>
              <a:t>。它不仅可以描述系统静态特征，还能从系统操作的动态性方面进行描述，通过对各单元的描述、引入的转化规则及重写描述和分析体系结果的动态行为，因而可使软件开发人员很快了解系统的功能和行为。</a:t>
            </a:r>
          </a:p>
          <a:p>
            <a:endParaRPr lang="zh-CN" altLang="en-US" dirty="0">
              <a:latin typeface="STKaiti" panose="02010600040101010101" pitchFamily="2" charset="-122"/>
              <a:ea typeface="STKaiti" panose="02010600040101010101" pitchFamily="2" charset="-122"/>
            </a:endParaRPr>
          </a:p>
          <a:p>
            <a:r>
              <a:rPr lang="zh-CN" altLang="en-US" dirty="0">
                <a:latin typeface="STKaiti" panose="02010600040101010101" pitchFamily="2" charset="-122"/>
                <a:ea typeface="STKaiti" panose="02010600040101010101" pitchFamily="2" charset="-122"/>
              </a:rPr>
              <a:t>用</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描述的软件体系结构规格说明包括四个部分：</a:t>
            </a:r>
          </a:p>
          <a:p>
            <a:r>
              <a:rPr lang="en-US" altLang="zh-CN" dirty="0">
                <a:latin typeface="STKaiti" panose="02010600040101010101" pitchFamily="2" charset="-122"/>
                <a:ea typeface="STKaiti" panose="02010600040101010101" pitchFamily="2" charset="-122"/>
              </a:rPr>
              <a:t>1</a:t>
            </a:r>
            <a:r>
              <a:rPr lang="zh-CN" altLang="en-US" dirty="0">
                <a:latin typeface="STKaiti" panose="02010600040101010101" pitchFamily="2" charset="-122"/>
                <a:ea typeface="STKaiti" panose="02010600040101010101" pitchFamily="2" charset="-122"/>
              </a:rPr>
              <a:t>、体系结构组成构建（即分子）的语法描述，构建分为</a:t>
            </a:r>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类：数据元素、处理元素和连接元素</a:t>
            </a:r>
          </a:p>
          <a:p>
            <a:r>
              <a:rPr lang="en-US" altLang="zh-CN" dirty="0">
                <a:latin typeface="STKaiti" panose="02010600040101010101" pitchFamily="2" charset="-122"/>
                <a:ea typeface="STKaiti" panose="02010600040101010101" pitchFamily="2" charset="-122"/>
              </a:rPr>
              <a:t>2</a:t>
            </a:r>
            <a:r>
              <a:rPr lang="zh-CN" altLang="en-US" dirty="0">
                <a:latin typeface="STKaiti" panose="02010600040101010101" pitchFamily="2" charset="-122"/>
                <a:ea typeface="STKaiti" panose="02010600040101010101" pitchFamily="2" charset="-122"/>
              </a:rPr>
              <a:t>、系统的初始状态（即溶液</a:t>
            </a:r>
            <a:r>
              <a:rPr lang="en-US" altLang="zh-CN" dirty="0">
                <a:latin typeface="STKaiti" panose="02010600040101010101" pitchFamily="2" charset="-122"/>
                <a:ea typeface="STKaiti" panose="02010600040101010101" pitchFamily="2" charset="-122"/>
              </a:rPr>
              <a:t>S</a:t>
            </a:r>
            <a:r>
              <a:rPr lang="zh-CN" altLang="en-US" dirty="0">
                <a:latin typeface="STKaiti" panose="02010600040101010101" pitchFamily="2" charset="-122"/>
                <a:ea typeface="STKaiti" panose="02010600040101010101" pitchFamily="2" charset="-122"/>
              </a:rPr>
              <a:t>）</a:t>
            </a:r>
          </a:p>
          <a:p>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、一组描述构件间交互活动以实现系统动态行为变化的迁移规则</a:t>
            </a:r>
            <a:r>
              <a:rPr lang="en-US" altLang="zh-CN" dirty="0">
                <a:latin typeface="STKaiti" panose="02010600040101010101" pitchFamily="2" charset="-122"/>
                <a:ea typeface="STKaiti" panose="02010600040101010101" pitchFamily="2" charset="-122"/>
              </a:rPr>
              <a:t>T</a:t>
            </a:r>
            <a:endParaRPr lang="zh-CN" altLang="en-US" dirty="0">
              <a:latin typeface="STKaiti" panose="02010600040101010101" pitchFamily="2" charset="-122"/>
              <a:ea typeface="STKaiti" panose="02010600040101010101" pitchFamily="2" charset="-122"/>
            </a:endParaRPr>
          </a:p>
          <a:p>
            <a:r>
              <a:rPr lang="en-US" altLang="zh-CN" dirty="0">
                <a:latin typeface="STKaiti" panose="02010600040101010101" pitchFamily="2" charset="-122"/>
                <a:ea typeface="STKaiti" panose="02010600040101010101" pitchFamily="2" charset="-122"/>
              </a:rPr>
              <a:t>4</a:t>
            </a:r>
            <a:r>
              <a:rPr lang="zh-CN" altLang="en-US" dirty="0">
                <a:latin typeface="STKaiti" panose="02010600040101010101" pitchFamily="2" charset="-122"/>
                <a:ea typeface="STKaiti" panose="02010600040101010101" pitchFamily="2" charset="-122"/>
              </a:rPr>
              <a:t>、一组表示系统预期终止状态的溶液集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Method</a:t>
            </a:r>
          </a:p>
        </p:txBody>
      </p:sp>
      <p:sp>
        <p:nvSpPr>
          <p:cNvPr id="2" name="文本框 1"/>
          <p:cNvSpPr txBox="1"/>
          <p:nvPr/>
        </p:nvSpPr>
        <p:spPr>
          <a:xfrm>
            <a:off x="311785" y="929640"/>
            <a:ext cx="1487908" cy="400110"/>
          </a:xfrm>
          <a:prstGeom prst="rect">
            <a:avLst/>
          </a:prstGeom>
          <a:noFill/>
        </p:spPr>
        <p:txBody>
          <a:bodyPr wrap="none" rtlCol="0">
            <a:spAutoFit/>
          </a:bodyPr>
          <a:lstStyle/>
          <a:p>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介绍</a:t>
            </a:r>
          </a:p>
        </p:txBody>
      </p:sp>
      <p:sp>
        <p:nvSpPr>
          <p:cNvPr id="3" name="文本框 2"/>
          <p:cNvSpPr txBox="1"/>
          <p:nvPr/>
        </p:nvSpPr>
        <p:spPr>
          <a:xfrm>
            <a:off x="581660" y="1469390"/>
            <a:ext cx="10456545" cy="5077460"/>
          </a:xfrm>
          <a:prstGeom prst="rect">
            <a:avLst/>
          </a:prstGeom>
          <a:noFill/>
        </p:spPr>
        <p:txBody>
          <a:bodyPr wrap="square" rtlCol="0">
            <a:spAutoFit/>
          </a:bodyPr>
          <a:lstStyle/>
          <a:p>
            <a:r>
              <a:rPr lang="zh-CN" b="1">
                <a:latin typeface="STKaiti" panose="02010600040101010101" pitchFamily="2" charset="-122"/>
                <a:ea typeface="STKaiti" panose="02010600040101010101" pitchFamily="2" charset="-122"/>
              </a:rPr>
              <a:t>结构</a:t>
            </a:r>
            <a:r>
              <a:rPr lang="zh-CN">
                <a:latin typeface="STKaiti" panose="02010600040101010101" pitchFamily="2" charset="-122"/>
                <a:ea typeface="STKaiti" panose="02010600040101010101" pitchFamily="2" charset="-122"/>
              </a:rPr>
              <a:t>：</a:t>
            </a:r>
          </a:p>
          <a:p>
            <a:r>
              <a:rPr lang="en-US" altLang="zh-CN">
                <a:latin typeface="STKaiti" panose="02010600040101010101" pitchFamily="2" charset="-122"/>
                <a:ea typeface="STKaiti" panose="02010600040101010101" pitchFamily="2" charset="-122"/>
                <a:sym typeface="+mn-ea"/>
              </a:rPr>
              <a:t>CHAM</a:t>
            </a:r>
            <a:r>
              <a:rPr lang="zh-CN" altLang="en-US">
                <a:latin typeface="STKaiti" panose="02010600040101010101" pitchFamily="2" charset="-122"/>
                <a:ea typeface="STKaiti" panose="02010600040101010101" pitchFamily="2" charset="-122"/>
                <a:sym typeface="+mn-ea"/>
              </a:rPr>
              <a:t>主要使用了化学隐喻，即化学抽象机由一组分子</a:t>
            </a:r>
            <a:r>
              <a:rPr lang="en-US" altLang="zh-CN">
                <a:latin typeface="STKaiti" panose="02010600040101010101" pitchFamily="2" charset="-122"/>
                <a:ea typeface="STKaiti" panose="02010600040101010101" pitchFamily="2" charset="-122"/>
                <a:sym typeface="+mn-ea"/>
              </a:rPr>
              <a:t>m1,m2</a:t>
            </a:r>
            <a:r>
              <a:rPr lang="zh-CN" altLang="en-US">
                <a:latin typeface="STKaiti" panose="02010600040101010101" pitchFamily="2" charset="-122"/>
                <a:ea typeface="STKaiti" panose="02010600040101010101" pitchFamily="2" charset="-122"/>
                <a:sym typeface="+mn-ea"/>
              </a:rPr>
              <a:t>…、溶液</a:t>
            </a:r>
            <a:r>
              <a:rPr lang="en-US" altLang="zh-CN">
                <a:latin typeface="STKaiti" panose="02010600040101010101" pitchFamily="2" charset="-122"/>
                <a:ea typeface="STKaiti" panose="02010600040101010101" pitchFamily="2" charset="-122"/>
                <a:sym typeface="+mn-ea"/>
              </a:rPr>
              <a:t>s1,s2...</a:t>
            </a:r>
            <a:r>
              <a:rPr lang="zh-CN" altLang="en-US">
                <a:latin typeface="STKaiti" panose="02010600040101010101" pitchFamily="2" charset="-122"/>
                <a:ea typeface="STKaiti" panose="02010600040101010101" pitchFamily="2" charset="-122"/>
                <a:sym typeface="+mn-ea"/>
              </a:rPr>
              <a:t>和迁移规则</a:t>
            </a:r>
            <a:r>
              <a:rPr lang="en-US" altLang="zh-CN">
                <a:latin typeface="STKaiti" panose="02010600040101010101" pitchFamily="2" charset="-122"/>
                <a:ea typeface="STKaiti" panose="02010600040101010101" pitchFamily="2" charset="-122"/>
                <a:sym typeface="+mn-ea"/>
              </a:rPr>
              <a:t>T1,T2</a:t>
            </a:r>
            <a:r>
              <a:rPr lang="zh-CN" altLang="en-US">
                <a:latin typeface="STKaiti" panose="02010600040101010101" pitchFamily="2" charset="-122"/>
                <a:ea typeface="STKaiti" panose="02010600040101010101" pitchFamily="2" charset="-122"/>
                <a:sym typeface="+mn-ea"/>
              </a:rPr>
              <a:t>…组成。分子构成了</a:t>
            </a:r>
            <a:r>
              <a:rPr lang="en-US" altLang="zh-CN">
                <a:latin typeface="STKaiti" panose="02010600040101010101" pitchFamily="2" charset="-122"/>
                <a:ea typeface="STKaiti" panose="02010600040101010101" pitchFamily="2" charset="-122"/>
                <a:sym typeface="+mn-ea"/>
              </a:rPr>
              <a:t>CHAM</a:t>
            </a:r>
            <a:r>
              <a:rPr lang="zh-CN" altLang="en-US">
                <a:latin typeface="STKaiti" panose="02010600040101010101" pitchFamily="2" charset="-122"/>
                <a:ea typeface="STKaiti" panose="02010600040101010101" pitchFamily="2" charset="-122"/>
                <a:sym typeface="+mn-ea"/>
              </a:rPr>
              <a:t>的的基本元素（构件），溶液是有限多个分子的集合,它解释成一个</a:t>
            </a:r>
            <a:r>
              <a:rPr lang="en-US" altLang="zh-CN">
                <a:latin typeface="STKaiti" panose="02010600040101010101" pitchFamily="2" charset="-122"/>
                <a:ea typeface="STKaiti" panose="02010600040101010101" pitchFamily="2" charset="-122"/>
                <a:sym typeface="+mn-ea"/>
              </a:rPr>
              <a:t>CHAM</a:t>
            </a:r>
            <a:r>
              <a:rPr lang="zh-CN" altLang="en-US">
                <a:latin typeface="STKaiti" panose="02010600040101010101" pitchFamily="2" charset="-122"/>
                <a:ea typeface="STKaiti" panose="02010600040101010101" pitchFamily="2" charset="-122"/>
                <a:sym typeface="+mn-ea"/>
              </a:rPr>
              <a:t>状态。</a:t>
            </a:r>
            <a:endParaRPr lang="zh-CN" altLang="en-US">
              <a:latin typeface="STKaiti" panose="02010600040101010101" pitchFamily="2" charset="-122"/>
              <a:ea typeface="STKaiti" panose="02010600040101010101" pitchFamily="2" charset="-122"/>
            </a:endParaRPr>
          </a:p>
          <a:p>
            <a:r>
              <a:rPr lang="zh-CN" altLang="en-US">
                <a:latin typeface="STKaiti" panose="02010600040101010101" pitchFamily="2" charset="-122"/>
                <a:ea typeface="STKaiti" panose="02010600040101010101" pitchFamily="2" charset="-122"/>
                <a:sym typeface="+mn-ea"/>
              </a:rPr>
              <a:t>状态迁移规则指出了</a:t>
            </a:r>
            <a:r>
              <a:rPr lang="en-US" altLang="zh-CN">
                <a:latin typeface="STKaiti" panose="02010600040101010101" pitchFamily="2" charset="-122"/>
                <a:ea typeface="STKaiti" panose="02010600040101010101" pitchFamily="2" charset="-122"/>
                <a:sym typeface="+mn-ea"/>
              </a:rPr>
              <a:t>CHAM</a:t>
            </a:r>
            <a:r>
              <a:rPr lang="zh-CN" altLang="en-US">
                <a:latin typeface="STKaiti" panose="02010600040101010101" pitchFamily="2" charset="-122"/>
                <a:ea typeface="STKaiti" panose="02010600040101010101" pitchFamily="2" charset="-122"/>
                <a:sym typeface="+mn-ea"/>
              </a:rPr>
              <a:t>在中溶液状态改变的依据。</a:t>
            </a:r>
            <a:endParaRPr lang="zh-CN" altLang="en-US">
              <a:latin typeface="STKaiti" panose="02010600040101010101" pitchFamily="2" charset="-122"/>
              <a:ea typeface="STKaiti" panose="02010600040101010101" pitchFamily="2" charset="-122"/>
            </a:endParaRPr>
          </a:p>
          <a:p>
            <a:endParaRPr lang="zh-CN">
              <a:latin typeface="STKaiti" panose="02010600040101010101" pitchFamily="2" charset="-122"/>
              <a:ea typeface="STKaiti" panose="02010600040101010101" pitchFamily="2" charset="-122"/>
            </a:endParaRPr>
          </a:p>
          <a:p>
            <a:endParaRPr lang="zh-CN">
              <a:latin typeface="STKaiti" panose="02010600040101010101" pitchFamily="2" charset="-122"/>
              <a:ea typeface="STKaiti" panose="02010600040101010101" pitchFamily="2" charset="-122"/>
            </a:endParaRPr>
          </a:p>
          <a:p>
            <a:endParaRPr lang="zh-CN">
              <a:latin typeface="STKaiti" panose="02010600040101010101" pitchFamily="2" charset="-122"/>
              <a:ea typeface="STKaiti" panose="02010600040101010101" pitchFamily="2" charset="-122"/>
            </a:endParaRPr>
          </a:p>
          <a:p>
            <a:endParaRPr lang="zh-CN">
              <a:latin typeface="STKaiti" panose="02010600040101010101" pitchFamily="2" charset="-122"/>
              <a:ea typeface="STKaiti" panose="02010600040101010101" pitchFamily="2" charset="-122"/>
            </a:endParaRPr>
          </a:p>
          <a:p>
            <a:r>
              <a:rPr lang="zh-CN">
                <a:latin typeface="STKaiti" panose="02010600040101010101" pitchFamily="2" charset="-122"/>
                <a:ea typeface="STKaiti" panose="02010600040101010101" pitchFamily="2" charset="-122"/>
              </a:rPr>
              <a:t>规则：</a:t>
            </a:r>
          </a:p>
          <a:p>
            <a:r>
              <a:rPr lang="zh-CN">
                <a:latin typeface="STKaiti" panose="02010600040101010101" pitchFamily="2" charset="-122"/>
                <a:ea typeface="STKaiti" panose="02010600040101010101" pitchFamily="2" charset="-122"/>
              </a:rPr>
              <a:t>从</a:t>
            </a:r>
            <a:r>
              <a:rPr lang="zh-CN" b="1">
                <a:latin typeface="STKaiti" panose="02010600040101010101" pitchFamily="2" charset="-122"/>
                <a:ea typeface="STKaiti" panose="02010600040101010101" pitchFamily="2" charset="-122"/>
              </a:rPr>
              <a:t>应用范围</a:t>
            </a:r>
            <a:r>
              <a:rPr lang="zh-CN">
                <a:latin typeface="STKaiti" panose="02010600040101010101" pitchFamily="2" charset="-122"/>
                <a:ea typeface="STKaiti" panose="02010600040101010101" pitchFamily="2" charset="-122"/>
              </a:rPr>
              <a:t>可分为：</a:t>
            </a:r>
          </a:p>
          <a:p>
            <a:r>
              <a:rPr lang="zh-CN" b="1">
                <a:latin typeface="STKaiti" panose="02010600040101010101" pitchFamily="2" charset="-122"/>
                <a:ea typeface="STKaiti" panose="02010600040101010101" pitchFamily="2" charset="-122"/>
              </a:rPr>
              <a:t>通用规则</a:t>
            </a:r>
            <a:r>
              <a:rPr lang="zh-CN">
                <a:latin typeface="STKaiti" panose="02010600040101010101" pitchFamily="2" charset="-122"/>
                <a:ea typeface="STKaiti" panose="02010600040101010101" pitchFamily="2" charset="-122"/>
              </a:rPr>
              <a:t>：即在整个</a:t>
            </a:r>
            <a:r>
              <a:rPr lang="en-US" altLang="zh-CN">
                <a:latin typeface="STKaiti" panose="02010600040101010101" pitchFamily="2" charset="-122"/>
                <a:ea typeface="STKaiti" panose="02010600040101010101" pitchFamily="2" charset="-122"/>
              </a:rPr>
              <a:t>CHAM</a:t>
            </a:r>
            <a:r>
              <a:rPr lang="zh-CN" altLang="en-US">
                <a:latin typeface="STKaiti" panose="02010600040101010101" pitchFamily="2" charset="-122"/>
                <a:ea typeface="STKaiti" panose="02010600040101010101" pitchFamily="2" charset="-122"/>
              </a:rPr>
              <a:t>中通用的规则；</a:t>
            </a:r>
          </a:p>
          <a:p>
            <a:r>
              <a:rPr lang="zh-CN" altLang="en-US" b="1">
                <a:latin typeface="STKaiti" panose="02010600040101010101" pitchFamily="2" charset="-122"/>
                <a:ea typeface="STKaiti" panose="02010600040101010101" pitchFamily="2" charset="-122"/>
              </a:rPr>
              <a:t>专用规则</a:t>
            </a:r>
            <a:r>
              <a:rPr lang="zh-CN" altLang="en-US">
                <a:latin typeface="STKaiti" panose="02010600040101010101" pitchFamily="2" charset="-122"/>
                <a:ea typeface="STKaiti" panose="02010600040101010101" pitchFamily="2" charset="-122"/>
              </a:rPr>
              <a:t>：适用于某些特定分子的规则。</a:t>
            </a:r>
          </a:p>
          <a:p>
            <a:r>
              <a:rPr lang="zh-CN" altLang="en-US">
                <a:latin typeface="STKaiti" panose="02010600040101010101" pitchFamily="2" charset="-122"/>
                <a:ea typeface="STKaiti" panose="02010600040101010101" pitchFamily="2" charset="-122"/>
              </a:rPr>
              <a:t>其中通用规则包含</a:t>
            </a:r>
            <a:r>
              <a:rPr lang="en-US" altLang="zh-CN">
                <a:latin typeface="STKaiti" panose="02010600040101010101" pitchFamily="2" charset="-122"/>
                <a:ea typeface="STKaiti" panose="02010600040101010101" pitchFamily="2" charset="-122"/>
              </a:rPr>
              <a:t>4</a:t>
            </a:r>
            <a:r>
              <a:rPr lang="zh-CN" altLang="en-US">
                <a:latin typeface="STKaiti" panose="02010600040101010101" pitchFamily="2" charset="-122"/>
                <a:ea typeface="STKaiti" panose="02010600040101010101" pitchFamily="2" charset="-122"/>
              </a:rPr>
              <a:t>个，即反应规则、化学规则、膜的规则、气孔规则。</a:t>
            </a:r>
          </a:p>
          <a:p>
            <a:endParaRPr lang="zh-CN" altLang="en-US">
              <a:latin typeface="STKaiti" panose="02010600040101010101" pitchFamily="2" charset="-122"/>
              <a:ea typeface="STKaiti" panose="02010600040101010101" pitchFamily="2" charset="-122"/>
            </a:endParaRPr>
          </a:p>
          <a:p>
            <a:r>
              <a:rPr lang="zh-CN" altLang="en-US">
                <a:latin typeface="STKaiti" panose="02010600040101010101" pitchFamily="2" charset="-122"/>
                <a:ea typeface="STKaiti" panose="02010600040101010101" pitchFamily="2" charset="-122"/>
              </a:rPr>
              <a:t>从</a:t>
            </a:r>
            <a:r>
              <a:rPr lang="zh-CN" altLang="en-US" b="1">
                <a:latin typeface="STKaiti" panose="02010600040101010101" pitchFamily="2" charset="-122"/>
                <a:ea typeface="STKaiti" panose="02010600040101010101" pitchFamily="2" charset="-122"/>
              </a:rPr>
              <a:t>反应作用</a:t>
            </a:r>
            <a:r>
              <a:rPr lang="zh-CN" altLang="en-US">
                <a:latin typeface="STKaiti" panose="02010600040101010101" pitchFamily="2" charset="-122"/>
                <a:ea typeface="STKaiti" panose="02010600040101010101" pitchFamily="2" charset="-122"/>
              </a:rPr>
              <a:t>可分为：</a:t>
            </a:r>
          </a:p>
          <a:p>
            <a:r>
              <a:rPr lang="zh-CN" altLang="en-US" b="1">
                <a:latin typeface="STKaiti" panose="02010600040101010101" pitchFamily="2" charset="-122"/>
                <a:ea typeface="STKaiti" panose="02010600040101010101" pitchFamily="2" charset="-122"/>
              </a:rPr>
              <a:t>加热规则</a:t>
            </a:r>
            <a:r>
              <a:rPr lang="zh-CN" altLang="en-US">
                <a:latin typeface="STKaiti" panose="02010600040101010101" pitchFamily="2" charset="-122"/>
                <a:ea typeface="STKaiti" panose="02010600040101010101" pitchFamily="2" charset="-122"/>
              </a:rPr>
              <a:t>：把大分子分解成小分子的规则</a:t>
            </a:r>
          </a:p>
          <a:p>
            <a:r>
              <a:rPr lang="zh-CN" altLang="en-US" b="1">
                <a:latin typeface="STKaiti" panose="02010600040101010101" pitchFamily="2" charset="-122"/>
                <a:ea typeface="STKaiti" panose="02010600040101010101" pitchFamily="2" charset="-122"/>
              </a:rPr>
              <a:t>冷却规则</a:t>
            </a:r>
            <a:r>
              <a:rPr lang="zh-CN" altLang="en-US">
                <a:latin typeface="STKaiti" panose="02010600040101010101" pitchFamily="2" charset="-122"/>
                <a:ea typeface="STKaiti" panose="02010600040101010101" pitchFamily="2" charset="-122"/>
              </a:rPr>
              <a:t>：小分子合成大分子的规则</a:t>
            </a:r>
          </a:p>
          <a:p>
            <a:endParaRPr lang="zh-CN" altLang="en-US">
              <a:latin typeface="STKaiti" panose="02010600040101010101" pitchFamily="2" charset="-122"/>
              <a:ea typeface="STKaiti"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Method</a:t>
            </a:r>
          </a:p>
        </p:txBody>
      </p:sp>
      <p:sp>
        <p:nvSpPr>
          <p:cNvPr id="2" name="文本框 1"/>
          <p:cNvSpPr txBox="1"/>
          <p:nvPr/>
        </p:nvSpPr>
        <p:spPr>
          <a:xfrm>
            <a:off x="311785" y="929640"/>
            <a:ext cx="615874" cy="400110"/>
          </a:xfrm>
          <a:prstGeom prst="rect">
            <a:avLst/>
          </a:prstGeom>
          <a:noFill/>
        </p:spPr>
        <p:txBody>
          <a:bodyPr wrap="none" rtlCol="0">
            <a:spAutoFit/>
          </a:bodyPr>
          <a:lstStyle/>
          <a:p>
            <a:r>
              <a:rPr lang="en-US" altLang="zh-CN" sz="2000" dirty="0">
                <a:latin typeface="STKaiti" panose="02010600040101010101" pitchFamily="2" charset="-122"/>
                <a:ea typeface="STKaiti" panose="02010600040101010101" pitchFamily="2" charset="-122"/>
              </a:rPr>
              <a:t>LTS</a:t>
            </a:r>
          </a:p>
        </p:txBody>
      </p:sp>
      <p:sp>
        <p:nvSpPr>
          <p:cNvPr id="3" name="文本框 2"/>
          <p:cNvSpPr txBox="1"/>
          <p:nvPr/>
        </p:nvSpPr>
        <p:spPr>
          <a:xfrm>
            <a:off x="581660" y="1469390"/>
            <a:ext cx="10456545" cy="3415030"/>
          </a:xfrm>
          <a:prstGeom prst="rect">
            <a:avLst/>
          </a:prstGeom>
          <a:noFill/>
        </p:spPr>
        <p:txBody>
          <a:bodyPr wrap="square" rtlCol="0">
            <a:spAutoFit/>
          </a:bodyPr>
          <a:lstStyle/>
          <a:p>
            <a:r>
              <a:rPr lang="zh-CN" b="1">
                <a:latin typeface="STKaiti" panose="02010600040101010101" pitchFamily="2" charset="-122"/>
                <a:ea typeface="STKaiti" panose="02010600040101010101" pitchFamily="2" charset="-122"/>
              </a:rPr>
              <a:t>标号迁移系统</a:t>
            </a:r>
            <a:r>
              <a:rPr lang="en-US" altLang="zh-CN" b="1">
                <a:latin typeface="STKaiti" panose="02010600040101010101" pitchFamily="2" charset="-122"/>
                <a:ea typeface="STKaiti" panose="02010600040101010101" pitchFamily="2" charset="-122"/>
              </a:rPr>
              <a:t>LTS</a:t>
            </a:r>
            <a:r>
              <a:rPr lang="zh-CN">
                <a:latin typeface="STKaiti" panose="02010600040101010101" pitchFamily="2" charset="-122"/>
                <a:ea typeface="STKaiti" panose="02010600040101010101" pitchFamily="2" charset="-122"/>
              </a:rPr>
              <a:t>：</a:t>
            </a:r>
          </a:p>
          <a:p>
            <a:r>
              <a:rPr lang="zh-CN">
                <a:latin typeface="STKaiti" panose="02010600040101010101" pitchFamily="2" charset="-122"/>
                <a:ea typeface="STKaiti" panose="02010600040101010101" pitchFamily="2" charset="-122"/>
                <a:sym typeface="+mn-ea"/>
              </a:rPr>
              <a:t>一个标号迁移系统</a:t>
            </a:r>
            <a:r>
              <a:rPr lang="en-US" altLang="zh-CN">
                <a:latin typeface="STKaiti" panose="02010600040101010101" pitchFamily="2" charset="-122"/>
                <a:ea typeface="STKaiti" panose="02010600040101010101" pitchFamily="2" charset="-122"/>
                <a:sym typeface="+mn-ea"/>
              </a:rPr>
              <a:t>LTS</a:t>
            </a:r>
            <a:r>
              <a:rPr lang="zh-CN" altLang="en-US">
                <a:latin typeface="STKaiti" panose="02010600040101010101" pitchFamily="2" charset="-122"/>
                <a:ea typeface="STKaiti" panose="02010600040101010101" pitchFamily="2" charset="-122"/>
                <a:sym typeface="+mn-ea"/>
              </a:rPr>
              <a:t>是一个五元组，即（</a:t>
            </a:r>
            <a:r>
              <a:rPr lang="en-US" altLang="zh-CN">
                <a:latin typeface="STKaiti" panose="02010600040101010101" pitchFamily="2" charset="-122"/>
                <a:ea typeface="STKaiti" panose="02010600040101010101" pitchFamily="2" charset="-122"/>
                <a:sym typeface="+mn-ea"/>
              </a:rPr>
              <a:t>S,L,S</a:t>
            </a:r>
            <a:r>
              <a:rPr lang="en-US" altLang="zh-CN" baseline="-25000">
                <a:latin typeface="STKaiti" panose="02010600040101010101" pitchFamily="2" charset="-122"/>
                <a:ea typeface="STKaiti" panose="02010600040101010101" pitchFamily="2" charset="-122"/>
                <a:sym typeface="+mn-ea"/>
              </a:rPr>
              <a:t>0</a:t>
            </a:r>
            <a:r>
              <a:rPr lang="en-US" altLang="zh-CN">
                <a:latin typeface="STKaiti" panose="02010600040101010101" pitchFamily="2" charset="-122"/>
                <a:ea typeface="STKaiti" panose="02010600040101010101" pitchFamily="2" charset="-122"/>
                <a:sym typeface="+mn-ea"/>
              </a:rPr>
              <a:t>,S</a:t>
            </a:r>
            <a:r>
              <a:rPr lang="en-US" altLang="zh-CN" baseline="-25000">
                <a:latin typeface="STKaiti" panose="02010600040101010101" pitchFamily="2" charset="-122"/>
                <a:ea typeface="STKaiti" panose="02010600040101010101" pitchFamily="2" charset="-122"/>
                <a:sym typeface="+mn-ea"/>
              </a:rPr>
              <a:t>F</a:t>
            </a:r>
            <a:r>
              <a:rPr lang="en-US" altLang="zh-CN">
                <a:latin typeface="STKaiti" panose="02010600040101010101" pitchFamily="2" charset="-122"/>
                <a:ea typeface="STKaiti" panose="02010600040101010101" pitchFamily="2" charset="-122"/>
                <a:sym typeface="+mn-ea"/>
              </a:rPr>
              <a:t>,T)</a:t>
            </a:r>
            <a:r>
              <a:rPr lang="zh-CN" altLang="en-US">
                <a:latin typeface="STKaiti" panose="02010600040101010101" pitchFamily="2" charset="-122"/>
                <a:ea typeface="STKaiti" panose="02010600040101010101" pitchFamily="2" charset="-122"/>
                <a:sym typeface="+mn-ea"/>
              </a:rPr>
              <a:t>，其中</a:t>
            </a:r>
            <a:r>
              <a:rPr lang="en-US" altLang="zh-CN">
                <a:latin typeface="STKaiti" panose="02010600040101010101" pitchFamily="2" charset="-122"/>
                <a:ea typeface="STKaiti" panose="02010600040101010101" pitchFamily="2" charset="-122"/>
                <a:sym typeface="+mn-ea"/>
              </a:rPr>
              <a:t>S</a:t>
            </a:r>
            <a:r>
              <a:rPr lang="en-US" altLang="zh-CN" baseline="-25000">
                <a:latin typeface="STKaiti" panose="02010600040101010101" pitchFamily="2" charset="-122"/>
                <a:ea typeface="STKaiti" panose="02010600040101010101" pitchFamily="2" charset="-122"/>
                <a:sym typeface="+mn-ea"/>
              </a:rPr>
              <a:t>0</a:t>
            </a:r>
            <a:r>
              <a:rPr lang="en-US" altLang="zh-CN">
                <a:latin typeface="STKaiti" panose="02010600040101010101" pitchFamily="2" charset="-122"/>
                <a:ea typeface="STKaiti" panose="02010600040101010101" pitchFamily="2" charset="-122"/>
                <a:sym typeface="+mn-ea"/>
              </a:rPr>
              <a:t>∈S</a:t>
            </a:r>
            <a:r>
              <a:rPr lang="zh-CN" altLang="en-US">
                <a:latin typeface="STKaiti" panose="02010600040101010101" pitchFamily="2" charset="-122"/>
                <a:ea typeface="STKaiti" panose="02010600040101010101" pitchFamily="2" charset="-122"/>
                <a:sym typeface="+mn-ea"/>
              </a:rPr>
              <a:t>是初始状态，</a:t>
            </a:r>
            <a:r>
              <a:rPr lang="en-US" altLang="zh-CN">
                <a:latin typeface="STKaiti" panose="02010600040101010101" pitchFamily="2" charset="-122"/>
                <a:ea typeface="STKaiti" panose="02010600040101010101" pitchFamily="2" charset="-122"/>
                <a:sym typeface="+mn-ea"/>
              </a:rPr>
              <a:t>S</a:t>
            </a:r>
            <a:r>
              <a:rPr lang="en-US" altLang="zh-CN" baseline="-25000">
                <a:latin typeface="STKaiti" panose="02010600040101010101" pitchFamily="2" charset="-122"/>
                <a:ea typeface="STKaiti" panose="02010600040101010101" pitchFamily="2" charset="-122"/>
                <a:sym typeface="+mn-ea"/>
              </a:rPr>
              <a:t>F∈S</a:t>
            </a:r>
            <a:r>
              <a:rPr lang="zh-CN" altLang="en-US">
                <a:latin typeface="STKaiti" panose="02010600040101010101" pitchFamily="2" charset="-122"/>
                <a:ea typeface="STKaiti" panose="02010600040101010101" pitchFamily="2" charset="-122"/>
                <a:sym typeface="+mn-ea"/>
              </a:rPr>
              <a:t>是终止状态的集合</a:t>
            </a:r>
            <a:endParaRPr lang="zh-CN" altLang="en-US">
              <a:latin typeface="STKaiti" panose="02010600040101010101" pitchFamily="2" charset="-122"/>
              <a:ea typeface="STKaiti" panose="02010600040101010101" pitchFamily="2" charset="-122"/>
            </a:endParaRPr>
          </a:p>
          <a:p>
            <a:r>
              <a:rPr lang="en-US" altLang="zh-CN">
                <a:latin typeface="STKaiti" panose="02010600040101010101" pitchFamily="2" charset="-122"/>
                <a:ea typeface="STKaiti" panose="02010600040101010101" pitchFamily="2" charset="-122"/>
                <a:sym typeface="+mn-ea"/>
              </a:rPr>
              <a:t>T</a:t>
            </a:r>
            <a:r>
              <a:rPr lang="zh-CN" altLang="en-US">
                <a:latin typeface="STKaiti" panose="02010600040101010101" pitchFamily="2" charset="-122"/>
                <a:ea typeface="STKaiti" panose="02010600040101010101" pitchFamily="2" charset="-122"/>
                <a:sym typeface="+mn-ea"/>
              </a:rPr>
              <a:t>对应的是各个元素的迁移关系。标号迁移系统中的每个状态对应于</a:t>
            </a:r>
            <a:r>
              <a:rPr lang="en-US" altLang="zh-CN">
                <a:latin typeface="STKaiti" panose="02010600040101010101" pitchFamily="2" charset="-122"/>
                <a:ea typeface="STKaiti" panose="02010600040101010101" pitchFamily="2" charset="-122"/>
                <a:sym typeface="+mn-ea"/>
              </a:rPr>
              <a:t>CHAM</a:t>
            </a:r>
            <a:r>
              <a:rPr lang="zh-CN" altLang="en-US">
                <a:latin typeface="STKaiti" panose="02010600040101010101" pitchFamily="2" charset="-122"/>
                <a:ea typeface="STKaiti" panose="02010600040101010101" pitchFamily="2" charset="-122"/>
                <a:sym typeface="+mn-ea"/>
              </a:rPr>
              <a:t>中的一种溶液,因此,</a:t>
            </a:r>
            <a:r>
              <a:rPr lang="zh-CN">
                <a:latin typeface="STKaiti" panose="02010600040101010101" pitchFamily="2" charset="-122"/>
                <a:ea typeface="STKaiti" panose="02010600040101010101" pitchFamily="2" charset="-122"/>
              </a:rPr>
              <a:t>可以用分子的集合来描述软件体系结构中构件的状态,</a:t>
            </a:r>
            <a:r>
              <a:rPr lang="en-US" altLang="zh-CN">
                <a:latin typeface="STKaiti" panose="02010600040101010101" pitchFamily="2" charset="-122"/>
                <a:ea typeface="STKaiti" panose="02010600040101010101" pitchFamily="2" charset="-122"/>
              </a:rPr>
              <a:t>LST</a:t>
            </a:r>
            <a:r>
              <a:rPr lang="zh-CN">
                <a:latin typeface="STKaiti" panose="02010600040101010101" pitchFamily="2" charset="-122"/>
                <a:ea typeface="STKaiti" panose="02010600040101010101" pitchFamily="2" charset="-122"/>
              </a:rPr>
              <a:t>图中弧及弧上的标号标明了状态转换的迁移规则。在得到</a:t>
            </a:r>
            <a:r>
              <a:rPr lang="en-US" altLang="zh-CN">
                <a:latin typeface="STKaiti" panose="02010600040101010101" pitchFamily="2" charset="-122"/>
                <a:ea typeface="STKaiti" panose="02010600040101010101" pitchFamily="2" charset="-122"/>
              </a:rPr>
              <a:t>LTS</a:t>
            </a:r>
            <a:r>
              <a:rPr lang="zh-CN">
                <a:latin typeface="STKaiti" panose="02010600040101010101" pitchFamily="2" charset="-122"/>
                <a:ea typeface="STKaiti" panose="02010600040101010101" pitchFamily="2" charset="-122"/>
              </a:rPr>
              <a:t>后,需要定义一条</a:t>
            </a:r>
            <a:r>
              <a:rPr lang="en-US" altLang="zh-CN">
                <a:latin typeface="STKaiti" panose="02010600040101010101" pitchFamily="2" charset="-122"/>
                <a:ea typeface="STKaiti" panose="02010600040101010101" pitchFamily="2" charset="-122"/>
              </a:rPr>
              <a:t>LTS</a:t>
            </a:r>
            <a:r>
              <a:rPr lang="zh-CN">
                <a:latin typeface="STKaiti" panose="02010600040101010101" pitchFamily="2" charset="-122"/>
                <a:ea typeface="STKaiti" panose="02010600040101010101" pitchFamily="2" charset="-122"/>
              </a:rPr>
              <a:t>中的完全路径,以指导测试。</a:t>
            </a:r>
          </a:p>
          <a:p>
            <a:endParaRPr lang="zh-CN">
              <a:latin typeface="STKaiti" panose="02010600040101010101" pitchFamily="2" charset="-122"/>
              <a:ea typeface="STKaiti" panose="02010600040101010101" pitchFamily="2" charset="-122"/>
            </a:endParaRPr>
          </a:p>
          <a:p>
            <a:endParaRPr lang="zh-CN" altLang="en-US">
              <a:latin typeface="STKaiti" panose="02010600040101010101" pitchFamily="2" charset="-122"/>
              <a:ea typeface="STKaiti" panose="02010600040101010101" pitchFamily="2" charset="-122"/>
            </a:endParaRPr>
          </a:p>
          <a:p>
            <a:r>
              <a:rPr lang="zh-CN" altLang="en-US">
                <a:latin typeface="STKaiti" panose="02010600040101010101" pitchFamily="2" charset="-122"/>
                <a:ea typeface="STKaiti" panose="02010600040101010101" pitchFamily="2" charset="-122"/>
              </a:rPr>
              <a:t>例子：</a:t>
            </a:r>
          </a:p>
          <a:p>
            <a:r>
              <a:rPr lang="zh-CN" altLang="en-US">
                <a:latin typeface="STKaiti" panose="02010600040101010101" pitchFamily="2" charset="-122"/>
                <a:ea typeface="STKaiti" panose="02010600040101010101" pitchFamily="2" charset="-122"/>
              </a:rPr>
              <a:t>右图中给出了一个</a:t>
            </a:r>
            <a:r>
              <a:rPr lang="en-US" altLang="zh-CN">
                <a:latin typeface="STKaiti" panose="02010600040101010101" pitchFamily="2" charset="-122"/>
                <a:ea typeface="STKaiti" panose="02010600040101010101" pitchFamily="2" charset="-122"/>
              </a:rPr>
              <a:t>LTS</a:t>
            </a:r>
            <a:r>
              <a:rPr lang="zh-CN" altLang="en-US">
                <a:latin typeface="STKaiti" panose="02010600040101010101" pitchFamily="2" charset="-122"/>
                <a:ea typeface="STKaiti" panose="02010600040101010101" pitchFamily="2" charset="-122"/>
              </a:rPr>
              <a:t>图，其中圆圈表示状态,箭头及箭头上的标号表</a:t>
            </a:r>
          </a:p>
          <a:p>
            <a:r>
              <a:rPr lang="zh-CN" altLang="en-US">
                <a:latin typeface="STKaiti" panose="02010600040101010101" pitchFamily="2" charset="-122"/>
                <a:ea typeface="STKaiti" panose="02010600040101010101" pitchFamily="2" charset="-122"/>
              </a:rPr>
              <a:t>示迁移,其中,状态</a:t>
            </a:r>
            <a:r>
              <a:rPr lang="en-US" altLang="zh-CN">
                <a:latin typeface="STKaiti" panose="02010600040101010101" pitchFamily="2" charset="-122"/>
                <a:ea typeface="STKaiti" panose="02010600040101010101" pitchFamily="2" charset="-122"/>
              </a:rPr>
              <a:t>0</a:t>
            </a:r>
            <a:r>
              <a:rPr lang="zh-CN" altLang="en-US">
                <a:latin typeface="STKaiti" panose="02010600040101010101" pitchFamily="2" charset="-122"/>
                <a:ea typeface="STKaiti" panose="02010600040101010101" pitchFamily="2" charset="-122"/>
              </a:rPr>
              <a:t>表示初始状态，同时又是终止状态,箭头上的标</a:t>
            </a:r>
          </a:p>
          <a:p>
            <a:r>
              <a:rPr lang="zh-CN" altLang="en-US">
                <a:latin typeface="STKaiti" panose="02010600040101010101" pitchFamily="2" charset="-122"/>
                <a:ea typeface="STKaiti" panose="02010600040101010101" pitchFamily="2" charset="-122"/>
              </a:rPr>
              <a:t>号</a:t>
            </a:r>
            <a:r>
              <a:rPr lang="en-US" altLang="zh-CN">
                <a:latin typeface="STKaiti" panose="02010600040101010101" pitchFamily="2" charset="-122"/>
                <a:ea typeface="STKaiti" panose="02010600040101010101" pitchFamily="2" charset="-122"/>
              </a:rPr>
              <a:t>L</a:t>
            </a:r>
            <a:r>
              <a:rPr lang="en-US" altLang="zh-CN" baseline="-25000">
                <a:latin typeface="STKaiti" panose="02010600040101010101" pitchFamily="2" charset="-122"/>
                <a:ea typeface="STKaiti" panose="02010600040101010101" pitchFamily="2" charset="-122"/>
              </a:rPr>
              <a:t>0</a:t>
            </a:r>
            <a:r>
              <a:rPr lang="en-US" altLang="zh-CN">
                <a:latin typeface="STKaiti" panose="02010600040101010101" pitchFamily="2" charset="-122"/>
                <a:ea typeface="STKaiti" panose="02010600040101010101" pitchFamily="2" charset="-122"/>
              </a:rPr>
              <a:t>,L</a:t>
            </a:r>
            <a:r>
              <a:rPr lang="en-US" altLang="zh-CN" baseline="-25000">
                <a:latin typeface="STKaiti" panose="02010600040101010101" pitchFamily="2" charset="-122"/>
                <a:ea typeface="STKaiti" panose="02010600040101010101" pitchFamily="2" charset="-122"/>
              </a:rPr>
              <a:t>1</a:t>
            </a:r>
            <a:r>
              <a:rPr lang="en-US" altLang="zh-CN">
                <a:latin typeface="STKaiti" panose="02010600040101010101" pitchFamily="2" charset="-122"/>
                <a:ea typeface="STKaiti" panose="02010600040101010101" pitchFamily="2" charset="-122"/>
              </a:rPr>
              <a:t>,L</a:t>
            </a:r>
            <a:r>
              <a:rPr lang="en-US" altLang="zh-CN" baseline="-25000">
                <a:latin typeface="STKaiti" panose="02010600040101010101" pitchFamily="2" charset="-122"/>
                <a:ea typeface="STKaiti" panose="02010600040101010101" pitchFamily="2" charset="-122"/>
              </a:rPr>
              <a:t>2</a:t>
            </a:r>
            <a:r>
              <a:rPr lang="en-US" altLang="zh-CN">
                <a:latin typeface="STKaiti" panose="02010600040101010101" pitchFamily="2" charset="-122"/>
                <a:ea typeface="STKaiti" panose="02010600040101010101" pitchFamily="2" charset="-122"/>
              </a:rPr>
              <a:t>,L</a:t>
            </a:r>
            <a:r>
              <a:rPr lang="en-US" altLang="zh-CN" baseline="-25000">
                <a:latin typeface="STKaiti" panose="02010600040101010101" pitchFamily="2" charset="-122"/>
                <a:ea typeface="STKaiti" panose="02010600040101010101" pitchFamily="2" charset="-122"/>
              </a:rPr>
              <a:t>3</a:t>
            </a:r>
            <a:r>
              <a:rPr lang="zh-CN" altLang="en-US">
                <a:latin typeface="STKaiti" panose="02010600040101010101" pitchFamily="2" charset="-122"/>
                <a:ea typeface="STKaiti" panose="02010600040101010101" pitchFamily="2" charset="-122"/>
              </a:rPr>
              <a:t>。组成了标号集合</a:t>
            </a:r>
            <a:r>
              <a:rPr lang="en-US" altLang="zh-CN">
                <a:latin typeface="STKaiti" panose="02010600040101010101" pitchFamily="2" charset="-122"/>
                <a:ea typeface="STKaiti" panose="02010600040101010101" pitchFamily="2" charset="-122"/>
              </a:rPr>
              <a:t>.</a:t>
            </a:r>
            <a:r>
              <a:rPr lang="zh-CN" altLang="en-US">
                <a:latin typeface="STKaiti" panose="02010600040101010101" pitchFamily="2" charset="-122"/>
                <a:ea typeface="STKaiti" panose="02010600040101010101" pitchFamily="2" charset="-122"/>
              </a:rPr>
              <a:t>其中</a:t>
            </a:r>
          </a:p>
          <a:p>
            <a:r>
              <a:rPr lang="zh-CN" altLang="en-US">
                <a:latin typeface="STKaiti" panose="02010600040101010101" pitchFamily="2" charset="-122"/>
                <a:ea typeface="STKaiti" panose="02010600040101010101" pitchFamily="2" charset="-122"/>
              </a:rPr>
              <a:t>就是一条完全路径。</a:t>
            </a:r>
          </a:p>
        </p:txBody>
      </p:sp>
      <p:pic>
        <p:nvPicPr>
          <p:cNvPr id="5" name="图片 4"/>
          <p:cNvPicPr>
            <a:picLocks noChangeAspect="1"/>
          </p:cNvPicPr>
          <p:nvPr/>
        </p:nvPicPr>
        <p:blipFill>
          <a:blip r:embed="rId3"/>
          <a:stretch>
            <a:fillRect/>
          </a:stretch>
        </p:blipFill>
        <p:spPr>
          <a:xfrm>
            <a:off x="9063355" y="3573145"/>
            <a:ext cx="2354580" cy="1699260"/>
          </a:xfrm>
          <a:prstGeom prst="rect">
            <a:avLst/>
          </a:prstGeom>
        </p:spPr>
      </p:pic>
      <p:pic>
        <p:nvPicPr>
          <p:cNvPr id="7" name="图片 6"/>
          <p:cNvPicPr>
            <a:picLocks noChangeAspect="1"/>
          </p:cNvPicPr>
          <p:nvPr/>
        </p:nvPicPr>
        <p:blipFill>
          <a:blip r:embed="rId4"/>
          <a:stretch>
            <a:fillRect/>
          </a:stretch>
        </p:blipFill>
        <p:spPr>
          <a:xfrm>
            <a:off x="4304707" y="4258945"/>
            <a:ext cx="2804160" cy="3276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Method</a:t>
            </a:r>
          </a:p>
        </p:txBody>
      </p:sp>
      <p:sp>
        <p:nvSpPr>
          <p:cNvPr id="2" name="文本框 1"/>
          <p:cNvSpPr txBox="1"/>
          <p:nvPr/>
        </p:nvSpPr>
        <p:spPr>
          <a:xfrm>
            <a:off x="311785" y="929640"/>
            <a:ext cx="4750018" cy="369332"/>
          </a:xfrm>
          <a:prstGeom prst="rect">
            <a:avLst/>
          </a:prstGeom>
          <a:noFill/>
        </p:spPr>
        <p:txBody>
          <a:bodyPr wrap="none" rtlCol="0">
            <a:spAutoFit/>
          </a:bodyPr>
          <a:lstStyle/>
          <a:p>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描述的软件体系结构导出</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及其算法</a:t>
            </a:r>
          </a:p>
        </p:txBody>
      </p:sp>
      <p:sp>
        <p:nvSpPr>
          <p:cNvPr id="3" name="文本框 2"/>
          <p:cNvSpPr txBox="1"/>
          <p:nvPr/>
        </p:nvSpPr>
        <p:spPr>
          <a:xfrm>
            <a:off x="567690" y="1610995"/>
            <a:ext cx="6862445" cy="3969385"/>
          </a:xfrm>
          <a:prstGeom prst="rect">
            <a:avLst/>
          </a:prstGeom>
          <a:noFill/>
        </p:spPr>
        <p:txBody>
          <a:bodyPr wrap="square" rtlCol="0">
            <a:spAutoFit/>
          </a:bodyPr>
          <a:lstStyle/>
          <a:p>
            <a:r>
              <a:rPr>
                <a:latin typeface="STKaiti" panose="02010600040101010101" pitchFamily="2" charset="-122"/>
                <a:ea typeface="STKaiti" panose="02010600040101010101" pitchFamily="2" charset="-122"/>
              </a:rPr>
              <a:t>通过</a:t>
            </a:r>
            <a:r>
              <a:rPr lang="en-US">
                <a:latin typeface="STKaiti" panose="02010600040101010101" pitchFamily="2" charset="-122"/>
                <a:ea typeface="STKaiti" panose="02010600040101010101" pitchFamily="2" charset="-122"/>
              </a:rPr>
              <a:t>CHAM</a:t>
            </a:r>
            <a:r>
              <a:rPr>
                <a:latin typeface="STKaiti" panose="02010600040101010101" pitchFamily="2" charset="-122"/>
                <a:ea typeface="STKaiti" panose="02010600040101010101" pitchFamily="2" charset="-122"/>
              </a:rPr>
              <a:t>描述的软件体系结构导出</a:t>
            </a:r>
            <a:r>
              <a:rPr lang="en-US">
                <a:latin typeface="STKaiti" panose="02010600040101010101" pitchFamily="2" charset="-122"/>
                <a:ea typeface="STKaiti" panose="02010600040101010101" pitchFamily="2" charset="-122"/>
              </a:rPr>
              <a:t>LTS</a:t>
            </a:r>
            <a:r>
              <a:rPr>
                <a:latin typeface="STKaiti" panose="02010600040101010101" pitchFamily="2" charset="-122"/>
                <a:ea typeface="STKaiti" panose="02010600040101010101" pitchFamily="2" charset="-122"/>
              </a:rPr>
              <a:t>可以分为两个步骤</a:t>
            </a:r>
            <a:r>
              <a:rPr lang="zh-CN">
                <a:latin typeface="STKaiti" panose="02010600040101010101" pitchFamily="2" charset="-122"/>
                <a:ea typeface="STKaiti" panose="02010600040101010101" pitchFamily="2" charset="-122"/>
              </a:rPr>
              <a:t>：</a:t>
            </a:r>
          </a:p>
          <a:p>
            <a:r>
              <a:rPr lang="zh-CN">
                <a:latin typeface="STKaiti" panose="02010600040101010101" pitchFamily="2" charset="-122"/>
                <a:ea typeface="STKaiti" panose="02010600040101010101" pitchFamily="2" charset="-122"/>
              </a:rPr>
              <a:t>（</a:t>
            </a:r>
            <a:r>
              <a:rPr lang="en-US" altLang="zh-CN">
                <a:latin typeface="STKaiti" panose="02010600040101010101" pitchFamily="2" charset="-122"/>
                <a:ea typeface="STKaiti" panose="02010600040101010101" pitchFamily="2" charset="-122"/>
              </a:rPr>
              <a:t>1</a:t>
            </a:r>
            <a:r>
              <a:rPr lang="zh-CN" altLang="en-US">
                <a:latin typeface="STKaiti" panose="02010600040101010101" pitchFamily="2" charset="-122"/>
                <a:ea typeface="STKaiti" panose="02010600040101010101" pitchFamily="2" charset="-122"/>
              </a:rPr>
              <a:t>）：用化学抽象机对软件体系结构进行形式化描述。</a:t>
            </a:r>
          </a:p>
          <a:p>
            <a:r>
              <a:rPr lang="zh-CN" altLang="en-US">
                <a:latin typeface="STKaiti" panose="02010600040101010101" pitchFamily="2" charset="-122"/>
                <a:ea typeface="STKaiti" panose="02010600040101010101" pitchFamily="2" charset="-122"/>
              </a:rPr>
              <a:t>（</a:t>
            </a:r>
            <a:r>
              <a:rPr lang="en-US" altLang="zh-CN">
                <a:latin typeface="STKaiti" panose="02010600040101010101" pitchFamily="2" charset="-122"/>
                <a:ea typeface="STKaiti" panose="02010600040101010101" pitchFamily="2" charset="-122"/>
              </a:rPr>
              <a:t>2</a:t>
            </a:r>
            <a:r>
              <a:rPr lang="zh-CN" altLang="en-US">
                <a:latin typeface="STKaiti" panose="02010600040101010101" pitchFamily="2" charset="-122"/>
                <a:ea typeface="STKaiti" panose="02010600040101010101" pitchFamily="2" charset="-122"/>
              </a:rPr>
              <a:t>）：根据化学抽象机对软件体系结构的形式化描述导出软件体系结构的标号迁移系统。</a:t>
            </a:r>
          </a:p>
          <a:p>
            <a:endParaRPr lang="zh-CN" altLang="en-US">
              <a:latin typeface="STKaiti" panose="02010600040101010101" pitchFamily="2" charset="-122"/>
              <a:ea typeface="STKaiti" panose="02010600040101010101" pitchFamily="2" charset="-122"/>
            </a:endParaRPr>
          </a:p>
          <a:p>
            <a:endParaRPr lang="zh-CN" altLang="en-US">
              <a:latin typeface="STKaiti" panose="02010600040101010101" pitchFamily="2" charset="-122"/>
              <a:ea typeface="STKaiti" panose="02010600040101010101" pitchFamily="2" charset="-122"/>
            </a:endParaRPr>
          </a:p>
          <a:p>
            <a:r>
              <a:rPr lang="zh-CN" altLang="en-US">
                <a:latin typeface="STKaiti" panose="02010600040101010101" pitchFamily="2" charset="-122"/>
                <a:ea typeface="STKaiti" panose="02010600040101010101" pitchFamily="2" charset="-122"/>
              </a:rPr>
              <a:t>必要定义：</a:t>
            </a:r>
          </a:p>
          <a:p>
            <a:r>
              <a:rPr lang="zh-CN" altLang="en-US">
                <a:latin typeface="STKaiti" panose="02010600040101010101" pitchFamily="2" charset="-122"/>
                <a:ea typeface="STKaiti" panose="02010600040101010101" pitchFamily="2" charset="-122"/>
              </a:rPr>
              <a:t>SET1:（广义表）用来存储生成的新溶液</a:t>
            </a:r>
          </a:p>
          <a:p>
            <a:r>
              <a:rPr lang="zh-CN" altLang="en-US">
                <a:latin typeface="STKaiti" panose="02010600040101010101" pitchFamily="2" charset="-122"/>
                <a:ea typeface="STKaiti" panose="02010600040101010101" pitchFamily="2" charset="-122"/>
              </a:rPr>
              <a:t>SET2:（广义表）用来存储每个生成的LTS状态，且该数组与上下文无关。</a:t>
            </a:r>
          </a:p>
          <a:p>
            <a:r>
              <a:rPr lang="zh-CN" altLang="en-US">
                <a:latin typeface="STKaiti" panose="02010600040101010101" pitchFamily="2" charset="-122"/>
                <a:ea typeface="STKaiti" panose="02010600040101010101" pitchFamily="2" charset="-122"/>
              </a:rPr>
              <a:t>MATH函数：用来检查每一对分子Ci和Cj是否可以发生反应。</a:t>
            </a:r>
          </a:p>
          <a:p>
            <a:r>
              <a:rPr lang="zh-CN" altLang="en-US">
                <a:latin typeface="STKaiti" panose="02010600040101010101" pitchFamily="2" charset="-122"/>
                <a:ea typeface="STKaiti" panose="02010600040101010101" pitchFamily="2" charset="-122"/>
              </a:rPr>
              <a:t>NOTE：若是新生成的状态不在SET2中，则把该状态存入SET1</a:t>
            </a:r>
          </a:p>
          <a:p>
            <a:r>
              <a:rPr lang="en-US" altLang="zh-CN">
                <a:latin typeface="STKaiti" panose="02010600040101010101" pitchFamily="2" charset="-122"/>
                <a:ea typeface="STKaiti" panose="02010600040101010101" pitchFamily="2" charset="-122"/>
              </a:rPr>
              <a:t>SRM</a:t>
            </a:r>
            <a:r>
              <a:rPr lang="zh-CN" altLang="en-US">
                <a:latin typeface="STKaiti" panose="02010600040101010101" pitchFamily="2" charset="-122"/>
                <a:ea typeface="STKaiti" panose="02010600040101010101" pitchFamily="2" charset="-122"/>
              </a:rPr>
              <a:t>：自反应型分子，在条件满足时可以自己反应</a:t>
            </a:r>
          </a:p>
          <a:p>
            <a:endParaRPr lang="zh-CN" altLang="en-US">
              <a:latin typeface="STKaiti" panose="02010600040101010101" pitchFamily="2" charset="-122"/>
              <a:ea typeface="STKaiti" panose="02010600040101010101" pitchFamily="2" charset="-122"/>
            </a:endParaRPr>
          </a:p>
        </p:txBody>
      </p:sp>
      <p:sp>
        <p:nvSpPr>
          <p:cNvPr id="8" name="文本框 7"/>
          <p:cNvSpPr txBox="1"/>
          <p:nvPr/>
        </p:nvSpPr>
        <p:spPr>
          <a:xfrm>
            <a:off x="8214142" y="6089074"/>
            <a:ext cx="2293620" cy="368300"/>
          </a:xfrm>
          <a:prstGeom prst="rect">
            <a:avLst/>
          </a:prstGeom>
          <a:noFill/>
        </p:spPr>
        <p:txBody>
          <a:bodyPr wrap="square" rtlCol="0">
            <a:spAutoFit/>
          </a:bodyPr>
          <a:lstStyle/>
          <a:p>
            <a:pPr algn="ctr"/>
            <a:r>
              <a:rPr lang="zh-CN" altLang="en-US">
                <a:latin typeface="STKaiti" panose="02010600040101010101" pitchFamily="2" charset="-122"/>
                <a:ea typeface="STKaiti" panose="02010600040101010101" pitchFamily="2" charset="-122"/>
              </a:rPr>
              <a:t>溶液集生成算法</a:t>
            </a:r>
          </a:p>
        </p:txBody>
      </p:sp>
      <p:pic>
        <p:nvPicPr>
          <p:cNvPr id="10" name="图片 9"/>
          <p:cNvPicPr>
            <a:picLocks noChangeAspect="1"/>
          </p:cNvPicPr>
          <p:nvPr/>
        </p:nvPicPr>
        <p:blipFill>
          <a:blip r:embed="rId3"/>
          <a:stretch>
            <a:fillRect/>
          </a:stretch>
        </p:blipFill>
        <p:spPr>
          <a:xfrm>
            <a:off x="7430135" y="784860"/>
            <a:ext cx="4777740" cy="5288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Method</a:t>
            </a:r>
          </a:p>
        </p:txBody>
      </p:sp>
      <p:sp>
        <p:nvSpPr>
          <p:cNvPr id="2" name="文本框 1"/>
          <p:cNvSpPr txBox="1"/>
          <p:nvPr/>
        </p:nvSpPr>
        <p:spPr>
          <a:xfrm>
            <a:off x="311785" y="929640"/>
            <a:ext cx="1723549" cy="400110"/>
          </a:xfrm>
          <a:prstGeom prst="rect">
            <a:avLst/>
          </a:prstGeom>
          <a:noFill/>
        </p:spPr>
        <p:txBody>
          <a:bodyPr wrap="none" rtlCol="0">
            <a:spAutoFit/>
          </a:bodyPr>
          <a:lstStyle/>
          <a:p>
            <a:pPr algn="l"/>
            <a:r>
              <a:rPr sz="2000" dirty="0" err="1">
                <a:latin typeface="STKaiti" panose="02010600040101010101" pitchFamily="2" charset="-122"/>
                <a:ea typeface="STKaiti" panose="02010600040101010101" pitchFamily="2" charset="-122"/>
              </a:rPr>
              <a:t>测试覆盖准则</a:t>
            </a:r>
            <a:endParaRPr sz="2000" dirty="0">
              <a:latin typeface="STKaiti" panose="02010600040101010101" pitchFamily="2" charset="-122"/>
              <a:ea typeface="STKaiti" panose="02010600040101010101" pitchFamily="2" charset="-122"/>
            </a:endParaRPr>
          </a:p>
        </p:txBody>
      </p:sp>
      <p:sp>
        <p:nvSpPr>
          <p:cNvPr id="3" name="文本框 2"/>
          <p:cNvSpPr txBox="1"/>
          <p:nvPr/>
        </p:nvSpPr>
        <p:spPr>
          <a:xfrm>
            <a:off x="581660" y="1469390"/>
            <a:ext cx="10456545" cy="2308324"/>
          </a:xfrm>
          <a:prstGeom prst="rect">
            <a:avLst/>
          </a:prstGeom>
          <a:noFill/>
        </p:spPr>
        <p:txBody>
          <a:bodyPr wrap="square" rtlCol="0">
            <a:spAutoFit/>
          </a:bodyPr>
          <a:lstStyle/>
          <a:p>
            <a:r>
              <a:rPr dirty="0">
                <a:latin typeface="STKaiti" panose="02010600040101010101" pitchFamily="2" charset="-122"/>
                <a:ea typeface="STKaiti" panose="02010600040101010101" pitchFamily="2" charset="-122"/>
              </a:rPr>
              <a:t>根据化学抽象机描述的软件体系结构导出标号迁移系统</a:t>
            </a:r>
            <a:r>
              <a:rPr lang="en-US" dirty="0">
                <a:latin typeface="STKaiti" panose="02010600040101010101" pitchFamily="2" charset="-122"/>
                <a:ea typeface="STKaiti" panose="02010600040101010101" pitchFamily="2" charset="-122"/>
              </a:rPr>
              <a:t>LTS</a:t>
            </a:r>
            <a:r>
              <a:rPr dirty="0">
                <a:latin typeface="STKaiti" panose="02010600040101010101" pitchFamily="2" charset="-122"/>
                <a:ea typeface="STKaiti" panose="02010600040101010101" pitchFamily="2" charset="-122"/>
              </a:rPr>
              <a:t>后,就要考虑在导出的</a:t>
            </a:r>
            <a:r>
              <a:rPr lang="en-US" dirty="0">
                <a:latin typeface="STKaiti" panose="02010600040101010101" pitchFamily="2" charset="-122"/>
                <a:ea typeface="STKaiti" panose="02010600040101010101" pitchFamily="2" charset="-122"/>
              </a:rPr>
              <a:t>LTS</a:t>
            </a:r>
            <a:r>
              <a:rPr dirty="0">
                <a:latin typeface="STKaiti" panose="02010600040101010101" pitchFamily="2" charset="-122"/>
                <a:ea typeface="STKaiti" panose="02010600040101010101" pitchFamily="2" charset="-122"/>
              </a:rPr>
              <a:t>上应用什么测试覆盖准则来生成测试路径,以指导测试</a:t>
            </a:r>
          </a:p>
          <a:p>
            <a:endParaRPr lang="zh-CN" altLang="en-US" dirty="0">
              <a:latin typeface="STKaiti" panose="02010600040101010101" pitchFamily="2" charset="-122"/>
              <a:ea typeface="STKaiti" panose="02010600040101010101" pitchFamily="2" charset="-122"/>
            </a:endParaRPr>
          </a:p>
          <a:p>
            <a:r>
              <a:rPr lang="zh-CN" altLang="en-US" dirty="0">
                <a:latin typeface="STKaiti" panose="02010600040101010101" pitchFamily="2" charset="-122"/>
                <a:ea typeface="STKaiti" panose="02010600040101010101" pitchFamily="2" charset="-122"/>
              </a:rPr>
              <a:t>基于</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的测试覆盖准则,这其中他们对</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中路径的覆盖程度依次减弱：</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1</a:t>
            </a:r>
            <a:r>
              <a:rPr lang="zh-CN" altLang="en-US" dirty="0">
                <a:latin typeface="STKaiti" panose="02010600040101010101" pitchFamily="2" charset="-122"/>
                <a:ea typeface="STKaiti" panose="02010600040101010101" pitchFamily="2" charset="-122"/>
              </a:rPr>
              <a:t>）全路径覆盖：覆盖</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中的所有路径至少一次。</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2</a:t>
            </a:r>
            <a:r>
              <a:rPr lang="zh-CN" altLang="en-US" dirty="0">
                <a:latin typeface="STKaiti" panose="02010600040101010101" pitchFamily="2" charset="-122"/>
                <a:ea typeface="STKaiti" panose="02010600040101010101" pitchFamily="2" charset="-122"/>
              </a:rPr>
              <a:t>）基本路径覆盖：覆盖</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中的基本路径集中的每条独立路径至少一次。</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）迁移覆盖：覆盖</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中所有迁移至少一次。</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4</a:t>
            </a:r>
            <a:r>
              <a:rPr lang="zh-CN" altLang="en-US" dirty="0">
                <a:latin typeface="STKaiti" panose="02010600040101010101" pitchFamily="2" charset="-122"/>
                <a:ea typeface="STKaiti" panose="02010600040101010101" pitchFamily="2" charset="-122"/>
              </a:rPr>
              <a:t>）节点覆盖：覆盖</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中的所有节点状态至少一次。</a:t>
            </a:r>
          </a:p>
        </p:txBody>
      </p:sp>
      <p:sp>
        <p:nvSpPr>
          <p:cNvPr id="4" name="文本框 3"/>
          <p:cNvSpPr txBox="1"/>
          <p:nvPr/>
        </p:nvSpPr>
        <p:spPr>
          <a:xfrm>
            <a:off x="699770" y="4286885"/>
            <a:ext cx="10338435" cy="1754326"/>
          </a:xfrm>
          <a:prstGeom prst="rect">
            <a:avLst/>
          </a:prstGeom>
          <a:noFill/>
        </p:spPr>
        <p:txBody>
          <a:bodyPr wrap="square" rtlCol="0">
            <a:spAutoFit/>
          </a:bodyPr>
          <a:lstStyle/>
          <a:p>
            <a:pPr algn="l"/>
            <a:r>
              <a:rPr lang="zh-CN" altLang="en-US">
                <a:latin typeface="STKaiti" panose="02010600040101010101" pitchFamily="2" charset="-122"/>
                <a:ea typeface="STKaiti" panose="02010600040101010101" pitchFamily="2" charset="-122"/>
              </a:rPr>
              <a:t>全路径覆盖是不经济、不现实的。节点覆盖是最</a:t>
            </a:r>
            <a:r>
              <a:rPr lang="zh-CN" altLang="en-US" b="1">
                <a:latin typeface="STKaiti" panose="02010600040101010101" pitchFamily="2" charset="-122"/>
                <a:ea typeface="STKaiti" panose="02010600040101010101" pitchFamily="2" charset="-122"/>
              </a:rPr>
              <a:t>弱的逻辑覆盖标准</a:t>
            </a:r>
            <a:r>
              <a:rPr lang="zh-CN" altLang="en-US">
                <a:latin typeface="STKaiti" panose="02010600040101010101" pitchFamily="2" charset="-122"/>
                <a:ea typeface="STKaiti" panose="02010600040101010101" pitchFamily="2" charset="-122"/>
              </a:rPr>
              <a:t>,而</a:t>
            </a:r>
          </a:p>
          <a:p>
            <a:pPr algn="l"/>
            <a:r>
              <a:rPr lang="zh-CN" altLang="en-US">
                <a:latin typeface="STKaiti" panose="02010600040101010101" pitchFamily="2" charset="-122"/>
                <a:ea typeface="STKaiti" panose="02010600040101010101" pitchFamily="2" charset="-122"/>
              </a:rPr>
              <a:t>迁移覆盖是相对节点覆盖稍强的逻辑覆盖标准。基本路径测试相对于全路径</a:t>
            </a:r>
          </a:p>
          <a:p>
            <a:pPr algn="l"/>
            <a:r>
              <a:rPr lang="zh-CN" altLang="en-US">
                <a:latin typeface="STKaiti" panose="02010600040101010101" pitchFamily="2" charset="-122"/>
                <a:ea typeface="STKaiti" panose="02010600040101010101" pitchFamily="2" charset="-122"/>
              </a:rPr>
              <a:t>测试,需要较少的测试用例,但能够保证对中的每一个独立路径都被测</a:t>
            </a:r>
          </a:p>
          <a:p>
            <a:pPr algn="l"/>
            <a:r>
              <a:rPr lang="zh-CN" altLang="en-US">
                <a:latin typeface="STKaiti" panose="02010600040101010101" pitchFamily="2" charset="-122"/>
                <a:ea typeface="STKaiti" panose="02010600040101010101" pitchFamily="2" charset="-122"/>
              </a:rPr>
              <a:t>试过,那么可以认为中的每个迁移都已经检验过了,即达到了语句覆盖。</a:t>
            </a:r>
          </a:p>
          <a:p>
            <a:pPr algn="l"/>
            <a:r>
              <a:rPr lang="zh-CN" altLang="en-US">
                <a:latin typeface="STKaiti" panose="02010600040101010101" pitchFamily="2" charset="-122"/>
                <a:ea typeface="STKaiti" panose="02010600040101010101" pitchFamily="2" charset="-122"/>
              </a:rPr>
              <a:t>因此,我们采用折中的方法,即选用基本路径测试方法来生</a:t>
            </a:r>
          </a:p>
          <a:p>
            <a:pPr algn="l"/>
            <a:r>
              <a:rPr lang="zh-CN" altLang="en-US">
                <a:latin typeface="STKaiti" panose="02010600040101010101" pitchFamily="2" charset="-122"/>
                <a:ea typeface="STKaiti" panose="02010600040101010101" pitchFamily="2" charset="-122"/>
              </a:rPr>
              <a:t>成的测试路径。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Method</a:t>
            </a:r>
          </a:p>
        </p:txBody>
      </p:sp>
      <p:sp>
        <p:nvSpPr>
          <p:cNvPr id="2" name="文本框 1"/>
          <p:cNvSpPr txBox="1"/>
          <p:nvPr/>
        </p:nvSpPr>
        <p:spPr>
          <a:xfrm>
            <a:off x="311785" y="929640"/>
            <a:ext cx="2236510" cy="400110"/>
          </a:xfrm>
          <a:prstGeom prst="rect">
            <a:avLst/>
          </a:prstGeom>
          <a:noFill/>
        </p:spPr>
        <p:txBody>
          <a:bodyPr wrap="none" rtlCol="0">
            <a:spAutoFit/>
          </a:bodyPr>
          <a:lstStyle/>
          <a:p>
            <a:pPr algn="l"/>
            <a:r>
              <a:rPr lang="zh-CN" sz="2000" dirty="0">
                <a:latin typeface="STKaiti" panose="02010600040101010101" pitchFamily="2" charset="-122"/>
                <a:ea typeface="STKaiti" panose="02010600040101010101" pitchFamily="2" charset="-122"/>
              </a:rPr>
              <a:t>基本路径测试方法</a:t>
            </a:r>
          </a:p>
        </p:txBody>
      </p:sp>
      <p:sp>
        <p:nvSpPr>
          <p:cNvPr id="3" name="文本框 2"/>
          <p:cNvSpPr txBox="1"/>
          <p:nvPr/>
        </p:nvSpPr>
        <p:spPr>
          <a:xfrm>
            <a:off x="581660" y="1510030"/>
            <a:ext cx="6273800" cy="2862322"/>
          </a:xfrm>
          <a:prstGeom prst="rect">
            <a:avLst/>
          </a:prstGeom>
          <a:noFill/>
        </p:spPr>
        <p:txBody>
          <a:bodyPr wrap="square" rtlCol="0">
            <a:spAutoFit/>
          </a:bodyPr>
          <a:lstStyle/>
          <a:p>
            <a:r>
              <a:rPr dirty="0">
                <a:latin typeface="STKaiti" panose="02010600040101010101" pitchFamily="2" charset="-122"/>
                <a:ea typeface="STKaiti" panose="02010600040101010101" pitchFamily="2" charset="-122"/>
              </a:rPr>
              <a:t>基本路径测试方法是在</a:t>
            </a:r>
            <a:r>
              <a:rPr b="1" dirty="0">
                <a:latin typeface="STKaiti" panose="02010600040101010101" pitchFamily="2" charset="-122"/>
                <a:ea typeface="STKaiti" panose="02010600040101010101" pitchFamily="2" charset="-122"/>
              </a:rPr>
              <a:t>控制流图</a:t>
            </a:r>
            <a:r>
              <a:rPr dirty="0">
                <a:latin typeface="STKaiti" panose="02010600040101010101" pitchFamily="2" charset="-122"/>
                <a:ea typeface="STKaiti" panose="02010600040101010101" pitchFamily="2" charset="-122"/>
              </a:rPr>
              <a:t>的基础上,通过分析控制结构的环形复杂度,导</a:t>
            </a:r>
            <a:r>
              <a:rPr b="1" dirty="0">
                <a:latin typeface="STKaiti" panose="02010600040101010101" pitchFamily="2" charset="-122"/>
                <a:ea typeface="STKaiti" panose="02010600040101010101" pitchFamily="2" charset="-122"/>
              </a:rPr>
              <a:t>出执行路径的基本集</a:t>
            </a:r>
            <a:r>
              <a:rPr dirty="0">
                <a:latin typeface="STKaiti" panose="02010600040101010101" pitchFamily="2" charset="-122"/>
                <a:ea typeface="STKaiti" panose="02010600040101010101" pitchFamily="2" charset="-122"/>
              </a:rPr>
              <a:t>,再从该基本集设计测试用例。基本路径测试方法包括以下</a:t>
            </a:r>
            <a:r>
              <a:rPr lang="en-US" dirty="0">
                <a:latin typeface="STKaiti" panose="02010600040101010101" pitchFamily="2" charset="-122"/>
                <a:ea typeface="STKaiti" panose="02010600040101010101" pitchFamily="2" charset="-122"/>
              </a:rPr>
              <a:t>4</a:t>
            </a:r>
            <a:r>
              <a:rPr dirty="0">
                <a:latin typeface="STKaiti" panose="02010600040101010101" pitchFamily="2" charset="-122"/>
                <a:ea typeface="STKaiti" panose="02010600040101010101" pitchFamily="2" charset="-122"/>
              </a:rPr>
              <a:t>个步骤</a:t>
            </a:r>
            <a:r>
              <a:rPr lang="zh-CN" dirty="0">
                <a:latin typeface="STKaiti" panose="02010600040101010101" pitchFamily="2" charset="-122"/>
                <a:ea typeface="STKaiti" panose="02010600040101010101" pitchFamily="2" charset="-122"/>
              </a:rPr>
              <a:t>：</a:t>
            </a:r>
          </a:p>
          <a:p>
            <a:r>
              <a:rPr lang="zh-CN"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1</a:t>
            </a:r>
            <a:r>
              <a:rPr lang="zh-CN" dirty="0">
                <a:latin typeface="STKaiti" panose="02010600040101010101" pitchFamily="2" charset="-122"/>
                <a:ea typeface="STKaiti" panose="02010600040101010101" pitchFamily="2" charset="-122"/>
              </a:rPr>
              <a:t>）根据程序的流程图,画出程序的控制流图</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2</a:t>
            </a:r>
            <a:r>
              <a:rPr lang="zh-CN" altLang="en-US" dirty="0">
                <a:latin typeface="STKaiti" panose="02010600040101010101" pitchFamily="2" charset="-122"/>
                <a:ea typeface="STKaiti" panose="02010600040101010101" pitchFamily="2" charset="-122"/>
              </a:rPr>
              <a:t>）计算程序的环形复杂度,导出程序基本路径集中的独立路径条数,这是确定程序中每个可执行语句至少执行一次所必须的测试用例数目的上界。</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）导出基本路径集,确定程序的独立路径。</a:t>
            </a:r>
          </a:p>
          <a:p>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4</a:t>
            </a:r>
            <a:r>
              <a:rPr lang="zh-CN" altLang="en-US" dirty="0">
                <a:latin typeface="STKaiti" panose="02010600040101010101" pitchFamily="2" charset="-122"/>
                <a:ea typeface="STKaiti" panose="02010600040101010101" pitchFamily="2" charset="-122"/>
              </a:rPr>
              <a:t>）根据（</a:t>
            </a:r>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）中的独立路径,设计测试用例的输入数据和预期输出。</a:t>
            </a:r>
          </a:p>
        </p:txBody>
      </p:sp>
      <p:pic>
        <p:nvPicPr>
          <p:cNvPr id="5" name="图片 4"/>
          <p:cNvPicPr>
            <a:picLocks noChangeAspect="1"/>
          </p:cNvPicPr>
          <p:nvPr/>
        </p:nvPicPr>
        <p:blipFill>
          <a:blip r:embed="rId3"/>
          <a:stretch>
            <a:fillRect/>
          </a:stretch>
        </p:blipFill>
        <p:spPr>
          <a:xfrm>
            <a:off x="7163435" y="539115"/>
            <a:ext cx="3021330" cy="3016250"/>
          </a:xfrm>
          <a:prstGeom prst="rect">
            <a:avLst/>
          </a:prstGeom>
        </p:spPr>
      </p:pic>
      <p:sp>
        <p:nvSpPr>
          <p:cNvPr id="7" name="文本框 6"/>
          <p:cNvSpPr txBox="1"/>
          <p:nvPr/>
        </p:nvSpPr>
        <p:spPr>
          <a:xfrm>
            <a:off x="7561580" y="3555365"/>
            <a:ext cx="2225040" cy="368300"/>
          </a:xfrm>
          <a:prstGeom prst="rect">
            <a:avLst/>
          </a:prstGeom>
          <a:noFill/>
        </p:spPr>
        <p:txBody>
          <a:bodyPr wrap="square" rtlCol="0">
            <a:spAutoFit/>
          </a:bodyPr>
          <a:lstStyle/>
          <a:p>
            <a:pPr algn="ctr"/>
            <a:r>
              <a:rPr lang="zh-CN" altLang="en-US">
                <a:latin typeface="STKaiti" panose="02010600040101010101" pitchFamily="2" charset="-122"/>
                <a:ea typeface="STKaiti" panose="02010600040101010101" pitchFamily="2" charset="-122"/>
              </a:rPr>
              <a:t>程序的流程图</a:t>
            </a:r>
          </a:p>
        </p:txBody>
      </p:sp>
      <p:pic>
        <p:nvPicPr>
          <p:cNvPr id="8" name="图片 7"/>
          <p:cNvPicPr>
            <a:picLocks noChangeAspect="1"/>
          </p:cNvPicPr>
          <p:nvPr/>
        </p:nvPicPr>
        <p:blipFill>
          <a:blip r:embed="rId4"/>
          <a:stretch>
            <a:fillRect/>
          </a:stretch>
        </p:blipFill>
        <p:spPr>
          <a:xfrm>
            <a:off x="9603740" y="3555365"/>
            <a:ext cx="2588260" cy="2847340"/>
          </a:xfrm>
          <a:prstGeom prst="rect">
            <a:avLst/>
          </a:prstGeom>
        </p:spPr>
      </p:pic>
      <p:sp>
        <p:nvSpPr>
          <p:cNvPr id="9" name="文本框 8"/>
          <p:cNvSpPr txBox="1"/>
          <p:nvPr/>
        </p:nvSpPr>
        <p:spPr>
          <a:xfrm>
            <a:off x="9949815" y="6489700"/>
            <a:ext cx="1896110" cy="368300"/>
          </a:xfrm>
          <a:prstGeom prst="rect">
            <a:avLst/>
          </a:prstGeom>
          <a:noFill/>
        </p:spPr>
        <p:txBody>
          <a:bodyPr wrap="square" rtlCol="0">
            <a:spAutoFit/>
          </a:bodyPr>
          <a:lstStyle/>
          <a:p>
            <a:r>
              <a:rPr lang="zh-CN" altLang="en-US">
                <a:latin typeface="STKaiti" panose="02010600040101010101" pitchFamily="2" charset="-122"/>
                <a:ea typeface="STKaiti" panose="02010600040101010101" pitchFamily="2" charset="-122"/>
              </a:rPr>
              <a:t>程序的控制流图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Method</a:t>
            </a:r>
          </a:p>
        </p:txBody>
      </p:sp>
      <p:sp>
        <p:nvSpPr>
          <p:cNvPr id="2" name="文本框 1"/>
          <p:cNvSpPr txBox="1"/>
          <p:nvPr/>
        </p:nvSpPr>
        <p:spPr>
          <a:xfrm>
            <a:off x="311785" y="929640"/>
            <a:ext cx="2924198" cy="400110"/>
          </a:xfrm>
          <a:prstGeom prst="rect">
            <a:avLst/>
          </a:prstGeom>
          <a:noFill/>
        </p:spPr>
        <p:txBody>
          <a:bodyPr wrap="none" rtlCol="0">
            <a:spAutoFit/>
          </a:bodyPr>
          <a:lstStyle/>
          <a:p>
            <a:pPr algn="l"/>
            <a:r>
              <a:rPr lang="zh-CN" sz="2000" dirty="0">
                <a:latin typeface="STKaiti" panose="02010600040101010101" pitchFamily="2" charset="-122"/>
                <a:ea typeface="STKaiti" panose="02010600040101010101" pitchFamily="2" charset="-122"/>
              </a:rPr>
              <a:t>基于</a:t>
            </a:r>
            <a:r>
              <a:rPr lang="en-US" altLang="zh-CN" sz="2000" dirty="0">
                <a:latin typeface="STKaiti" panose="02010600040101010101" pitchFamily="2" charset="-122"/>
                <a:ea typeface="STKaiti" panose="02010600040101010101" pitchFamily="2" charset="-122"/>
              </a:rPr>
              <a:t>LTS</a:t>
            </a:r>
            <a:r>
              <a:rPr lang="zh-CN" altLang="en-US" sz="2000" dirty="0">
                <a:latin typeface="STKaiti" panose="02010600040101010101" pitchFamily="2" charset="-122"/>
                <a:ea typeface="STKaiti" panose="02010600040101010101" pitchFamily="2" charset="-122"/>
              </a:rPr>
              <a:t>的测试路径生成</a:t>
            </a:r>
          </a:p>
        </p:txBody>
      </p:sp>
      <p:sp>
        <p:nvSpPr>
          <p:cNvPr id="14" name="文本框 13"/>
          <p:cNvSpPr txBox="1"/>
          <p:nvPr/>
        </p:nvSpPr>
        <p:spPr>
          <a:xfrm>
            <a:off x="922020" y="1840230"/>
            <a:ext cx="7570339" cy="4859985"/>
          </a:xfrm>
          <a:prstGeom prst="rect">
            <a:avLst/>
          </a:prstGeom>
          <a:noFill/>
        </p:spPr>
        <p:txBody>
          <a:bodyPr wrap="square" rtlCol="0">
            <a:spAutoFit/>
          </a:bodyPr>
          <a:lstStyle/>
          <a:p>
            <a:pPr algn="l" fontAlgn="auto">
              <a:lnSpc>
                <a:spcPts val="2500"/>
              </a:lnSpc>
            </a:pPr>
            <a:r>
              <a:rPr lang="zh-CN" altLang="en-US" dirty="0">
                <a:latin typeface="STKaiti" panose="02010600040101010101" pitchFamily="2" charset="-122"/>
                <a:ea typeface="STKaiti" panose="02010600040101010101" pitchFamily="2" charset="-122"/>
              </a:rPr>
              <a:t>输入：</a:t>
            </a:r>
            <a:r>
              <a:rPr lang="en-US" altLang="zh-CN" dirty="0">
                <a:latin typeface="STKaiti" panose="02010600040101010101" pitchFamily="2" charset="-122"/>
                <a:ea typeface="STKaiti" panose="02010600040101010101" pitchFamily="2" charset="-122"/>
              </a:rPr>
              <a:t>LTS</a:t>
            </a:r>
          </a:p>
          <a:p>
            <a:pPr algn="l" fontAlgn="auto">
              <a:lnSpc>
                <a:spcPts val="2500"/>
              </a:lnSpc>
            </a:pPr>
            <a:r>
              <a:rPr lang="zh-CN" altLang="en-US" dirty="0">
                <a:latin typeface="STKaiti" panose="02010600040101010101" pitchFamily="2" charset="-122"/>
                <a:ea typeface="STKaiti" panose="02010600040101010101" pitchFamily="2" charset="-122"/>
              </a:rPr>
              <a:t>输出：</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中所有路径集</a:t>
            </a:r>
          </a:p>
          <a:p>
            <a:pPr algn="l" fontAlgn="auto">
              <a:lnSpc>
                <a:spcPts val="2500"/>
              </a:lnSpc>
            </a:pPr>
            <a:r>
              <a:rPr lang="en-US" altLang="zh-CN" b="1" dirty="0">
                <a:latin typeface="STKaiti" panose="02010600040101010101" pitchFamily="2" charset="-122"/>
                <a:ea typeface="STKaiti" panose="02010600040101010101" pitchFamily="2" charset="-122"/>
              </a:rPr>
              <a:t>STEP1</a:t>
            </a:r>
            <a:r>
              <a:rPr lang="zh-CN" altLang="en-US" dirty="0">
                <a:latin typeface="STKaiti" panose="02010600040101010101" pitchFamily="2" charset="-122"/>
                <a:ea typeface="STKaiti" panose="02010600040101010101" pitchFamily="2" charset="-122"/>
              </a:rPr>
              <a:t>：初始化数组</a:t>
            </a:r>
            <a:r>
              <a:rPr lang="en-US" altLang="zh-CN" dirty="0">
                <a:latin typeface="STKaiti" panose="02010600040101010101" pitchFamily="2" charset="-122"/>
                <a:ea typeface="STKaiti" panose="02010600040101010101" pitchFamily="2" charset="-122"/>
              </a:rPr>
              <a:t>PATH1</a:t>
            </a:r>
            <a:r>
              <a:rPr lang="zh-CN" altLang="en-US" dirty="0">
                <a:latin typeface="STKaiti" panose="02010600040101010101" pitchFamily="2" charset="-122"/>
                <a:ea typeface="STKaiti" panose="02010600040101010101" pitchFamily="2" charset="-122"/>
              </a:rPr>
              <a:t>，使之为空，</a:t>
            </a:r>
          </a:p>
          <a:p>
            <a:pPr algn="l" fontAlgn="auto">
              <a:lnSpc>
                <a:spcPts val="2500"/>
              </a:lnSpc>
            </a:pPr>
            <a:r>
              <a:rPr lang="zh-CN" altLang="en-US" dirty="0">
                <a:latin typeface="STKaiti" panose="02010600040101010101" pitchFamily="2" charset="-122"/>
                <a:ea typeface="STKaiti" panose="02010600040101010101" pitchFamily="2" charset="-122"/>
              </a:rPr>
              <a:t>初始化节点</a:t>
            </a:r>
            <a:r>
              <a:rPr lang="en-US" altLang="zh-CN" dirty="0">
                <a:latin typeface="STKaiti" panose="02010600040101010101" pitchFamily="2" charset="-122"/>
                <a:ea typeface="STKaiti" panose="02010600040101010101" pitchFamily="2" charset="-122"/>
              </a:rPr>
              <a:t>S0,</a:t>
            </a:r>
            <a:r>
              <a:rPr lang="zh-CN" altLang="en-US" dirty="0">
                <a:latin typeface="STKaiti" panose="02010600040101010101" pitchFamily="2" charset="-122"/>
                <a:ea typeface="STKaiti" panose="02010600040101010101" pitchFamily="2" charset="-122"/>
              </a:rPr>
              <a:t>使之为初始节点，</a:t>
            </a:r>
          </a:p>
          <a:p>
            <a:pPr algn="l" fontAlgn="auto">
              <a:lnSpc>
                <a:spcPts val="2500"/>
              </a:lnSpc>
            </a:pPr>
            <a:r>
              <a:rPr lang="zh-CN" altLang="en-US" dirty="0">
                <a:latin typeface="STKaiti" panose="02010600040101010101" pitchFamily="2" charset="-122"/>
                <a:ea typeface="STKaiti" panose="02010600040101010101" pitchFamily="2" charset="-122"/>
              </a:rPr>
              <a:t>初始化节点</a:t>
            </a:r>
            <a:r>
              <a:rPr lang="en-US" altLang="zh-CN" dirty="0">
                <a:latin typeface="STKaiti" panose="02010600040101010101" pitchFamily="2" charset="-122"/>
                <a:ea typeface="STKaiti" panose="02010600040101010101" pitchFamily="2" charset="-122"/>
              </a:rPr>
              <a:t>SF</a:t>
            </a:r>
            <a:r>
              <a:rPr lang="zh-CN" altLang="en-US" dirty="0">
                <a:latin typeface="STKaiti" panose="02010600040101010101" pitchFamily="2" charset="-122"/>
                <a:ea typeface="STKaiti" panose="02010600040101010101" pitchFamily="2" charset="-122"/>
              </a:rPr>
              <a:t>使之为终止节点</a:t>
            </a:r>
          </a:p>
          <a:p>
            <a:pPr algn="l" fontAlgn="auto">
              <a:lnSpc>
                <a:spcPts val="2500"/>
              </a:lnSpc>
            </a:pPr>
            <a:r>
              <a:rPr lang="en-US" altLang="zh-CN" b="1" dirty="0">
                <a:latin typeface="STKaiti" panose="02010600040101010101" pitchFamily="2" charset="-122"/>
                <a:ea typeface="STKaiti" panose="02010600040101010101" pitchFamily="2" charset="-122"/>
              </a:rPr>
              <a:t>STEP2</a:t>
            </a:r>
            <a:r>
              <a:rPr lang="en-US" altLang="zh-CN" dirty="0">
                <a:latin typeface="STKaiti" panose="02010600040101010101" pitchFamily="2" charset="-122"/>
                <a:ea typeface="STKaiti" panose="02010600040101010101" pitchFamily="2" charset="-122"/>
              </a:rPr>
              <a:t>:从初始节点S0向下搜索,找到所有与S0直接相连的</a:t>
            </a:r>
            <a:r>
              <a:rPr lang="en-US" altLang="zh-CN" b="1" dirty="0">
                <a:latin typeface="STKaiti" panose="02010600040101010101" pitchFamily="2" charset="-122"/>
                <a:ea typeface="STKaiti" panose="02010600040101010101" pitchFamily="2" charset="-122"/>
              </a:rPr>
              <a:t>边(S0→Si)</a:t>
            </a:r>
            <a:r>
              <a:rPr lang="en-US" altLang="zh-CN" dirty="0">
                <a:latin typeface="STKaiti" panose="02010600040101010101" pitchFamily="2" charset="-122"/>
                <a:ea typeface="STKaiti" panose="02010600040101010101" pitchFamily="2" charset="-122"/>
              </a:rPr>
              <a:t>,</a:t>
            </a:r>
          </a:p>
          <a:p>
            <a:pPr algn="l" fontAlgn="auto">
              <a:lnSpc>
                <a:spcPts val="2500"/>
              </a:lnSpc>
            </a:pPr>
            <a:r>
              <a:rPr lang="en-US" altLang="zh-CN" dirty="0">
                <a:latin typeface="STKaiti" panose="02010600040101010101" pitchFamily="2" charset="-122"/>
                <a:ea typeface="STKaiti" panose="02010600040101010101" pitchFamily="2" charset="-122"/>
              </a:rPr>
              <a:t>同时修改数组,将每条路径分别存入数组PATH1中,</a:t>
            </a:r>
            <a:r>
              <a:rPr lang="zh-CN" altLang="en-US" b="1" dirty="0">
                <a:latin typeface="STKaiti" panose="02010600040101010101" pitchFamily="2" charset="-122"/>
                <a:ea typeface="STKaiti" panose="02010600040101010101" pitchFamily="2" charset="-122"/>
              </a:rPr>
              <a:t>当数组</a:t>
            </a:r>
            <a:r>
              <a:rPr lang="en-US" altLang="zh-CN" b="1" dirty="0">
                <a:latin typeface="STKaiti" panose="02010600040101010101" pitchFamily="2" charset="-122"/>
                <a:ea typeface="STKaiti" panose="02010600040101010101" pitchFamily="2" charset="-122"/>
              </a:rPr>
              <a:t>PATH1</a:t>
            </a:r>
            <a:r>
              <a:rPr lang="zh-CN" altLang="en-US" b="1" dirty="0">
                <a:latin typeface="STKaiti" panose="02010600040101010101" pitchFamily="2" charset="-122"/>
                <a:ea typeface="STKaiti" panose="02010600040101010101" pitchFamily="2" charset="-122"/>
              </a:rPr>
              <a:t>为空时，</a:t>
            </a:r>
          </a:p>
          <a:p>
            <a:pPr algn="l" fontAlgn="auto">
              <a:lnSpc>
                <a:spcPts val="2500"/>
              </a:lnSpc>
            </a:pPr>
            <a:r>
              <a:rPr lang="zh-CN" altLang="en-US" b="1" dirty="0">
                <a:latin typeface="STKaiti" panose="02010600040101010101" pitchFamily="2" charset="-122"/>
                <a:ea typeface="STKaiti" panose="02010600040101010101" pitchFamily="2" charset="-122"/>
                <a:sym typeface="+mn-ea"/>
              </a:rPr>
              <a:t>算法结束</a:t>
            </a:r>
            <a:r>
              <a:rPr lang="zh-CN" altLang="en-US" dirty="0">
                <a:latin typeface="STKaiti" panose="02010600040101010101" pitchFamily="2" charset="-122"/>
                <a:ea typeface="STKaiti" panose="02010600040101010101" pitchFamily="2" charset="-122"/>
                <a:sym typeface="+mn-ea"/>
              </a:rPr>
              <a:t>，否则：</a:t>
            </a:r>
          </a:p>
          <a:p>
            <a:pPr algn="l" fontAlgn="auto">
              <a:lnSpc>
                <a:spcPts val="2500"/>
              </a:lnSpc>
            </a:pPr>
            <a:r>
              <a:rPr lang="en-US" altLang="zh-CN" b="1" dirty="0">
                <a:latin typeface="STKaiti" panose="02010600040101010101" pitchFamily="2" charset="-122"/>
                <a:ea typeface="STKaiti" panose="02010600040101010101" pitchFamily="2" charset="-122"/>
                <a:sym typeface="+mn-ea"/>
              </a:rPr>
              <a:t>STEP2.1</a:t>
            </a:r>
            <a:r>
              <a:rPr lang="en-US" altLang="zh-CN" dirty="0">
                <a:latin typeface="STKaiti" panose="02010600040101010101" pitchFamily="2" charset="-122"/>
                <a:ea typeface="STKaiti" panose="02010600040101010101" pitchFamily="2" charset="-122"/>
                <a:sym typeface="+mn-ea"/>
              </a:rPr>
              <a:t>:对数组PATH1中的每个路径Ci进行检查,如</a:t>
            </a:r>
            <a:r>
              <a:rPr lang="zh-CN" altLang="en-US" dirty="0">
                <a:latin typeface="STKaiti" panose="02010600040101010101" pitchFamily="2" charset="-122"/>
                <a:ea typeface="STKaiti" panose="02010600040101010101" pitchFamily="2" charset="-122"/>
                <a:sym typeface="+mn-ea"/>
              </a:rPr>
              <a:t>果</a:t>
            </a:r>
            <a:r>
              <a:rPr lang="zh-CN" altLang="en-US" b="1" dirty="0">
                <a:latin typeface="STKaiti" panose="02010600040101010101" pitchFamily="2" charset="-122"/>
                <a:ea typeface="STKaiti" panose="02010600040101010101" pitchFamily="2" charset="-122"/>
                <a:sym typeface="+mn-ea"/>
              </a:rPr>
              <a:t>路径</a:t>
            </a:r>
            <a:r>
              <a:rPr lang="en-US" altLang="zh-CN" b="1" dirty="0">
                <a:latin typeface="STKaiti" panose="02010600040101010101" pitchFamily="2" charset="-122"/>
                <a:ea typeface="STKaiti" panose="02010600040101010101" pitchFamily="2" charset="-122"/>
                <a:sym typeface="+mn-ea"/>
              </a:rPr>
              <a:t>Ci</a:t>
            </a:r>
            <a:r>
              <a:rPr lang="zh-CN" altLang="en-US" b="1" dirty="0">
                <a:latin typeface="STKaiti" panose="02010600040101010101" pitchFamily="2" charset="-122"/>
                <a:ea typeface="STKaiti" panose="02010600040101010101" pitchFamily="2" charset="-122"/>
                <a:sym typeface="+mn-ea"/>
              </a:rPr>
              <a:t>的最后一个</a:t>
            </a:r>
          </a:p>
          <a:p>
            <a:pPr algn="l" fontAlgn="auto">
              <a:lnSpc>
                <a:spcPts val="2500"/>
              </a:lnSpc>
            </a:pPr>
            <a:r>
              <a:rPr lang="zh-CN" altLang="en-US" b="1" dirty="0">
                <a:latin typeface="STKaiti" panose="02010600040101010101" pitchFamily="2" charset="-122"/>
                <a:ea typeface="STKaiti" panose="02010600040101010101" pitchFamily="2" charset="-122"/>
                <a:sym typeface="+mn-ea"/>
              </a:rPr>
              <a:t>节点为</a:t>
            </a:r>
            <a:r>
              <a:rPr lang="en-US" altLang="zh-CN" b="1" dirty="0">
                <a:latin typeface="STKaiti" panose="02010600040101010101" pitchFamily="2" charset="-122"/>
                <a:ea typeface="STKaiti" panose="02010600040101010101" pitchFamily="2" charset="-122"/>
                <a:sym typeface="+mn-ea"/>
              </a:rPr>
              <a:t>SF</a:t>
            </a:r>
            <a:r>
              <a:rPr lang="en-US" altLang="zh-CN" dirty="0">
                <a:latin typeface="STKaiti" panose="02010600040101010101" pitchFamily="2" charset="-122"/>
                <a:ea typeface="STKaiti" panose="02010600040101010101" pitchFamily="2" charset="-122"/>
                <a:sym typeface="+mn-ea"/>
              </a:rPr>
              <a:t>,</a:t>
            </a:r>
            <a:r>
              <a:rPr lang="zh-CN" altLang="en-US" dirty="0">
                <a:latin typeface="STKaiti" panose="02010600040101010101" pitchFamily="2" charset="-122"/>
                <a:ea typeface="STKaiti" panose="02010600040101010101" pitchFamily="2" charset="-122"/>
                <a:sym typeface="+mn-ea"/>
              </a:rPr>
              <a:t>则将</a:t>
            </a:r>
            <a:r>
              <a:rPr lang="en-US" altLang="zh-CN" dirty="0">
                <a:latin typeface="STKaiti" panose="02010600040101010101" pitchFamily="2" charset="-122"/>
                <a:ea typeface="STKaiti" panose="02010600040101010101" pitchFamily="2" charset="-122"/>
                <a:sym typeface="+mn-ea"/>
              </a:rPr>
              <a:t>Ci</a:t>
            </a:r>
            <a:r>
              <a:rPr lang="zh-CN" altLang="en-US" dirty="0">
                <a:latin typeface="STKaiti" panose="02010600040101010101" pitchFamily="2" charset="-122"/>
                <a:ea typeface="STKaiti" panose="02010600040101010101" pitchFamily="2" charset="-122"/>
                <a:sym typeface="+mn-ea"/>
              </a:rPr>
              <a:t>存入数组</a:t>
            </a:r>
            <a:r>
              <a:rPr lang="en-US" altLang="zh-CN" dirty="0">
                <a:latin typeface="STKaiti" panose="02010600040101010101" pitchFamily="2" charset="-122"/>
                <a:ea typeface="STKaiti" panose="02010600040101010101" pitchFamily="2" charset="-122"/>
                <a:sym typeface="+mn-ea"/>
              </a:rPr>
              <a:t>PATH2</a:t>
            </a:r>
            <a:r>
              <a:rPr lang="zh-CN" altLang="en-US" dirty="0">
                <a:latin typeface="STKaiti" panose="02010600040101010101" pitchFamily="2" charset="-122"/>
                <a:ea typeface="STKaiti" panose="02010600040101010101" pitchFamily="2" charset="-122"/>
                <a:sym typeface="+mn-ea"/>
              </a:rPr>
              <a:t>中,同时将其从数组</a:t>
            </a:r>
            <a:r>
              <a:rPr lang="en-US" altLang="zh-CN" dirty="0">
                <a:latin typeface="STKaiti" panose="02010600040101010101" pitchFamily="2" charset="-122"/>
                <a:ea typeface="STKaiti" panose="02010600040101010101" pitchFamily="2" charset="-122"/>
                <a:sym typeface="+mn-ea"/>
              </a:rPr>
              <a:t>PATH1</a:t>
            </a:r>
            <a:r>
              <a:rPr lang="zh-CN" altLang="en-US" dirty="0">
                <a:latin typeface="STKaiti" panose="02010600040101010101" pitchFamily="2" charset="-122"/>
                <a:ea typeface="STKaiti" panose="02010600040101010101" pitchFamily="2" charset="-122"/>
                <a:sym typeface="+mn-ea"/>
              </a:rPr>
              <a:t>中册除。否则</a:t>
            </a:r>
            <a:r>
              <a:rPr lang="en-US" altLang="zh-CN" dirty="0">
                <a:latin typeface="STKaiti" panose="02010600040101010101" pitchFamily="2" charset="-122"/>
                <a:ea typeface="STKaiti" panose="02010600040101010101" pitchFamily="2" charset="-122"/>
                <a:sym typeface="+mn-ea"/>
              </a:rPr>
              <a:t>:</a:t>
            </a:r>
          </a:p>
          <a:p>
            <a:pPr algn="l" fontAlgn="auto">
              <a:lnSpc>
                <a:spcPts val="2500"/>
              </a:lnSpc>
            </a:pPr>
            <a:r>
              <a:rPr lang="en-US" altLang="zh-CN" b="1" dirty="0">
                <a:latin typeface="STKaiti" panose="02010600040101010101" pitchFamily="2" charset="-122"/>
                <a:ea typeface="STKaiti" panose="02010600040101010101" pitchFamily="2" charset="-122"/>
                <a:sym typeface="+mn-ea"/>
              </a:rPr>
              <a:t>STEP2.2</a:t>
            </a:r>
            <a:r>
              <a:rPr lang="en-US" altLang="zh-CN" dirty="0">
                <a:latin typeface="STKaiti" panose="02010600040101010101" pitchFamily="2" charset="-122"/>
                <a:ea typeface="STKaiti" panose="02010600040101010101" pitchFamily="2" charset="-122"/>
                <a:sym typeface="+mn-ea"/>
              </a:rPr>
              <a:t>:沿路径Ci中的</a:t>
            </a:r>
            <a:r>
              <a:rPr lang="en-US" altLang="zh-CN" b="1" dirty="0">
                <a:latin typeface="STKaiti" panose="02010600040101010101" pitchFamily="2" charset="-122"/>
                <a:ea typeface="STKaiti" panose="02010600040101010101" pitchFamily="2" charset="-122"/>
                <a:sym typeface="+mn-ea"/>
              </a:rPr>
              <a:t>最后一个节点Sk继续向下搜索</a:t>
            </a:r>
            <a:r>
              <a:rPr lang="en-US" altLang="zh-CN" dirty="0">
                <a:latin typeface="STKaiti" panose="02010600040101010101" pitchFamily="2" charset="-122"/>
                <a:ea typeface="STKaiti" panose="02010600040101010101" pitchFamily="2" charset="-122"/>
                <a:sym typeface="+mn-ea"/>
              </a:rPr>
              <a:t>,找出与节点Sk直</a:t>
            </a:r>
          </a:p>
          <a:p>
            <a:pPr algn="l" fontAlgn="auto">
              <a:lnSpc>
                <a:spcPts val="2500"/>
              </a:lnSpc>
            </a:pPr>
            <a:r>
              <a:rPr lang="en-US" altLang="zh-CN" dirty="0" err="1">
                <a:latin typeface="STKaiti" panose="02010600040101010101" pitchFamily="2" charset="-122"/>
                <a:ea typeface="STKaiti" panose="02010600040101010101" pitchFamily="2" charset="-122"/>
                <a:sym typeface="+mn-ea"/>
              </a:rPr>
              <a:t>接相连的路径</a:t>
            </a:r>
            <a:r>
              <a:rPr lang="en-US" altLang="zh-CN" dirty="0">
                <a:latin typeface="STKaiti" panose="02010600040101010101" pitchFamily="2" charset="-122"/>
                <a:ea typeface="STKaiti" panose="02010600040101010101" pitchFamily="2" charset="-122"/>
                <a:sym typeface="+mn-ea"/>
              </a:rPr>
              <a:t>(</a:t>
            </a:r>
            <a:r>
              <a:rPr lang="en-US" altLang="zh-CN" dirty="0" err="1">
                <a:latin typeface="STKaiti" panose="02010600040101010101" pitchFamily="2" charset="-122"/>
                <a:ea typeface="STKaiti" panose="02010600040101010101" pitchFamily="2" charset="-122"/>
                <a:sym typeface="+mn-ea"/>
              </a:rPr>
              <a:t>Sk→Sp</a:t>
            </a:r>
            <a:r>
              <a:rPr lang="en-US" altLang="zh-CN" dirty="0">
                <a:latin typeface="STKaiti" panose="02010600040101010101" pitchFamily="2" charset="-122"/>
                <a:ea typeface="STKaiti" panose="02010600040101010101" pitchFamily="2" charset="-122"/>
                <a:sym typeface="+mn-ea"/>
              </a:rPr>
              <a:t>),</a:t>
            </a:r>
            <a:r>
              <a:rPr lang="en-US" altLang="zh-CN" dirty="0" err="1">
                <a:latin typeface="STKaiti" panose="02010600040101010101" pitchFamily="2" charset="-122"/>
                <a:ea typeface="STKaiti" panose="02010600040101010101" pitchFamily="2" charset="-122"/>
                <a:sym typeface="+mn-ea"/>
              </a:rPr>
              <a:t>并将其与路径Ci进行连接,即将</a:t>
            </a:r>
            <a:r>
              <a:rPr lang="zh-CN" altLang="en-US" dirty="0">
                <a:latin typeface="STKaiti" panose="02010600040101010101" pitchFamily="2" charset="-122"/>
                <a:ea typeface="STKaiti" panose="02010600040101010101" pitchFamily="2" charset="-122"/>
                <a:sym typeface="+mn-ea"/>
              </a:rPr>
              <a:t>与</a:t>
            </a:r>
            <a:r>
              <a:rPr lang="en-US" altLang="zh-CN" dirty="0" err="1">
                <a:latin typeface="STKaiti" panose="02010600040101010101" pitchFamily="2" charset="-122"/>
                <a:ea typeface="STKaiti" panose="02010600040101010101" pitchFamily="2" charset="-122"/>
                <a:sym typeface="+mn-ea"/>
              </a:rPr>
              <a:t>Sk</a:t>
            </a:r>
            <a:r>
              <a:rPr lang="zh-CN" altLang="en-US" dirty="0">
                <a:latin typeface="STKaiti" panose="02010600040101010101" pitchFamily="2" charset="-122"/>
                <a:ea typeface="STKaiti" panose="02010600040101010101" pitchFamily="2" charset="-122"/>
                <a:sym typeface="+mn-ea"/>
              </a:rPr>
              <a:t>节点直接相连的路径接到</a:t>
            </a:r>
          </a:p>
          <a:p>
            <a:pPr algn="l" fontAlgn="auto">
              <a:lnSpc>
                <a:spcPts val="2500"/>
              </a:lnSpc>
            </a:pPr>
            <a:r>
              <a:rPr lang="en-US" altLang="zh-CN" dirty="0">
                <a:latin typeface="STKaiti" panose="02010600040101010101" pitchFamily="2" charset="-122"/>
                <a:ea typeface="STKaiti" panose="02010600040101010101" pitchFamily="2" charset="-122"/>
                <a:sym typeface="+mn-ea"/>
              </a:rPr>
              <a:t>Ci</a:t>
            </a:r>
            <a:r>
              <a:rPr lang="zh-CN" altLang="en-US" dirty="0">
                <a:latin typeface="STKaiti" panose="02010600040101010101" pitchFamily="2" charset="-122"/>
                <a:ea typeface="STKaiti" panose="02010600040101010101" pitchFamily="2" charset="-122"/>
                <a:sym typeface="+mn-ea"/>
              </a:rPr>
              <a:t>的后面（</a:t>
            </a:r>
            <a:r>
              <a:rPr lang="en-US" altLang="zh-CN" dirty="0">
                <a:latin typeface="STKaiti" panose="02010600040101010101" pitchFamily="2" charset="-122"/>
                <a:ea typeface="STKaiti" panose="02010600040101010101" pitchFamily="2" charset="-122"/>
                <a:sym typeface="+mn-ea"/>
              </a:rPr>
              <a:t>S0...→</a:t>
            </a:r>
            <a:r>
              <a:rPr lang="en-US" altLang="zh-CN" dirty="0" err="1">
                <a:latin typeface="STKaiti" panose="02010600040101010101" pitchFamily="2" charset="-122"/>
                <a:ea typeface="STKaiti" panose="02010600040101010101" pitchFamily="2" charset="-122"/>
                <a:sym typeface="+mn-ea"/>
              </a:rPr>
              <a:t>Sk→Sp</a:t>
            </a:r>
            <a:r>
              <a:rPr lang="en-US" altLang="zh-CN" dirty="0">
                <a:latin typeface="STKaiti" panose="02010600040101010101" pitchFamily="2" charset="-122"/>
                <a:ea typeface="STKaiti" panose="02010600040101010101" pitchFamily="2" charset="-122"/>
                <a:sym typeface="+mn-ea"/>
              </a:rPr>
              <a:t>),</a:t>
            </a:r>
            <a:r>
              <a:rPr lang="zh-CN" altLang="en-US" dirty="0">
                <a:latin typeface="STKaiti" panose="02010600040101010101" pitchFamily="2" charset="-122"/>
                <a:ea typeface="STKaiti" panose="02010600040101010101" pitchFamily="2" charset="-122"/>
                <a:sym typeface="+mn-ea"/>
              </a:rPr>
              <a:t>并存入数组</a:t>
            </a:r>
            <a:r>
              <a:rPr lang="en-US" altLang="zh-CN" dirty="0">
                <a:latin typeface="STKaiti" panose="02010600040101010101" pitchFamily="2" charset="-122"/>
                <a:ea typeface="STKaiti" panose="02010600040101010101" pitchFamily="2" charset="-122"/>
                <a:sym typeface="+mn-ea"/>
              </a:rPr>
              <a:t>PATH1</a:t>
            </a:r>
            <a:r>
              <a:rPr lang="zh-CN" altLang="en-US" dirty="0">
                <a:latin typeface="STKaiti" panose="02010600040101010101" pitchFamily="2" charset="-122"/>
                <a:ea typeface="STKaiti" panose="02010600040101010101" pitchFamily="2" charset="-122"/>
                <a:sym typeface="+mn-ea"/>
              </a:rPr>
              <a:t>中，</a:t>
            </a:r>
            <a:r>
              <a:rPr lang="zh-CN" altLang="en-US" b="1" dirty="0">
                <a:latin typeface="STKaiti" panose="02010600040101010101" pitchFamily="2" charset="-122"/>
                <a:ea typeface="STKaiti" panose="02010600040101010101" pitchFamily="2" charset="-122"/>
                <a:sym typeface="+mn-ea"/>
              </a:rPr>
              <a:t>同时将</a:t>
            </a:r>
            <a:r>
              <a:rPr lang="en-US" altLang="zh-CN" b="1" dirty="0">
                <a:latin typeface="STKaiti" panose="02010600040101010101" pitchFamily="2" charset="-122"/>
                <a:ea typeface="STKaiti" panose="02010600040101010101" pitchFamily="2" charset="-122"/>
                <a:sym typeface="+mn-ea"/>
              </a:rPr>
              <a:t>Ci</a:t>
            </a:r>
            <a:r>
              <a:rPr lang="zh-CN" altLang="en-US" b="1" dirty="0">
                <a:latin typeface="STKaiti" panose="02010600040101010101" pitchFamily="2" charset="-122"/>
                <a:ea typeface="STKaiti" panose="02010600040101010101" pitchFamily="2" charset="-122"/>
                <a:sym typeface="+mn-ea"/>
              </a:rPr>
              <a:t>从</a:t>
            </a:r>
            <a:r>
              <a:rPr lang="en-US" altLang="zh-CN" b="1" dirty="0">
                <a:latin typeface="STKaiti" panose="02010600040101010101" pitchFamily="2" charset="-122"/>
                <a:ea typeface="STKaiti" panose="02010600040101010101" pitchFamily="2" charset="-122"/>
                <a:sym typeface="+mn-ea"/>
              </a:rPr>
              <a:t>PATH1</a:t>
            </a:r>
            <a:r>
              <a:rPr lang="zh-CN" altLang="en-US" b="1" dirty="0">
                <a:latin typeface="STKaiti" panose="02010600040101010101" pitchFamily="2" charset="-122"/>
                <a:ea typeface="STKaiti" panose="02010600040101010101" pitchFamily="2" charset="-122"/>
                <a:sym typeface="+mn-ea"/>
              </a:rPr>
              <a:t>中删除</a:t>
            </a:r>
            <a:r>
              <a:rPr lang="zh-CN" altLang="en-US" dirty="0">
                <a:latin typeface="STKaiti" panose="02010600040101010101" pitchFamily="2" charset="-122"/>
                <a:ea typeface="STKaiti" panose="02010600040101010101" pitchFamily="2" charset="-122"/>
                <a:sym typeface="+mn-ea"/>
              </a:rPr>
              <a:t>。</a:t>
            </a:r>
            <a:endParaRPr lang="en-US" altLang="zh-CN" dirty="0">
              <a:latin typeface="STKaiti" panose="02010600040101010101" pitchFamily="2" charset="-122"/>
              <a:ea typeface="STKaiti" panose="02010600040101010101" pitchFamily="2" charset="-122"/>
              <a:sym typeface="+mn-ea"/>
            </a:endParaRPr>
          </a:p>
          <a:p>
            <a:pPr algn="l" fontAlgn="auto">
              <a:lnSpc>
                <a:spcPts val="2500"/>
              </a:lnSpc>
            </a:pPr>
            <a:r>
              <a:rPr lang="en-US" altLang="zh-CN" b="1" dirty="0">
                <a:latin typeface="STKaiti" panose="02010600040101010101" pitchFamily="2" charset="-122"/>
                <a:ea typeface="STKaiti" panose="02010600040101010101" pitchFamily="2" charset="-122"/>
                <a:sym typeface="+mn-ea"/>
              </a:rPr>
              <a:t>STEP3:</a:t>
            </a:r>
            <a:r>
              <a:rPr lang="zh-CN" altLang="en-US" dirty="0">
                <a:latin typeface="STKaiti" panose="02010600040101010101" pitchFamily="2" charset="-122"/>
                <a:ea typeface="STKaiti" panose="02010600040101010101" pitchFamily="2" charset="-122"/>
                <a:sym typeface="+mn-ea"/>
              </a:rPr>
              <a:t>算法结束</a:t>
            </a:r>
          </a:p>
        </p:txBody>
      </p:sp>
      <p:sp>
        <p:nvSpPr>
          <p:cNvPr id="15" name="文本框 14"/>
          <p:cNvSpPr txBox="1"/>
          <p:nvPr/>
        </p:nvSpPr>
        <p:spPr>
          <a:xfrm>
            <a:off x="922020" y="1384935"/>
            <a:ext cx="3618298" cy="369332"/>
          </a:xfrm>
          <a:prstGeom prst="rect">
            <a:avLst/>
          </a:prstGeom>
          <a:noFill/>
        </p:spPr>
        <p:txBody>
          <a:bodyPr wrap="none" rtlCol="0" anchor="t">
            <a:spAutoFit/>
          </a:bodyPr>
          <a:lstStyle/>
          <a:p>
            <a:r>
              <a:rPr lang="zh-CN" altLang="en-US" b="1">
                <a:latin typeface="STKaiti" panose="02010600040101010101" pitchFamily="2" charset="-122"/>
                <a:ea typeface="STKaiti" panose="02010600040101010101" pitchFamily="2" charset="-122"/>
                <a:sym typeface="+mn-ea"/>
              </a:rPr>
              <a:t>算法</a:t>
            </a:r>
            <a:r>
              <a:rPr lang="en-US" altLang="zh-CN" b="1">
                <a:latin typeface="STKaiti" panose="02010600040101010101" pitchFamily="2" charset="-122"/>
                <a:ea typeface="STKaiti" panose="02010600040101010101" pitchFamily="2" charset="-122"/>
                <a:sym typeface="+mn-ea"/>
              </a:rPr>
              <a:t>1</a:t>
            </a:r>
            <a:r>
              <a:rPr lang="zh-CN" altLang="en-US" b="1">
                <a:latin typeface="STKaiti" panose="02010600040101010101" pitchFamily="2" charset="-122"/>
                <a:ea typeface="STKaiti" panose="02010600040101010101" pitchFamily="2" charset="-122"/>
                <a:sym typeface="+mn-ea"/>
              </a:rPr>
              <a:t>：生成</a:t>
            </a:r>
            <a:r>
              <a:rPr lang="en-US" altLang="zh-CN" b="1">
                <a:latin typeface="STKaiti" panose="02010600040101010101" pitchFamily="2" charset="-122"/>
                <a:ea typeface="STKaiti" panose="02010600040101010101" pitchFamily="2" charset="-122"/>
                <a:sym typeface="+mn-ea"/>
              </a:rPr>
              <a:t>LTS</a:t>
            </a:r>
            <a:r>
              <a:rPr lang="zh-CN" altLang="en-US" b="1">
                <a:latin typeface="STKaiti" panose="02010600040101010101" pitchFamily="2" charset="-122"/>
                <a:ea typeface="STKaiti" panose="02010600040101010101" pitchFamily="2" charset="-122"/>
                <a:sym typeface="+mn-ea"/>
              </a:rPr>
              <a:t>所有路径（</a:t>
            </a:r>
            <a:r>
              <a:rPr lang="en-US" altLang="zh-CN" b="1">
                <a:latin typeface="STKaiti" panose="02010600040101010101" pitchFamily="2" charset="-122"/>
                <a:ea typeface="STKaiti" panose="02010600040101010101" pitchFamily="2" charset="-122"/>
                <a:sym typeface="+mn-ea"/>
              </a:rPr>
              <a:t>BFS</a:t>
            </a:r>
            <a:r>
              <a:rPr lang="zh-CN" altLang="en-US" b="1">
                <a:latin typeface="STKaiti" panose="02010600040101010101" pitchFamily="2" charset="-122"/>
                <a:ea typeface="STKaiti" panose="02010600040101010101" pitchFamily="2" charset="-122"/>
                <a:sym typeface="+mn-ea"/>
              </a:rPr>
              <a:t>）</a:t>
            </a:r>
            <a:endParaRPr lang="zh-CN" altLang="en-US" b="1">
              <a:latin typeface="STKaiti" panose="02010600040101010101" pitchFamily="2" charset="-122"/>
              <a:ea typeface="STKaiti"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731" y="824537"/>
            <a:ext cx="3688400" cy="45647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Method</a:t>
            </a:r>
          </a:p>
        </p:txBody>
      </p:sp>
      <p:sp>
        <p:nvSpPr>
          <p:cNvPr id="2" name="文本框 1"/>
          <p:cNvSpPr txBox="1"/>
          <p:nvPr/>
        </p:nvSpPr>
        <p:spPr>
          <a:xfrm>
            <a:off x="311785" y="929640"/>
            <a:ext cx="3775393" cy="707886"/>
          </a:xfrm>
          <a:prstGeom prst="rect">
            <a:avLst/>
          </a:prstGeom>
          <a:noFill/>
        </p:spPr>
        <p:txBody>
          <a:bodyPr wrap="none" rtlCol="0">
            <a:spAutoFit/>
          </a:bodyPr>
          <a:lstStyle/>
          <a:p>
            <a:r>
              <a:rPr lang="zh-CN" altLang="en-US" sz="2000" dirty="0" smtClean="0">
                <a:latin typeface="STKaiti" panose="02010600040101010101" pitchFamily="2" charset="-122"/>
                <a:ea typeface="STKaiti" panose="02010600040101010101" pitchFamily="2" charset="-122"/>
              </a:rPr>
              <a:t>独立</a:t>
            </a:r>
            <a:r>
              <a:rPr lang="zh-CN" altLang="en-US" sz="2000" dirty="0">
                <a:latin typeface="STKaiti" panose="02010600040101010101" pitchFamily="2" charset="-122"/>
                <a:ea typeface="STKaiti" panose="02010600040101010101" pitchFamily="2" charset="-122"/>
              </a:rPr>
              <a:t>路径的基本路径集生成算法</a:t>
            </a:r>
          </a:p>
          <a:p>
            <a:pPr algn="l"/>
            <a:endParaRPr lang="zh-CN" altLang="en-US" sz="2000" dirty="0">
              <a:latin typeface="STKaiti" panose="02010600040101010101" pitchFamily="2" charset="-122"/>
              <a:ea typeface="STKaiti" panose="02010600040101010101" pitchFamily="2" charset="-122"/>
            </a:endParaRPr>
          </a:p>
        </p:txBody>
      </p:sp>
      <p:sp>
        <p:nvSpPr>
          <p:cNvPr id="11" name="文本框 10"/>
          <p:cNvSpPr txBox="1"/>
          <p:nvPr/>
        </p:nvSpPr>
        <p:spPr>
          <a:xfrm>
            <a:off x="922020" y="1471930"/>
            <a:ext cx="3685624" cy="369332"/>
          </a:xfrm>
          <a:prstGeom prst="rect">
            <a:avLst/>
          </a:prstGeom>
          <a:noFill/>
        </p:spPr>
        <p:txBody>
          <a:bodyPr wrap="none" rtlCol="0">
            <a:spAutoFit/>
          </a:bodyPr>
          <a:lstStyle/>
          <a:p>
            <a:r>
              <a:rPr lang="zh-CN" altLang="en-US">
                <a:latin typeface="STKaiti" panose="02010600040101010101" pitchFamily="2" charset="-122"/>
                <a:ea typeface="STKaiti" panose="02010600040101010101" pitchFamily="2" charset="-122"/>
              </a:rPr>
              <a:t>算法</a:t>
            </a:r>
            <a:r>
              <a:rPr lang="en-US" altLang="zh-CN">
                <a:latin typeface="STKaiti" panose="02010600040101010101" pitchFamily="2" charset="-122"/>
                <a:ea typeface="STKaiti" panose="02010600040101010101" pitchFamily="2" charset="-122"/>
              </a:rPr>
              <a:t>2</a:t>
            </a:r>
            <a:r>
              <a:rPr lang="zh-CN" altLang="en-US">
                <a:latin typeface="STKaiti" panose="02010600040101010101" pitchFamily="2" charset="-122"/>
                <a:ea typeface="STKaiti" panose="02010600040101010101" pitchFamily="2" charset="-122"/>
              </a:rPr>
              <a:t>：</a:t>
            </a:r>
            <a:r>
              <a:rPr lang="zh-CN" altLang="en-US" b="1">
                <a:latin typeface="STKaiti" panose="02010600040101010101" pitchFamily="2" charset="-122"/>
                <a:ea typeface="STKaiti" panose="02010600040101010101" pitchFamily="2" charset="-122"/>
              </a:rPr>
              <a:t>找到</a:t>
            </a:r>
            <a:r>
              <a:rPr lang="en-US" altLang="zh-CN" b="1">
                <a:latin typeface="STKaiti" panose="02010600040101010101" pitchFamily="2" charset="-122"/>
                <a:ea typeface="STKaiti" panose="02010600040101010101" pitchFamily="2" charset="-122"/>
              </a:rPr>
              <a:t>LTS</a:t>
            </a:r>
            <a:r>
              <a:rPr lang="zh-CN" altLang="en-US" b="1">
                <a:latin typeface="STKaiti" panose="02010600040101010101" pitchFamily="2" charset="-122"/>
                <a:ea typeface="STKaiti" panose="02010600040101010101" pitchFamily="2" charset="-122"/>
              </a:rPr>
              <a:t>中的所有独立路径</a:t>
            </a:r>
          </a:p>
        </p:txBody>
      </p:sp>
      <p:sp>
        <p:nvSpPr>
          <p:cNvPr id="14" name="文本框 13"/>
          <p:cNvSpPr txBox="1"/>
          <p:nvPr/>
        </p:nvSpPr>
        <p:spPr>
          <a:xfrm>
            <a:off x="922020" y="1840230"/>
            <a:ext cx="8394700" cy="3969385"/>
          </a:xfrm>
          <a:prstGeom prst="rect">
            <a:avLst/>
          </a:prstGeom>
          <a:noFill/>
        </p:spPr>
        <p:txBody>
          <a:bodyPr wrap="square" rtlCol="0">
            <a:spAutoFit/>
          </a:bodyPr>
          <a:lstStyle/>
          <a:p>
            <a:pPr algn="l"/>
            <a:r>
              <a:rPr lang="zh-CN" altLang="en-US">
                <a:latin typeface="STKaiti" panose="02010600040101010101" pitchFamily="2" charset="-122"/>
                <a:ea typeface="STKaiti" panose="02010600040101010101" pitchFamily="2" charset="-122"/>
              </a:rPr>
              <a:t>输入：数组</a:t>
            </a:r>
            <a:r>
              <a:rPr lang="en-US" altLang="zh-CN">
                <a:latin typeface="STKaiti" panose="02010600040101010101" pitchFamily="2" charset="-122"/>
                <a:ea typeface="STKaiti" panose="02010600040101010101" pitchFamily="2" charset="-122"/>
              </a:rPr>
              <a:t>PATH2</a:t>
            </a:r>
          </a:p>
          <a:p>
            <a:pPr algn="l"/>
            <a:r>
              <a:rPr lang="zh-CN" altLang="en-US">
                <a:latin typeface="STKaiti" panose="02010600040101010101" pitchFamily="2" charset="-122"/>
                <a:ea typeface="STKaiti" panose="02010600040101010101" pitchFamily="2" charset="-122"/>
              </a:rPr>
              <a:t>输出：</a:t>
            </a:r>
            <a:r>
              <a:rPr lang="en-US" altLang="zh-CN">
                <a:latin typeface="STKaiti" panose="02010600040101010101" pitchFamily="2" charset="-122"/>
                <a:ea typeface="STKaiti" panose="02010600040101010101" pitchFamily="2" charset="-122"/>
              </a:rPr>
              <a:t>LTS</a:t>
            </a:r>
            <a:r>
              <a:rPr lang="zh-CN" altLang="en-US">
                <a:latin typeface="STKaiti" panose="02010600040101010101" pitchFamily="2" charset="-122"/>
                <a:ea typeface="STKaiti" panose="02010600040101010101" pitchFamily="2" charset="-122"/>
              </a:rPr>
              <a:t>中的基本路径集</a:t>
            </a:r>
          </a:p>
          <a:p>
            <a:pPr algn="l"/>
            <a:r>
              <a:rPr lang="en-US" altLang="zh-CN" b="1">
                <a:latin typeface="STKaiti" panose="02010600040101010101" pitchFamily="2" charset="-122"/>
                <a:ea typeface="STKaiti" panose="02010600040101010101" pitchFamily="2" charset="-122"/>
              </a:rPr>
              <a:t>STEP1</a:t>
            </a:r>
            <a:r>
              <a:rPr lang="zh-CN" altLang="en-US">
                <a:latin typeface="STKaiti" panose="02010600040101010101" pitchFamily="2" charset="-122"/>
                <a:ea typeface="STKaiti" panose="02010600040101010101" pitchFamily="2" charset="-122"/>
              </a:rPr>
              <a:t>：</a:t>
            </a:r>
            <a:r>
              <a:rPr>
                <a:latin typeface="STKaiti" panose="02010600040101010101" pitchFamily="2" charset="-122"/>
                <a:ea typeface="STKaiti" panose="02010600040101010101" pitchFamily="2" charset="-122"/>
              </a:rPr>
              <a:t>在数组</a:t>
            </a:r>
            <a:r>
              <a:rPr lang="en-US" b="1">
                <a:latin typeface="STKaiti" panose="02010600040101010101" pitchFamily="2" charset="-122"/>
                <a:ea typeface="STKaiti" panose="02010600040101010101" pitchFamily="2" charset="-122"/>
              </a:rPr>
              <a:t>PATH2</a:t>
            </a:r>
            <a:r>
              <a:rPr>
                <a:latin typeface="STKaiti" panose="02010600040101010101" pitchFamily="2" charset="-122"/>
                <a:ea typeface="STKaiti" panose="02010600040101010101" pitchFamily="2" charset="-122"/>
              </a:rPr>
              <a:t>中任选一个路径存入数组</a:t>
            </a:r>
            <a:r>
              <a:rPr lang="en-US" b="1">
                <a:latin typeface="STKaiti" panose="02010600040101010101" pitchFamily="2" charset="-122"/>
                <a:ea typeface="STKaiti" panose="02010600040101010101" pitchFamily="2" charset="-122"/>
              </a:rPr>
              <a:t>SET</a:t>
            </a:r>
            <a:r>
              <a:rPr>
                <a:latin typeface="STKaiti" panose="02010600040101010101" pitchFamily="2" charset="-122"/>
                <a:ea typeface="STKaiti" panose="02010600040101010101" pitchFamily="2" charset="-122"/>
              </a:rPr>
              <a:t>中,并将其</a:t>
            </a:r>
          </a:p>
          <a:p>
            <a:pPr algn="l"/>
            <a:r>
              <a:rPr>
                <a:latin typeface="STKaiti" panose="02010600040101010101" pitchFamily="2" charset="-122"/>
                <a:ea typeface="STKaiti" panose="02010600040101010101" pitchFamily="2" charset="-122"/>
              </a:rPr>
              <a:t>从数组</a:t>
            </a:r>
            <a:r>
              <a:rPr lang="en-US" b="1">
                <a:latin typeface="STKaiti" panose="02010600040101010101" pitchFamily="2" charset="-122"/>
                <a:ea typeface="STKaiti" panose="02010600040101010101" pitchFamily="2" charset="-122"/>
                <a:sym typeface="+mn-ea"/>
              </a:rPr>
              <a:t>PATH2</a:t>
            </a:r>
            <a:r>
              <a:rPr>
                <a:latin typeface="STKaiti" panose="02010600040101010101" pitchFamily="2" charset="-122"/>
                <a:ea typeface="STKaiti" panose="02010600040101010101" pitchFamily="2" charset="-122"/>
              </a:rPr>
              <a:t>中删除</a:t>
            </a:r>
            <a:r>
              <a:rPr lang="zh-CN">
                <a:latin typeface="STKaiti" panose="02010600040101010101" pitchFamily="2" charset="-122"/>
                <a:ea typeface="STKaiti" panose="02010600040101010101" pitchFamily="2" charset="-122"/>
              </a:rPr>
              <a:t>。</a:t>
            </a:r>
          </a:p>
          <a:p>
            <a:pPr algn="l"/>
            <a:r>
              <a:rPr lang="en-US" b="1">
                <a:latin typeface="STKaiti" panose="02010600040101010101" pitchFamily="2" charset="-122"/>
                <a:ea typeface="STKaiti" panose="02010600040101010101" pitchFamily="2" charset="-122"/>
              </a:rPr>
              <a:t>N--;</a:t>
            </a:r>
          </a:p>
          <a:p>
            <a:pPr algn="l"/>
            <a:r>
              <a:rPr lang="en-US" b="1">
                <a:latin typeface="STKaiti" panose="02010600040101010101" pitchFamily="2" charset="-122"/>
                <a:ea typeface="STKaiti" panose="02010600040101010101" pitchFamily="2" charset="-122"/>
              </a:rPr>
              <a:t>While (N&gt;0)</a:t>
            </a:r>
            <a:r>
              <a:rPr lang="zh-CN" altLang="en-US" b="1">
                <a:latin typeface="STKaiti" panose="02010600040101010101" pitchFamily="2" charset="-122"/>
                <a:ea typeface="STKaiti" panose="02010600040101010101" pitchFamily="2" charset="-122"/>
              </a:rPr>
              <a:t>：</a:t>
            </a:r>
            <a:endParaRPr lang="en-US" b="1">
              <a:latin typeface="STKaiti" panose="02010600040101010101" pitchFamily="2" charset="-122"/>
              <a:ea typeface="STKaiti" panose="02010600040101010101" pitchFamily="2" charset="-122"/>
            </a:endParaRPr>
          </a:p>
          <a:p>
            <a:pPr algn="l"/>
            <a:r>
              <a:rPr lang="en-US" altLang="zh-CN" b="1">
                <a:latin typeface="STKaiti" panose="02010600040101010101" pitchFamily="2" charset="-122"/>
                <a:ea typeface="STKaiti" panose="02010600040101010101" pitchFamily="2" charset="-122"/>
              </a:rPr>
              <a:t>STEP2</a:t>
            </a:r>
            <a:r>
              <a:rPr lang="en-US" altLang="zh-CN">
                <a:latin typeface="STKaiti" panose="02010600040101010101" pitchFamily="2" charset="-122"/>
                <a:ea typeface="STKaiti" panose="02010600040101010101" pitchFamily="2" charset="-122"/>
              </a:rPr>
              <a:t>:在数组中</a:t>
            </a:r>
            <a:r>
              <a:rPr lang="en-US" b="1">
                <a:latin typeface="STKaiti" panose="02010600040101010101" pitchFamily="2" charset="-122"/>
                <a:ea typeface="STKaiti" panose="02010600040101010101" pitchFamily="2" charset="-122"/>
                <a:sym typeface="+mn-ea"/>
              </a:rPr>
              <a:t>PATH2</a:t>
            </a:r>
            <a:r>
              <a:rPr lang="en-US" altLang="zh-CN">
                <a:latin typeface="STKaiti" panose="02010600040101010101" pitchFamily="2" charset="-122"/>
                <a:ea typeface="STKaiti" panose="02010600040101010101" pitchFamily="2" charset="-122"/>
              </a:rPr>
              <a:t>任选一个元素路径P,并与SET中的每个</a:t>
            </a:r>
            <a:r>
              <a:rPr lang="zh-CN" altLang="en-US">
                <a:latin typeface="STKaiti" panose="02010600040101010101" pitchFamily="2" charset="-122"/>
                <a:ea typeface="STKaiti" panose="02010600040101010101" pitchFamily="2" charset="-122"/>
              </a:rPr>
              <a:t>路径进行比较</a:t>
            </a:r>
          </a:p>
          <a:p>
            <a:pPr algn="l"/>
            <a:r>
              <a:rPr lang="en-US" altLang="zh-CN" b="1">
                <a:latin typeface="STKaiti" panose="02010600040101010101" pitchFamily="2" charset="-122"/>
                <a:ea typeface="STKaiti" panose="02010600040101010101" pitchFamily="2" charset="-122"/>
              </a:rPr>
              <a:t>IF </a:t>
            </a:r>
            <a:r>
              <a:rPr lang="en-US" altLang="zh-CN">
                <a:latin typeface="STKaiti" panose="02010600040101010101" pitchFamily="2" charset="-122"/>
                <a:ea typeface="STKaiti" panose="02010600040101010101" pitchFamily="2" charset="-122"/>
              </a:rPr>
              <a:t>(路径</a:t>
            </a:r>
            <a:r>
              <a:rPr lang="en-US" altLang="zh-CN">
                <a:latin typeface="STKaiti" panose="02010600040101010101" pitchFamily="2" charset="-122"/>
                <a:ea typeface="STKaiti" panose="02010600040101010101" pitchFamily="2" charset="-122"/>
                <a:sym typeface="+mn-ea"/>
              </a:rPr>
              <a:t>P</a:t>
            </a:r>
            <a:r>
              <a:rPr lang="en-US" altLang="zh-CN">
                <a:latin typeface="STKaiti" panose="02010600040101010101" pitchFamily="2" charset="-122"/>
                <a:ea typeface="STKaiti" panose="02010600040101010101" pitchFamily="2" charset="-122"/>
              </a:rPr>
              <a:t>中</a:t>
            </a:r>
            <a:r>
              <a:rPr lang="en-US" altLang="zh-CN" b="1">
                <a:latin typeface="STKaiti" panose="02010600040101010101" pitchFamily="2" charset="-122"/>
                <a:ea typeface="STKaiti" panose="02010600040101010101" pitchFamily="2" charset="-122"/>
              </a:rPr>
              <a:t>至少有一条边</a:t>
            </a:r>
            <a:r>
              <a:rPr lang="en-US" altLang="zh-CN">
                <a:latin typeface="STKaiti" panose="02010600040101010101" pitchFamily="2" charset="-122"/>
                <a:ea typeface="STKaiti" panose="02010600040101010101" pitchFamily="2" charset="-122"/>
              </a:rPr>
              <a:t>不包含在数组SET的任意元素路径中)</a:t>
            </a:r>
          </a:p>
          <a:p>
            <a:pPr algn="l"/>
            <a:r>
              <a:rPr lang="zh-CN" altLang="en-US">
                <a:latin typeface="STKaiti" panose="02010600040101010101" pitchFamily="2" charset="-122"/>
                <a:ea typeface="STKaiti" panose="02010600040101010101" pitchFamily="2" charset="-122"/>
              </a:rPr>
              <a:t>将该路径</a:t>
            </a:r>
            <a:r>
              <a:rPr lang="en-US" altLang="zh-CN">
                <a:latin typeface="STKaiti" panose="02010600040101010101" pitchFamily="2" charset="-122"/>
                <a:ea typeface="STKaiti" panose="02010600040101010101" pitchFamily="2" charset="-122"/>
              </a:rPr>
              <a:t>P</a:t>
            </a:r>
            <a:r>
              <a:rPr lang="zh-CN" altLang="en-US">
                <a:latin typeface="STKaiti" panose="02010600040101010101" pitchFamily="2" charset="-122"/>
                <a:ea typeface="STKaiti" panose="02010600040101010101" pitchFamily="2" charset="-122"/>
              </a:rPr>
              <a:t>存入</a:t>
            </a:r>
            <a:r>
              <a:rPr lang="en-US" altLang="zh-CN">
                <a:latin typeface="STKaiti" panose="02010600040101010101" pitchFamily="2" charset="-122"/>
                <a:ea typeface="STKaiti" panose="02010600040101010101" pitchFamily="2" charset="-122"/>
              </a:rPr>
              <a:t>SET</a:t>
            </a:r>
            <a:r>
              <a:rPr lang="zh-CN" altLang="en-US">
                <a:latin typeface="STKaiti" panose="02010600040101010101" pitchFamily="2" charset="-122"/>
                <a:ea typeface="STKaiti" panose="02010600040101010101" pitchFamily="2" charset="-122"/>
              </a:rPr>
              <a:t>中。</a:t>
            </a:r>
          </a:p>
          <a:p>
            <a:pPr algn="l"/>
            <a:r>
              <a:rPr lang="en-US" altLang="zh-CN">
                <a:latin typeface="STKaiti" panose="02010600040101010101" pitchFamily="2" charset="-122"/>
                <a:ea typeface="STKaiti" panose="02010600040101010101" pitchFamily="2" charset="-122"/>
              </a:rPr>
              <a:t>N--</a:t>
            </a:r>
            <a:r>
              <a:rPr lang="zh-CN" altLang="en-US">
                <a:latin typeface="STKaiti" panose="02010600040101010101" pitchFamily="2" charset="-122"/>
                <a:ea typeface="STKaiti" panose="02010600040101010101" pitchFamily="2" charset="-122"/>
              </a:rPr>
              <a:t>；</a:t>
            </a:r>
            <a:endParaRPr lang="en-US" altLang="zh-CN">
              <a:latin typeface="STKaiti" panose="02010600040101010101" pitchFamily="2" charset="-122"/>
              <a:ea typeface="STKaiti" panose="02010600040101010101" pitchFamily="2" charset="-122"/>
            </a:endParaRPr>
          </a:p>
          <a:p>
            <a:pPr algn="l"/>
            <a:r>
              <a:rPr lang="en-US" altLang="zh-CN" b="1">
                <a:latin typeface="STKaiti" panose="02010600040101010101" pitchFamily="2" charset="-122"/>
                <a:ea typeface="STKaiti" panose="02010600040101010101" pitchFamily="2" charset="-122"/>
                <a:sym typeface="+mn-ea"/>
              </a:rPr>
              <a:t>STEP3:</a:t>
            </a:r>
            <a:r>
              <a:rPr lang="zh-CN" altLang="en-US">
                <a:latin typeface="STKaiti" panose="02010600040101010101" pitchFamily="2" charset="-122"/>
                <a:ea typeface="STKaiti" panose="02010600040101010101" pitchFamily="2" charset="-122"/>
                <a:sym typeface="+mn-ea"/>
              </a:rPr>
              <a:t>算法结束</a:t>
            </a:r>
          </a:p>
          <a:p>
            <a:pPr algn="l"/>
            <a:endParaRPr lang="zh-CN" altLang="en-US">
              <a:latin typeface="STKaiti" panose="02010600040101010101" pitchFamily="2" charset="-122"/>
              <a:ea typeface="STKaiti" panose="02010600040101010101" pitchFamily="2" charset="-122"/>
              <a:sym typeface="+mn-ea"/>
            </a:endParaRPr>
          </a:p>
          <a:p>
            <a:pPr algn="l"/>
            <a:r>
              <a:rPr lang="zh-CN" altLang="en-US">
                <a:latin typeface="STKaiti" panose="02010600040101010101" pitchFamily="2" charset="-122"/>
                <a:ea typeface="STKaiti" panose="02010600040101010101" pitchFamily="2" charset="-122"/>
                <a:sym typeface="+mn-ea"/>
              </a:rPr>
              <a:t>最后，数组</a:t>
            </a:r>
            <a:r>
              <a:rPr lang="en-US" altLang="zh-CN">
                <a:latin typeface="STKaiti" panose="02010600040101010101" pitchFamily="2" charset="-122"/>
                <a:ea typeface="STKaiti" panose="02010600040101010101" pitchFamily="2" charset="-122"/>
                <a:sym typeface="+mn-ea"/>
              </a:rPr>
              <a:t>SET</a:t>
            </a:r>
            <a:r>
              <a:rPr lang="zh-CN" altLang="en-US">
                <a:latin typeface="STKaiti" panose="02010600040101010101" pitchFamily="2" charset="-122"/>
                <a:ea typeface="STKaiti" panose="02010600040101010101" pitchFamily="2" charset="-122"/>
                <a:sym typeface="+mn-ea"/>
              </a:rPr>
              <a:t>中得到</a:t>
            </a:r>
            <a:r>
              <a:rPr lang="en-US" altLang="zh-CN">
                <a:latin typeface="STKaiti" panose="02010600040101010101" pitchFamily="2" charset="-122"/>
                <a:ea typeface="STKaiti" panose="02010600040101010101" pitchFamily="2" charset="-122"/>
                <a:sym typeface="+mn-ea"/>
              </a:rPr>
              <a:t>N</a:t>
            </a:r>
            <a:r>
              <a:rPr lang="zh-CN" altLang="en-US">
                <a:latin typeface="STKaiti" panose="02010600040101010101" pitchFamily="2" charset="-122"/>
                <a:ea typeface="STKaiti" panose="02010600040101010101" pitchFamily="2" charset="-122"/>
                <a:sym typeface="+mn-ea"/>
              </a:rPr>
              <a:t>条路径就是所求的</a:t>
            </a:r>
            <a:r>
              <a:rPr lang="en-US" altLang="zh-CN">
                <a:latin typeface="STKaiti" panose="02010600040101010101" pitchFamily="2" charset="-122"/>
                <a:ea typeface="STKaiti" panose="02010600040101010101" pitchFamily="2" charset="-122"/>
                <a:sym typeface="+mn-ea"/>
              </a:rPr>
              <a:t>LTS</a:t>
            </a:r>
            <a:r>
              <a:rPr lang="zh-CN" altLang="en-US">
                <a:latin typeface="STKaiti" panose="02010600040101010101" pitchFamily="2" charset="-122"/>
                <a:ea typeface="STKaiti" panose="02010600040101010101" pitchFamily="2" charset="-122"/>
                <a:sym typeface="+mn-ea"/>
              </a:rPr>
              <a:t>中的独立路径，也就是最终</a:t>
            </a:r>
            <a:r>
              <a:rPr lang="en-US" altLang="zh-CN">
                <a:latin typeface="STKaiti" panose="02010600040101010101" pitchFamily="2" charset="-122"/>
                <a:ea typeface="STKaiti" panose="02010600040101010101" pitchFamily="2" charset="-122"/>
                <a:sym typeface="+mn-ea"/>
              </a:rPr>
              <a:t>LTS</a:t>
            </a:r>
            <a:r>
              <a:rPr lang="zh-CN" altLang="en-US">
                <a:latin typeface="STKaiti" panose="02010600040101010101" pitchFamily="2" charset="-122"/>
                <a:ea typeface="STKaiti" panose="02010600040101010101" pitchFamily="2" charset="-122"/>
                <a:sym typeface="+mn-ea"/>
              </a:rPr>
              <a:t>的测试路径。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73" name="文本框 272">
            <a:extLst>
              <a:ext uri="{FF2B5EF4-FFF2-40B4-BE49-F238E27FC236}">
                <a16:creationId xmlns="" xmlns:a16="http://schemas.microsoft.com/office/drawing/2014/main" id="{2C7E201D-4FA2-BF42-AB23-1F0F5D2CDE41}"/>
              </a:ext>
            </a:extLst>
          </p:cNvPr>
          <p:cNvSpPr txBox="1"/>
          <p:nvPr/>
        </p:nvSpPr>
        <p:spPr>
          <a:xfrm>
            <a:off x="457860" y="760060"/>
            <a:ext cx="3997407"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     </a:t>
            </a:r>
            <a:r>
              <a:rPr lang="en-US" altLang="zh-CN"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Introduction</a:t>
            </a:r>
          </a:p>
        </p:txBody>
      </p:sp>
      <p:sp>
        <p:nvSpPr>
          <p:cNvPr id="31" name="文本框 30">
            <a:extLst>
              <a:ext uri="{FF2B5EF4-FFF2-40B4-BE49-F238E27FC236}">
                <a16:creationId xmlns="" xmlns:a16="http://schemas.microsoft.com/office/drawing/2014/main" id="{63289814-0E1B-1F4B-B215-C9A096D74A74}"/>
              </a:ext>
            </a:extLst>
          </p:cNvPr>
          <p:cNvSpPr txBox="1"/>
          <p:nvPr/>
        </p:nvSpPr>
        <p:spPr>
          <a:xfrm>
            <a:off x="457861" y="3534910"/>
            <a:ext cx="3304670"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STKaiti" panose="02010600040101010101" pitchFamily="2" charset="-122"/>
                <a:ea typeface="STKaiti" panose="02010600040101010101" pitchFamily="2" charset="-122"/>
              </a:rPr>
              <a:t>     </a:t>
            </a:r>
            <a:r>
              <a:rPr lang="en-US" altLang="zh-CN" sz="3200" spc="-1" dirty="0">
                <a:uFill>
                  <a:solidFill>
                    <a:srgbClr val="FFFFFF"/>
                  </a:solidFill>
                </a:uFill>
                <a:latin typeface="STKaiti" panose="02010600040101010101" pitchFamily="2" charset="-122"/>
                <a:ea typeface="STKaiti" panose="02010600040101010101" pitchFamily="2" charset="-122"/>
              </a:rPr>
              <a:t>Example</a:t>
            </a:r>
          </a:p>
        </p:txBody>
      </p:sp>
      <p:sp>
        <p:nvSpPr>
          <p:cNvPr id="32" name="文本框 31">
            <a:extLst>
              <a:ext uri="{FF2B5EF4-FFF2-40B4-BE49-F238E27FC236}">
                <a16:creationId xmlns="" xmlns:a16="http://schemas.microsoft.com/office/drawing/2014/main" id="{332B897E-2638-C04D-8DFE-C70FFD76D39A}"/>
              </a:ext>
            </a:extLst>
          </p:cNvPr>
          <p:cNvSpPr txBox="1"/>
          <p:nvPr/>
        </p:nvSpPr>
        <p:spPr>
          <a:xfrm>
            <a:off x="457861" y="4922335"/>
            <a:ext cx="3997406"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     </a:t>
            </a:r>
            <a:r>
              <a:rPr lang="en-US" altLang="zh-CN"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Conclusion</a:t>
            </a:r>
          </a:p>
        </p:txBody>
      </p:sp>
      <p:sp>
        <p:nvSpPr>
          <p:cNvPr id="6" name="文本框 5">
            <a:extLst>
              <a:ext uri="{FF2B5EF4-FFF2-40B4-BE49-F238E27FC236}">
                <a16:creationId xmlns="" xmlns:a16="http://schemas.microsoft.com/office/drawing/2014/main" id="{6DAA0476-BF2F-9745-A3A9-37E84B57C4BD}"/>
              </a:ext>
            </a:extLst>
          </p:cNvPr>
          <p:cNvSpPr txBox="1"/>
          <p:nvPr/>
        </p:nvSpPr>
        <p:spPr>
          <a:xfrm>
            <a:off x="457861" y="2147485"/>
            <a:ext cx="447406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     </a:t>
            </a:r>
            <a:r>
              <a:rPr lang="en-US" altLang="zh-CN" sz="3200" spc="-1" dirty="0">
                <a:solidFill>
                  <a:schemeClr val="bg1">
                    <a:lumMod val="65000"/>
                  </a:schemeClr>
                </a:solidFill>
                <a:uFill>
                  <a:solidFill>
                    <a:srgbClr val="FFFFFF"/>
                  </a:solidFill>
                </a:uFill>
                <a:latin typeface="STKaiti" panose="02010600040101010101" pitchFamily="2" charset="-122"/>
                <a:ea typeface="STKaiti" panose="02010600040101010101" pitchFamily="2" charset="-122"/>
              </a:rPr>
              <a:t>Method</a:t>
            </a:r>
          </a:p>
        </p:txBody>
      </p:sp>
    </p:spTree>
    <p:extLst>
      <p:ext uri="{BB962C8B-B14F-4D97-AF65-F5344CB8AC3E}">
        <p14:creationId xmlns:p14="http://schemas.microsoft.com/office/powerpoint/2010/main" val="253542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
        <p:nvSpPr>
          <p:cNvPr id="2" name="矩形 1">
            <a:extLst>
              <a:ext uri="{FF2B5EF4-FFF2-40B4-BE49-F238E27FC236}">
                <a16:creationId xmlns="" xmlns:a16="http://schemas.microsoft.com/office/drawing/2014/main" id="{425F58A0-E7ED-0C41-A2DB-3F8AE2EFF7B0}"/>
              </a:ext>
            </a:extLst>
          </p:cNvPr>
          <p:cNvSpPr/>
          <p:nvPr/>
        </p:nvSpPr>
        <p:spPr>
          <a:xfrm>
            <a:off x="650132" y="1428379"/>
            <a:ext cx="10891736" cy="923330"/>
          </a:xfrm>
          <a:prstGeom prst="rect">
            <a:avLst/>
          </a:prstGeom>
        </p:spPr>
        <p:txBody>
          <a:bodyPr wrap="square">
            <a:spAutoFit/>
          </a:bodyPr>
          <a:lstStyle/>
          <a:p>
            <a:r>
              <a:rPr lang="zh-CN" altLang="en-US" dirty="0">
                <a:latin typeface="STKaiti" panose="02010600040101010101" pitchFamily="2" charset="-122"/>
                <a:ea typeface="STKaiti" panose="02010600040101010101" pitchFamily="2" charset="-122"/>
              </a:rPr>
              <a:t>本例主要通过化学抽象机对客户端</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服务器这一体系结构进行描述，然后导出客户端</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服务器结构的标号迁移系统</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，最后生成基于此标号迁移系统的测试路径</a:t>
            </a:r>
            <a:r>
              <a:rPr lang="en-US" altLang="zh-CN" dirty="0">
                <a:latin typeface="STKaiti" panose="02010600040101010101" pitchFamily="2" charset="-122"/>
                <a:ea typeface="STKaiti" panose="02010600040101010101" pitchFamily="2" charset="-122"/>
              </a:rPr>
              <a:t>.</a:t>
            </a:r>
          </a:p>
          <a:p>
            <a:endParaRPr lang="zh-CN" altLang="en-US" dirty="0">
              <a:latin typeface="STKaiti" panose="02010600040101010101" pitchFamily="2" charset="-122"/>
              <a:ea typeface="STKaiti" panose="02010600040101010101" pitchFamily="2" charset="-122"/>
            </a:endParaRPr>
          </a:p>
        </p:txBody>
      </p:sp>
      <p:sp>
        <p:nvSpPr>
          <p:cNvPr id="3" name="矩形 2">
            <a:extLst>
              <a:ext uri="{FF2B5EF4-FFF2-40B4-BE49-F238E27FC236}">
                <a16:creationId xmlns="" xmlns:a16="http://schemas.microsoft.com/office/drawing/2014/main" id="{87953A92-E998-5644-8905-FE9BA133ED1C}"/>
              </a:ext>
            </a:extLst>
          </p:cNvPr>
          <p:cNvSpPr/>
          <p:nvPr/>
        </p:nvSpPr>
        <p:spPr>
          <a:xfrm>
            <a:off x="239071" y="791052"/>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311948" y="2305336"/>
            <a:ext cx="3576620"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863368" y="2865926"/>
            <a:ext cx="104652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en-US" altLang="zh-CN" sz="2000" dirty="0">
              <a:latin typeface="STKaiti" panose="02010600040101010101" pitchFamily="2" charset="-122"/>
              <a:ea typeface="STKaiti" panose="02010600040101010101" pitchFamily="2" charset="-122"/>
            </a:endParaRP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1174460" y="3351983"/>
            <a:ext cx="10154174" cy="646331"/>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架构是非常常见的一种软件体系架构。下图给出了基于构件和连接件的</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结构的体系结构描述，方框代表构件，箭头代表连接件，箭头上的标签表示数据元素通过连接件进行交互。</a:t>
            </a:r>
            <a:endParaRPr lang="en-US" altLang="zh-CN" dirty="0">
              <a:latin typeface="STKaiti" panose="02010600040101010101" pitchFamily="2" charset="-122"/>
              <a:ea typeface="STKaiti" panose="02010600040101010101" pitchFamily="2" charset="-122"/>
            </a:endParaRPr>
          </a:p>
        </p:txBody>
      </p:sp>
      <p:pic>
        <p:nvPicPr>
          <p:cNvPr id="11" name="图片 10">
            <a:extLst>
              <a:ext uri="{FF2B5EF4-FFF2-40B4-BE49-F238E27FC236}">
                <a16:creationId xmlns="" xmlns:a16="http://schemas.microsoft.com/office/drawing/2014/main" id="{43A137A4-5F19-4D7E-9D3C-67CAA2A240B9}"/>
              </a:ext>
            </a:extLst>
          </p:cNvPr>
          <p:cNvPicPr>
            <a:picLocks noChangeAspect="1"/>
          </p:cNvPicPr>
          <p:nvPr/>
        </p:nvPicPr>
        <p:blipFill>
          <a:blip r:embed="rId3"/>
          <a:stretch>
            <a:fillRect/>
          </a:stretch>
        </p:blipFill>
        <p:spPr>
          <a:xfrm>
            <a:off x="3599612" y="4151996"/>
            <a:ext cx="4467661" cy="1967546"/>
          </a:xfrm>
          <a:prstGeom prst="rect">
            <a:avLst/>
          </a:prstGeom>
        </p:spPr>
      </p:pic>
      <p:sp>
        <p:nvSpPr>
          <p:cNvPr id="14" name="文本框 13">
            <a:extLst>
              <a:ext uri="{FF2B5EF4-FFF2-40B4-BE49-F238E27FC236}">
                <a16:creationId xmlns="" xmlns:a16="http://schemas.microsoft.com/office/drawing/2014/main" id="{C2068FDB-D80F-424E-8231-BB8CEFB14F48}"/>
              </a:ext>
            </a:extLst>
          </p:cNvPr>
          <p:cNvSpPr txBox="1"/>
          <p:nvPr/>
        </p:nvSpPr>
        <p:spPr>
          <a:xfrm>
            <a:off x="4192172" y="6273224"/>
            <a:ext cx="3875101" cy="369332"/>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静态</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结构的体系架构表述</a:t>
            </a:r>
            <a:endParaRPr lang="en-US" altLang="zh-CN" dirty="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30399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73" name="文本框 272"/>
          <p:cNvSpPr txBox="1"/>
          <p:nvPr/>
        </p:nvSpPr>
        <p:spPr>
          <a:xfrm>
            <a:off x="457860" y="760060"/>
            <a:ext cx="3997407"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Introduction</a:t>
            </a:r>
          </a:p>
        </p:txBody>
      </p:sp>
      <p:sp>
        <p:nvSpPr>
          <p:cNvPr id="30" name="文本框 29"/>
          <p:cNvSpPr txBox="1"/>
          <p:nvPr/>
        </p:nvSpPr>
        <p:spPr>
          <a:xfrm>
            <a:off x="457861" y="2147485"/>
            <a:ext cx="447406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Method</a:t>
            </a:r>
          </a:p>
        </p:txBody>
      </p:sp>
      <p:sp>
        <p:nvSpPr>
          <p:cNvPr id="32" name="文本框 31"/>
          <p:cNvSpPr txBox="1"/>
          <p:nvPr/>
        </p:nvSpPr>
        <p:spPr>
          <a:xfrm>
            <a:off x="457861" y="4922335"/>
            <a:ext cx="3997406"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Conclusion</a:t>
            </a:r>
          </a:p>
        </p:txBody>
      </p:sp>
      <p:sp>
        <p:nvSpPr>
          <p:cNvPr id="7" name="文本框 6"/>
          <p:cNvSpPr txBox="1"/>
          <p:nvPr/>
        </p:nvSpPr>
        <p:spPr>
          <a:xfrm>
            <a:off x="457861" y="3534910"/>
            <a:ext cx="302735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Example</a:t>
            </a:r>
          </a:p>
        </p:txBody>
      </p:sp>
    </p:spTree>
    <p:extLst>
      <p:ext uri="{BB962C8B-B14F-4D97-AF65-F5344CB8AC3E}">
        <p14:creationId xmlns:p14="http://schemas.microsoft.com/office/powerpoint/2010/main" val="4149933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73845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239071" y="1199914"/>
            <a:ext cx="364074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a:latin typeface="STKaiti" panose="02010600040101010101" pitchFamily="2" charset="-122"/>
                <a:ea typeface="STKaiti" panose="02010600040101010101" pitchFamily="2" charset="-122"/>
              </a:rPr>
              <a:t>  </a:t>
            </a:r>
            <a:r>
              <a:rPr lang="zh-CN" altLang="en-US" sz="2000" dirty="0">
                <a:latin typeface="STKaiti" panose="02010600040101010101" pitchFamily="2" charset="-122"/>
                <a:ea typeface="STKaiti" panose="02010600040101010101" pitchFamily="2" charset="-122"/>
              </a:rPr>
              <a:t>化学抽象机描述的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27140" y="1707745"/>
            <a:ext cx="104652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结构的规格说明</a:t>
            </a:r>
            <a:endParaRPr lang="en-US" altLang="zh-CN" sz="2000" dirty="0">
              <a:latin typeface="STKaiti" panose="02010600040101010101" pitchFamily="2" charset="-122"/>
              <a:ea typeface="STKaiti" panose="0201060004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 xmlns:a16="http://schemas.microsoft.com/office/drawing/2014/main" id="{7D53D333-6368-49B1-A287-84EC19BFEBBE}"/>
                  </a:ext>
                </a:extLst>
              </p:cNvPr>
              <p:cNvSpPr txBox="1"/>
              <p:nvPr/>
            </p:nvSpPr>
            <p:spPr>
              <a:xfrm>
                <a:off x="813732" y="2215630"/>
                <a:ext cx="10739306" cy="420775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描述的软件体系结构规格说明包括</a:t>
                </a:r>
                <a:r>
                  <a:rPr lang="en-US" altLang="zh-CN" dirty="0">
                    <a:latin typeface="STKaiti" panose="02010600040101010101" pitchFamily="2" charset="-122"/>
                    <a:ea typeface="STKaiti" panose="02010600040101010101" pitchFamily="2" charset="-122"/>
                  </a:rPr>
                  <a:t>4</a:t>
                </a:r>
                <a:r>
                  <a:rPr lang="zh-CN" altLang="en-US" dirty="0">
                    <a:latin typeface="STKaiti" panose="02010600040101010101" pitchFamily="2" charset="-122"/>
                    <a:ea typeface="STKaiti" panose="02010600040101010101" pitchFamily="2" charset="-122"/>
                  </a:rPr>
                  <a:t>个部分：</a:t>
                </a:r>
              </a:p>
              <a:p>
                <a:pPr marL="342900" indent="-342900">
                  <a:lnSpc>
                    <a:spcPct val="150000"/>
                  </a:lnSpc>
                  <a:buFont typeface="+mj-ea"/>
                  <a:buAutoNum type="circleNumDbPlain"/>
                </a:pPr>
                <a:r>
                  <a:rPr lang="zh-CN" altLang="en-US" dirty="0">
                    <a:latin typeface="STKaiti" panose="02010600040101010101" pitchFamily="2" charset="-122"/>
                    <a:ea typeface="STKaiti" panose="02010600040101010101" pitchFamily="2" charset="-122"/>
                  </a:rPr>
                  <a:t>体系结构组成构件</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即分子</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的语法描述，构件被分为</a:t>
                </a:r>
                <a:r>
                  <a:rPr lang="en-US" altLang="zh-CN" dirty="0">
                    <a:latin typeface="STKaiti" panose="02010600040101010101" pitchFamily="2" charset="-122"/>
                    <a:ea typeface="STKaiti" panose="02010600040101010101" pitchFamily="2" charset="-122"/>
                  </a:rPr>
                  <a:t>3</a:t>
                </a:r>
                <a:r>
                  <a:rPr lang="zh-CN" altLang="en-US" dirty="0">
                    <a:latin typeface="STKaiti" panose="02010600040101010101" pitchFamily="2" charset="-122"/>
                    <a:ea typeface="STKaiti" panose="02010600040101010101" pitchFamily="2" charset="-122"/>
                  </a:rPr>
                  <a:t>类：数据元素、处理元素和连接元素。</a:t>
                </a:r>
              </a:p>
              <a:p>
                <a:pPr marL="342900" indent="-342900">
                  <a:lnSpc>
                    <a:spcPct val="150000"/>
                  </a:lnSpc>
                  <a:buFont typeface="+mj-ea"/>
                  <a:buAutoNum type="circleNumDbPlain"/>
                </a:pPr>
                <a:r>
                  <a:rPr lang="zh-CN" altLang="en-US" dirty="0">
                    <a:latin typeface="STKaiti" panose="02010600040101010101" pitchFamily="2" charset="-122"/>
                    <a:ea typeface="STKaiti" panose="02010600040101010101" pitchFamily="2" charset="-122"/>
                  </a:rPr>
                  <a:t>表示系统切始状态的溶液，用溶液</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0</m:t>
                        </m:r>
                      </m:sub>
                    </m:sSub>
                  </m:oMath>
                </a14:m>
                <a:r>
                  <a:rPr lang="zh-CN" altLang="en-US" dirty="0">
                    <a:latin typeface="STKaiti" panose="02010600040101010101" pitchFamily="2" charset="-122"/>
                    <a:ea typeface="STKaiti" panose="02010600040101010101" pitchFamily="2" charset="-122"/>
                  </a:rPr>
                  <a:t>表示。</a:t>
                </a:r>
              </a:p>
              <a:p>
                <a:pPr marL="342900" indent="-342900">
                  <a:lnSpc>
                    <a:spcPct val="150000"/>
                  </a:lnSpc>
                  <a:buFont typeface="+mj-ea"/>
                  <a:buAutoNum type="circleNumDbPlain"/>
                </a:pPr>
                <a:r>
                  <a:rPr lang="zh-CN" altLang="en-US" dirty="0">
                    <a:latin typeface="STKaiti" panose="02010600040101010101" pitchFamily="2" charset="-122"/>
                    <a:ea typeface="STKaiti" panose="02010600040101010101" pitchFamily="2" charset="-122"/>
                  </a:rPr>
                  <a:t>一组描述构件问交互活动以实现系统动态行为变化的迁移规则</a:t>
                </a:r>
                <a:r>
                  <a:rPr lang="en-US" altLang="zh-CN" dirty="0">
                    <a:latin typeface="STKaiti" panose="02010600040101010101" pitchFamily="2" charset="-122"/>
                    <a:ea typeface="STKaiti" panose="02010600040101010101" pitchFamily="2" charset="-122"/>
                  </a:rPr>
                  <a:t>T</a:t>
                </a:r>
                <a:r>
                  <a:rPr lang="zh-CN" altLang="en-US" dirty="0">
                    <a:latin typeface="STKaiti" panose="02010600040101010101" pitchFamily="2" charset="-122"/>
                    <a:ea typeface="STKaiti" panose="02010600040101010101" pitchFamily="2" charset="-122"/>
                  </a:rPr>
                  <a:t>。</a:t>
                </a:r>
              </a:p>
              <a:p>
                <a:pPr marL="342900" indent="-342900">
                  <a:lnSpc>
                    <a:spcPct val="150000"/>
                  </a:lnSpc>
                  <a:buFont typeface="+mj-ea"/>
                  <a:buAutoNum type="circleNumDbPlain"/>
                </a:pPr>
                <a:r>
                  <a:rPr lang="zh-CN" altLang="en-US" dirty="0">
                    <a:latin typeface="STKaiti" panose="02010600040101010101" pitchFamily="2" charset="-122"/>
                    <a:ea typeface="STKaiti" panose="02010600040101010101" pitchFamily="2" charset="-122"/>
                  </a:rPr>
                  <a:t>一组表示系统预期终止状态的溶液集。</a:t>
                </a:r>
                <a:endParaRPr lang="en-US" altLang="zh-CN" dirty="0">
                  <a:latin typeface="STKaiti" panose="02010600040101010101" pitchFamily="2" charset="-122"/>
                  <a:ea typeface="STKaiti" panose="02010600040101010101" pitchFamily="2" charset="-122"/>
                </a:endParaRPr>
              </a:p>
              <a:p>
                <a:pPr>
                  <a:lnSpc>
                    <a:spcPct val="150000"/>
                  </a:lnSpc>
                </a:pPr>
                <a:endParaRPr lang="en-US" altLang="zh-CN" dirty="0">
                  <a:latin typeface="STKaiti" panose="02010600040101010101" pitchFamily="2" charset="-122"/>
                  <a:ea typeface="STKaiti" panose="02010600040101010101" pitchFamily="2" charset="-122"/>
                </a:endParaRPr>
              </a:p>
              <a:p>
                <a:pPr marL="285750" indent="-285750">
                  <a:lnSpc>
                    <a:spcPct val="150000"/>
                  </a:lnSpc>
                  <a:buFont typeface="Wingdings" panose="05000000000000000000" pitchFamily="2" charset="2"/>
                  <a:buChar char="ü"/>
                </a:pP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结构组成构件的语法描述：</a:t>
                </a:r>
                <a:endParaRPr lang="en-US" altLang="zh-CN" dirty="0">
                  <a:latin typeface="STKaiti" panose="02010600040101010101" pitchFamily="2" charset="-122"/>
                  <a:ea typeface="STKaiti" panose="02010600040101010101" pitchFamily="2" charset="-122"/>
                </a:endParaRPr>
              </a:p>
              <a:p>
                <a:pPr>
                  <a:lnSpc>
                    <a:spcPct val="150000"/>
                  </a:lnSpc>
                </a:pPr>
                <a:r>
                  <a:rPr lang="zh-CN" altLang="en-US" dirty="0">
                    <a:latin typeface="STKaiti" panose="02010600040101010101" pitchFamily="2" charset="-122"/>
                    <a:ea typeface="STKaiti" panose="02010600040101010101" pitchFamily="2" charset="-122"/>
                  </a:rPr>
                  <a:t>     体系结构组成构件</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分子</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的语法描述包括数据元素、处理元素和连接元素。</a:t>
                </a:r>
                <a:endParaRPr lang="en-US" altLang="zh-CN" dirty="0">
                  <a:latin typeface="STKaiti" panose="02010600040101010101" pitchFamily="2" charset="-122"/>
                  <a:ea typeface="STKaiti" panose="02010600040101010101" pitchFamily="2" charset="-122"/>
                </a:endParaRPr>
              </a:p>
              <a:p>
                <a:pPr>
                  <a:lnSpc>
                    <a:spcPct val="150000"/>
                  </a:lnSpc>
                </a:pPr>
                <a:endParaRPr lang="en-US" altLang="zh-CN" dirty="0">
                  <a:latin typeface="STKaiti" panose="02010600040101010101" pitchFamily="2" charset="-122"/>
                  <a:ea typeface="STKaiti" panose="02010600040101010101" pitchFamily="2" charset="-122"/>
                </a:endParaRPr>
              </a:p>
              <a:p>
                <a:pPr>
                  <a:lnSpc>
                    <a:spcPct val="150000"/>
                  </a:lnSpc>
                </a:pPr>
                <a:endParaRPr lang="en-US" altLang="zh-CN" dirty="0">
                  <a:latin typeface="STKaiti" panose="02010600040101010101" pitchFamily="2" charset="-122"/>
                  <a:ea typeface="STKaiti" panose="02010600040101010101" pitchFamily="2" charset="-122"/>
                </a:endParaRPr>
              </a:p>
            </p:txBody>
          </p:sp>
        </mc:Choice>
        <mc:Fallback xmlns="">
          <p:sp>
            <p:nvSpPr>
              <p:cNvPr id="10" name="文本框 9">
                <a:extLst>
                  <a:ext uri="{FF2B5EF4-FFF2-40B4-BE49-F238E27FC236}">
                    <a16:creationId xmlns:a16="http://schemas.microsoft.com/office/drawing/2014/main" id="{7D53D333-6368-49B1-A287-84EC19BFEBBE}"/>
                  </a:ext>
                </a:extLst>
              </p:cNvPr>
              <p:cNvSpPr txBox="1">
                <a:spLocks noRot="1" noChangeAspect="1" noMove="1" noResize="1" noEditPoints="1" noAdjustHandles="1" noChangeArrowheads="1" noChangeShapeType="1" noTextEdit="1"/>
              </p:cNvSpPr>
              <p:nvPr/>
            </p:nvSpPr>
            <p:spPr>
              <a:xfrm>
                <a:off x="813732" y="2215630"/>
                <a:ext cx="10739306" cy="4207755"/>
              </a:xfrm>
              <a:prstGeom prst="rect">
                <a:avLst/>
              </a:prstGeom>
              <a:blipFill>
                <a:blip r:embed="rId3"/>
                <a:stretch>
                  <a:fillRect l="-397"/>
                </a:stretch>
              </a:blipFill>
            </p:spPr>
            <p:txBody>
              <a:bodyPr/>
              <a:lstStyle/>
              <a:p>
                <a:r>
                  <a:rPr lang="zh-CN" altLang="en-US">
                    <a:noFill/>
                  </a:rPr>
                  <a:t> </a:t>
                </a:r>
              </a:p>
            </p:txBody>
          </p:sp>
        </mc:Fallback>
      </mc:AlternateContent>
      <p:sp>
        <p:nvSpPr>
          <p:cNvPr id="9" name="文本框 8">
            <a:extLst>
              <a:ext uri="{FF2B5EF4-FFF2-40B4-BE49-F238E27FC236}">
                <a16:creationId xmlns="" xmlns:a16="http://schemas.microsoft.com/office/drawing/2014/main" id="{F40960BC-6320-C842-AEAD-BA2F1F4942D3}"/>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120499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73845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239071" y="1199914"/>
            <a:ext cx="364074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a:latin typeface="STKaiti" panose="02010600040101010101" pitchFamily="2" charset="-122"/>
                <a:ea typeface="STKaiti" panose="02010600040101010101" pitchFamily="2" charset="-122"/>
              </a:rPr>
              <a:t>  </a:t>
            </a:r>
            <a:r>
              <a:rPr lang="zh-CN" altLang="en-US" sz="2000" dirty="0">
                <a:latin typeface="STKaiti" panose="02010600040101010101" pitchFamily="2" charset="-122"/>
                <a:ea typeface="STKaiti" panose="02010600040101010101" pitchFamily="2" charset="-122"/>
              </a:rPr>
              <a:t>化学抽象机描述的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01973" y="1644490"/>
            <a:ext cx="104652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结构的规格说明</a:t>
            </a: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629175" y="4250683"/>
            <a:ext cx="10739306" cy="1827744"/>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在此，</a:t>
            </a:r>
            <a:r>
              <a:rPr lang="en-US" altLang="zh-CN" dirty="0">
                <a:latin typeface="STKaiti" panose="02010600040101010101" pitchFamily="2" charset="-122"/>
                <a:ea typeface="STKaiti" panose="02010600040101010101" pitchFamily="2" charset="-122"/>
              </a:rPr>
              <a:t>M</a:t>
            </a:r>
            <a:r>
              <a:rPr lang="zh-CN" altLang="en-US" dirty="0">
                <a:latin typeface="STKaiti" panose="02010600040101010101" pitchFamily="2" charset="-122"/>
                <a:ea typeface="STKaiti" panose="02010600040101010101" pitchFamily="2" charset="-122"/>
              </a:rPr>
              <a:t>表示</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架构的构件，</a:t>
            </a:r>
            <a:r>
              <a:rPr lang="en-US" altLang="zh-CN" dirty="0">
                <a:latin typeface="STKaiti" panose="02010600040101010101" pitchFamily="2" charset="-122"/>
                <a:ea typeface="STKaiti" panose="02010600040101010101" pitchFamily="2" charset="-122"/>
              </a:rPr>
              <a:t>P</a:t>
            </a:r>
            <a:r>
              <a:rPr lang="zh-CN" altLang="en-US" dirty="0">
                <a:latin typeface="STKaiti" panose="02010600040101010101" pitchFamily="2" charset="-122"/>
                <a:ea typeface="STKaiti" panose="02010600040101010101" pitchFamily="2" charset="-122"/>
              </a:rPr>
              <a:t>为处理构件的集合，包含 </a:t>
            </a:r>
            <a:r>
              <a:rPr lang="en-US" altLang="zh-CN" dirty="0">
                <a:latin typeface="STKaiti" panose="02010600040101010101" pitchFamily="2" charset="-122"/>
                <a:ea typeface="STKaiti" panose="02010600040101010101" pitchFamily="2" charset="-122"/>
              </a:rPr>
              <a:t>Client </a:t>
            </a:r>
            <a:r>
              <a:rPr lang="zh-CN" altLang="en-US" dirty="0">
                <a:latin typeface="STKaiti" panose="02010600040101010101" pitchFamily="2" charset="-122"/>
                <a:ea typeface="STKaiti" panose="02010600040101010101" pitchFamily="2" charset="-122"/>
              </a:rPr>
              <a:t>和 </a:t>
            </a:r>
            <a:r>
              <a:rPr lang="en-US" altLang="zh-CN" dirty="0">
                <a:latin typeface="STKaiti" panose="02010600040101010101" pitchFamily="2" charset="-122"/>
                <a:ea typeface="STKaiti" panose="02010600040101010101" pitchFamily="2" charset="-122"/>
              </a:rPr>
              <a:t>Server </a:t>
            </a:r>
            <a:r>
              <a:rPr lang="zh-CN" altLang="en-US" dirty="0">
                <a:latin typeface="STKaiti" panose="02010600040101010101" pitchFamily="2" charset="-122"/>
                <a:ea typeface="STKaiti" panose="02010600040101010101" pitchFamily="2" charset="-122"/>
              </a:rPr>
              <a:t>两个构件。</a:t>
            </a:r>
            <a:r>
              <a:rPr lang="en-US" altLang="zh-CN" dirty="0">
                <a:latin typeface="STKaiti" panose="02010600040101010101" pitchFamily="2" charset="-122"/>
                <a:ea typeface="STKaiti" panose="02010600040101010101" pitchFamily="2" charset="-122"/>
              </a:rPr>
              <a:t>C</a:t>
            </a:r>
            <a:r>
              <a:rPr lang="zh-CN" altLang="en-US" dirty="0">
                <a:latin typeface="STKaiti" panose="02010600040101010101" pitchFamily="2" charset="-122"/>
                <a:ea typeface="STKaiti" panose="02010600040101010101" pitchFamily="2" charset="-122"/>
              </a:rPr>
              <a:t>为连接构件的集合，指出系统构件之间可能的数据通信，包含 </a:t>
            </a:r>
            <a:r>
              <a:rPr lang="en-US" altLang="zh-CN" dirty="0">
                <a:latin typeface="STKaiti" panose="02010600040101010101" pitchFamily="2" charset="-122"/>
                <a:ea typeface="STKaiti" panose="02010600040101010101" pitchFamily="2" charset="-122"/>
              </a:rPr>
              <a:t>I </a:t>
            </a:r>
            <a:r>
              <a:rPr lang="zh-CN" altLang="en-US" dirty="0">
                <a:latin typeface="STKaiti" panose="02010600040101010101" pitchFamily="2" charset="-122"/>
                <a:ea typeface="STKaiti" panose="02010600040101010101" pitchFamily="2" charset="-122"/>
              </a:rPr>
              <a:t>和 </a:t>
            </a:r>
            <a:r>
              <a:rPr lang="en-US" altLang="zh-CN" dirty="0">
                <a:latin typeface="STKaiti" panose="02010600040101010101" pitchFamily="2" charset="-122"/>
                <a:ea typeface="STKaiti" panose="02010600040101010101" pitchFamily="2" charset="-122"/>
              </a:rPr>
              <a:t>O </a:t>
            </a:r>
            <a:r>
              <a:rPr lang="zh-CN" altLang="en-US" dirty="0">
                <a:latin typeface="STKaiti" panose="02010600040101010101" pitchFamily="2" charset="-122"/>
                <a:ea typeface="STKaiti" panose="02010600040101010101" pitchFamily="2" charset="-122"/>
              </a:rPr>
              <a:t>两个操作，表示数据构件的交互端口，且 </a:t>
            </a:r>
            <a:r>
              <a:rPr lang="en-US" altLang="zh-CN" dirty="0">
                <a:latin typeface="STKaiti" panose="02010600040101010101" pitchFamily="2" charset="-122"/>
                <a:ea typeface="STKaiti" panose="02010600040101010101" pitchFamily="2" charset="-122"/>
              </a:rPr>
              <a:t>i </a:t>
            </a:r>
            <a:r>
              <a:rPr lang="zh-CN" altLang="en-US" dirty="0">
                <a:latin typeface="STKaiti" panose="02010600040101010101" pitchFamily="2" charset="-122"/>
                <a:ea typeface="STKaiti" panose="02010600040101010101" pitchFamily="2" charset="-122"/>
              </a:rPr>
              <a:t>为输入端口，</a:t>
            </a:r>
            <a:r>
              <a:rPr lang="en-US" altLang="zh-CN" dirty="0">
                <a:latin typeface="STKaiti" panose="02010600040101010101" pitchFamily="2" charset="-122"/>
                <a:ea typeface="STKaiti" panose="02010600040101010101" pitchFamily="2" charset="-122"/>
              </a:rPr>
              <a:t>O</a:t>
            </a:r>
            <a:r>
              <a:rPr lang="zh-CN" altLang="en-US" dirty="0">
                <a:latin typeface="STKaiti" panose="02010600040101010101" pitchFamily="2" charset="-122"/>
                <a:ea typeface="STKaiti" panose="02010600040101010101" pitchFamily="2" charset="-122"/>
              </a:rPr>
              <a:t>为输出端口。</a:t>
            </a:r>
            <a:r>
              <a:rPr lang="en-US" altLang="zh-CN" dirty="0">
                <a:latin typeface="STKaiti" panose="02010600040101010101" pitchFamily="2" charset="-122"/>
                <a:ea typeface="STKaiti" panose="02010600040101010101" pitchFamily="2" charset="-122"/>
              </a:rPr>
              <a:t>D</a:t>
            </a:r>
            <a:r>
              <a:rPr lang="zh-CN" altLang="en-US" dirty="0">
                <a:latin typeface="STKaiti" panose="02010600040101010101" pitchFamily="2" charset="-122"/>
                <a:ea typeface="STKaiti" panose="02010600040101010101" pitchFamily="2" charset="-122"/>
              </a:rPr>
              <a:t>为数据构件的集合，表示在不同处理构件之间进行的信息交换，包含 </a:t>
            </a:r>
            <a:r>
              <a:rPr lang="en-US" altLang="zh-CN" dirty="0">
                <a:latin typeface="STKaiti" panose="02010600040101010101" pitchFamily="2" charset="-122"/>
                <a:ea typeface="STKaiti" panose="02010600040101010101" pitchFamily="2" charset="-122"/>
              </a:rPr>
              <a:t>SenCS </a:t>
            </a:r>
            <a:r>
              <a:rPr lang="zh-CN" altLang="en-US" dirty="0">
                <a:latin typeface="STKaiti" panose="02010600040101010101" pitchFamily="2" charset="-122"/>
                <a:ea typeface="STKaiti" panose="02010600040101010101" pitchFamily="2" charset="-122"/>
              </a:rPr>
              <a:t>和 </a:t>
            </a:r>
            <a:r>
              <a:rPr lang="en-US" altLang="zh-CN" dirty="0">
                <a:latin typeface="STKaiti" panose="02010600040101010101" pitchFamily="2" charset="-122"/>
                <a:ea typeface="STKaiti" panose="02010600040101010101" pitchFamily="2" charset="-122"/>
              </a:rPr>
              <a:t>RecSC </a:t>
            </a:r>
            <a:r>
              <a:rPr lang="zh-CN" altLang="en-US" dirty="0">
                <a:latin typeface="STKaiti" panose="02010600040101010101" pitchFamily="2" charset="-122"/>
                <a:ea typeface="STKaiti" panose="02010600040101010101" pitchFamily="2" charset="-122"/>
              </a:rPr>
              <a:t>两个构件，分别表示 </a:t>
            </a:r>
            <a:r>
              <a:rPr lang="en-US" altLang="zh-CN" dirty="0">
                <a:latin typeface="STKaiti" panose="02010600040101010101" pitchFamily="2" charset="-122"/>
                <a:ea typeface="STKaiti" panose="02010600040101010101" pitchFamily="2" charset="-122"/>
              </a:rPr>
              <a:t>Client </a:t>
            </a:r>
            <a:r>
              <a:rPr lang="zh-CN" altLang="en-US" dirty="0">
                <a:latin typeface="STKaiti" panose="02010600040101010101" pitchFamily="2" charset="-122"/>
                <a:ea typeface="STKaiti" panose="02010600040101010101" pitchFamily="2" charset="-122"/>
              </a:rPr>
              <a:t>向 </a:t>
            </a:r>
            <a:r>
              <a:rPr lang="en-US" altLang="zh-CN" dirty="0">
                <a:latin typeface="STKaiti" panose="02010600040101010101" pitchFamily="2" charset="-122"/>
                <a:ea typeface="STKaiti" panose="02010600040101010101" pitchFamily="2" charset="-122"/>
              </a:rPr>
              <a:t>Server </a:t>
            </a:r>
            <a:r>
              <a:rPr lang="zh-CN" altLang="en-US" dirty="0">
                <a:latin typeface="STKaiti" panose="02010600040101010101" pitchFamily="2" charset="-122"/>
                <a:ea typeface="STKaiti" panose="02010600040101010101" pitchFamily="2" charset="-122"/>
              </a:rPr>
              <a:t>发送的信息和 </a:t>
            </a:r>
            <a:r>
              <a:rPr lang="en-US" altLang="zh-CN" dirty="0">
                <a:latin typeface="STKaiti" panose="02010600040101010101" pitchFamily="2" charset="-122"/>
                <a:ea typeface="STKaiti" panose="02010600040101010101" pitchFamily="2" charset="-122"/>
              </a:rPr>
              <a:t>Client </a:t>
            </a:r>
            <a:r>
              <a:rPr lang="zh-CN" altLang="en-US" dirty="0">
                <a:latin typeface="STKaiti" panose="02010600040101010101" pitchFamily="2" charset="-122"/>
                <a:ea typeface="STKaiti" panose="02010600040101010101" pitchFamily="2" charset="-122"/>
              </a:rPr>
              <a:t>接收到 </a:t>
            </a:r>
            <a:r>
              <a:rPr lang="en-US" altLang="zh-CN" dirty="0">
                <a:latin typeface="STKaiti" panose="02010600040101010101" pitchFamily="2" charset="-122"/>
                <a:ea typeface="STKaiti" panose="02010600040101010101" pitchFamily="2" charset="-122"/>
              </a:rPr>
              <a:t>Server </a:t>
            </a:r>
            <a:r>
              <a:rPr lang="zh-CN" altLang="en-US" dirty="0">
                <a:latin typeface="STKaiti" panose="02010600040101010101" pitchFamily="2" charset="-122"/>
                <a:ea typeface="STKaiti" panose="02010600040101010101" pitchFamily="2" charset="-122"/>
              </a:rPr>
              <a:t>发送反馈信息。符号◇表示了处理元素输入输出行为的状态。</a:t>
            </a:r>
          </a:p>
          <a:p>
            <a:pPr>
              <a:lnSpc>
                <a:spcPct val="150000"/>
              </a:lnSpc>
            </a:pPr>
            <a:endParaRPr lang="en-US" altLang="zh-CN" dirty="0">
              <a:latin typeface="STKaiti" panose="02010600040101010101" pitchFamily="2" charset="-122"/>
              <a:ea typeface="STKaiti" panose="02010600040101010101" pitchFamily="2" charset="-122"/>
            </a:endParaRPr>
          </a:p>
        </p:txBody>
      </p:sp>
      <p:pic>
        <p:nvPicPr>
          <p:cNvPr id="4" name="图片 3">
            <a:extLst>
              <a:ext uri="{FF2B5EF4-FFF2-40B4-BE49-F238E27FC236}">
                <a16:creationId xmlns="" xmlns:a16="http://schemas.microsoft.com/office/drawing/2014/main" id="{6138A32F-C100-4461-A7FD-0D8AC65A4CE2}"/>
              </a:ext>
            </a:extLst>
          </p:cNvPr>
          <p:cNvPicPr>
            <a:picLocks noChangeAspect="1"/>
          </p:cNvPicPr>
          <p:nvPr/>
        </p:nvPicPr>
        <p:blipFill>
          <a:blip r:embed="rId3"/>
          <a:stretch>
            <a:fillRect/>
          </a:stretch>
        </p:blipFill>
        <p:spPr>
          <a:xfrm>
            <a:off x="4955840" y="2376064"/>
            <a:ext cx="2085975" cy="1743075"/>
          </a:xfrm>
          <a:prstGeom prst="rect">
            <a:avLst/>
          </a:prstGeom>
        </p:spPr>
      </p:pic>
      <p:sp>
        <p:nvSpPr>
          <p:cNvPr id="11" name="文本框 10">
            <a:extLst>
              <a:ext uri="{FF2B5EF4-FFF2-40B4-BE49-F238E27FC236}">
                <a16:creationId xmlns="" xmlns:a16="http://schemas.microsoft.com/office/drawing/2014/main" id="{43DED0F4-B910-48ED-BFC0-7601DD5D75CA}"/>
              </a:ext>
            </a:extLst>
          </p:cNvPr>
          <p:cNvSpPr txBox="1"/>
          <p:nvPr/>
        </p:nvSpPr>
        <p:spPr>
          <a:xfrm>
            <a:off x="562019" y="2113245"/>
            <a:ext cx="6098796" cy="369332"/>
          </a:xfrm>
          <a:prstGeom prst="rect">
            <a:avLst/>
          </a:prstGeom>
          <a:noFill/>
        </p:spPr>
        <p:txBody>
          <a:bodyPr wrap="square">
            <a:spAutoFit/>
          </a:bodyPr>
          <a:lstStyle/>
          <a:p>
            <a:pPr marL="285750" indent="-285750">
              <a:buFont typeface="Wingdings" panose="05000000000000000000" pitchFamily="2" charset="2"/>
              <a:buChar char="ü"/>
            </a:pPr>
            <a:r>
              <a:rPr lang="en-US" altLang="zh-CN" sz="1800" dirty="0">
                <a:latin typeface="STKaiti" panose="02010600040101010101" pitchFamily="2" charset="-122"/>
                <a:ea typeface="STKaiti" panose="02010600040101010101" pitchFamily="2" charset="-122"/>
              </a:rPr>
              <a:t>C</a:t>
            </a:r>
            <a:r>
              <a:rPr lang="en-US" altLang="zh-CN" dirty="0">
                <a:latin typeface="STKaiti" panose="02010600040101010101" pitchFamily="2" charset="-122"/>
                <a:ea typeface="STKaiti" panose="02010600040101010101" pitchFamily="2" charset="-122"/>
              </a:rPr>
              <a:t>/</a:t>
            </a:r>
            <a:r>
              <a:rPr lang="en-US" altLang="zh-CN" sz="1800" dirty="0">
                <a:latin typeface="STKaiti" panose="02010600040101010101" pitchFamily="2" charset="-122"/>
                <a:ea typeface="STKaiti" panose="02010600040101010101" pitchFamily="2" charset="-122"/>
              </a:rPr>
              <a:t>S</a:t>
            </a:r>
            <a:r>
              <a:rPr lang="zh-CN" altLang="en-US" sz="1800" dirty="0">
                <a:latin typeface="STKaiti" panose="02010600040101010101" pitchFamily="2" charset="-122"/>
                <a:ea typeface="STKaiti" panose="02010600040101010101" pitchFamily="2" charset="-122"/>
              </a:rPr>
              <a:t>结构组成构件的语法描述</a:t>
            </a:r>
          </a:p>
        </p:txBody>
      </p:sp>
      <p:sp>
        <p:nvSpPr>
          <p:cNvPr id="13" name="文本框 12">
            <a:extLst>
              <a:ext uri="{FF2B5EF4-FFF2-40B4-BE49-F238E27FC236}">
                <a16:creationId xmlns="" xmlns:a16="http://schemas.microsoft.com/office/drawing/2014/main" id="{356EC005-84DF-FB46-9E80-79C76E99D942}"/>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149294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512500"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35528" y="1456731"/>
            <a:ext cx="104652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结构的规格说明</a:t>
            </a:r>
            <a:endParaRPr lang="en-US" altLang="zh-CN" sz="2000" dirty="0">
              <a:latin typeface="STKaiti" panose="02010600040101010101" pitchFamily="2" charset="-122"/>
              <a:ea typeface="STKaiti" panose="02010600040101010101" pitchFamily="2" charset="-122"/>
            </a:endParaRP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726347" y="2199107"/>
            <a:ext cx="10739306" cy="468270"/>
          </a:xfrm>
          <a:prstGeom prst="rect">
            <a:avLst/>
          </a:prstGeom>
          <a:noFill/>
        </p:spPr>
        <p:txBody>
          <a:bodyPr wrap="square">
            <a:spAutoFit/>
          </a:bodyPr>
          <a:lstStyle/>
          <a:p>
            <a:pPr>
              <a:lnSpc>
                <a:spcPct val="150000"/>
              </a:lnSpc>
            </a:pPr>
            <a:r>
              <a:rPr lang="zh-CN" altLang="en-US" dirty="0">
                <a:latin typeface="STKaiti" panose="02010600040101010101" pitchFamily="2" charset="-122"/>
                <a:ea typeface="STKaiti" panose="02010600040101010101" pitchFamily="2" charset="-122"/>
              </a:rPr>
              <a:t>以</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规格说明为基础，并根据</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结构的工作原理，给出了</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结构的迁移规则</a:t>
            </a:r>
            <a:r>
              <a:rPr lang="en-US" altLang="zh-CN" dirty="0">
                <a:latin typeface="STKaiti" panose="02010600040101010101" pitchFamily="2" charset="-122"/>
                <a:ea typeface="STKaiti" panose="02010600040101010101" pitchFamily="2" charset="-122"/>
              </a:rPr>
              <a:t>,9</a:t>
            </a:r>
            <a:r>
              <a:rPr lang="zh-CN" altLang="en-US" dirty="0">
                <a:latin typeface="STKaiti" panose="02010600040101010101" pitchFamily="2" charset="-122"/>
                <a:ea typeface="STKaiti" panose="02010600040101010101" pitchFamily="2" charset="-122"/>
              </a:rPr>
              <a:t>条迁移规则如下：</a:t>
            </a:r>
          </a:p>
        </p:txBody>
      </p:sp>
      <p:sp>
        <p:nvSpPr>
          <p:cNvPr id="11" name="文本框 10">
            <a:extLst>
              <a:ext uri="{FF2B5EF4-FFF2-40B4-BE49-F238E27FC236}">
                <a16:creationId xmlns="" xmlns:a16="http://schemas.microsoft.com/office/drawing/2014/main" id="{2FDE2771-8CB6-4F38-BE2B-BF6FB7632597}"/>
              </a:ext>
            </a:extLst>
          </p:cNvPr>
          <p:cNvSpPr txBox="1"/>
          <p:nvPr/>
        </p:nvSpPr>
        <p:spPr>
          <a:xfrm>
            <a:off x="524311" y="1898166"/>
            <a:ext cx="6098796" cy="369332"/>
          </a:xfrm>
          <a:prstGeom prst="rect">
            <a:avLst/>
          </a:prstGeom>
          <a:noFill/>
        </p:spPr>
        <p:txBody>
          <a:bodyPr wrap="square">
            <a:spAutoFit/>
          </a:bodyPr>
          <a:lstStyle/>
          <a:p>
            <a:pPr marL="285750" indent="-285750">
              <a:buFont typeface="Wingdings" panose="05000000000000000000" pitchFamily="2" charset="2"/>
              <a:buChar char="ü"/>
            </a:pPr>
            <a:r>
              <a:rPr lang="zh-CN" altLang="en-US" sz="1800" dirty="0">
                <a:latin typeface="STKaiti" panose="02010600040101010101" pitchFamily="2" charset="-122"/>
                <a:ea typeface="STKaiti" panose="02010600040101010101" pitchFamily="2" charset="-122"/>
              </a:rPr>
              <a:t>客户端</a:t>
            </a:r>
            <a:r>
              <a:rPr lang="en-US" altLang="zh-CN" sz="1800" dirty="0">
                <a:latin typeface="STKaiti" panose="02010600040101010101" pitchFamily="2" charset="-122"/>
                <a:ea typeface="STKaiti" panose="02010600040101010101" pitchFamily="2" charset="-122"/>
              </a:rPr>
              <a:t>/</a:t>
            </a:r>
            <a:r>
              <a:rPr lang="zh-CN" altLang="en-US" sz="1800" dirty="0">
                <a:latin typeface="STKaiti" panose="02010600040101010101" pitchFamily="2" charset="-122"/>
                <a:ea typeface="STKaiti" panose="02010600040101010101" pitchFamily="2" charset="-122"/>
              </a:rPr>
              <a:t>服务器结构的迁移规则</a:t>
            </a:r>
          </a:p>
        </p:txBody>
      </p:sp>
      <p:pic>
        <p:nvPicPr>
          <p:cNvPr id="9" name="图片 8">
            <a:extLst>
              <a:ext uri="{FF2B5EF4-FFF2-40B4-BE49-F238E27FC236}">
                <a16:creationId xmlns="" xmlns:a16="http://schemas.microsoft.com/office/drawing/2014/main" id="{73538620-2B6D-42E1-A6B9-9BEBD73E6E7E}"/>
              </a:ext>
            </a:extLst>
          </p:cNvPr>
          <p:cNvPicPr>
            <a:picLocks noChangeAspect="1"/>
          </p:cNvPicPr>
          <p:nvPr/>
        </p:nvPicPr>
        <p:blipFill>
          <a:blip r:embed="rId3"/>
          <a:stretch>
            <a:fillRect/>
          </a:stretch>
        </p:blipFill>
        <p:spPr>
          <a:xfrm>
            <a:off x="592122" y="2728796"/>
            <a:ext cx="5288874" cy="3502871"/>
          </a:xfrm>
          <a:prstGeom prst="rect">
            <a:avLst/>
          </a:prstGeom>
        </p:spPr>
      </p:pic>
      <p:sp>
        <p:nvSpPr>
          <p:cNvPr id="16" name="文本框 15">
            <a:extLst>
              <a:ext uri="{FF2B5EF4-FFF2-40B4-BE49-F238E27FC236}">
                <a16:creationId xmlns="" xmlns:a16="http://schemas.microsoft.com/office/drawing/2014/main" id="{2C70F059-1FE6-4A5F-B4AB-7E6018037B1E}"/>
              </a:ext>
            </a:extLst>
          </p:cNvPr>
          <p:cNvSpPr txBox="1"/>
          <p:nvPr/>
        </p:nvSpPr>
        <p:spPr>
          <a:xfrm>
            <a:off x="6083032" y="2667377"/>
            <a:ext cx="6098796" cy="4247317"/>
          </a:xfrm>
          <a:prstGeom prst="rect">
            <a:avLst/>
          </a:prstGeom>
          <a:noFill/>
        </p:spPr>
        <p:txBody>
          <a:bodyPr wrap="square">
            <a:spAutoFit/>
          </a:bodyPr>
          <a:lstStyle/>
          <a:p>
            <a:r>
              <a:rPr lang="en-US" altLang="zh-CN" sz="1200" dirty="0">
                <a:latin typeface="STKaiti" panose="02010600040101010101" pitchFamily="2" charset="-122"/>
                <a:ea typeface="STKaiti" panose="02010600040101010101" pitchFamily="2" charset="-122"/>
              </a:rPr>
              <a:t>TO:</a:t>
            </a:r>
            <a:r>
              <a:rPr lang="zh-CN" altLang="en-US" sz="1200" dirty="0">
                <a:latin typeface="STKaiti" panose="02010600040101010101" pitchFamily="2" charset="-122"/>
                <a:ea typeface="STKaiti" panose="02010600040101010101" pitchFamily="2" charset="-122"/>
              </a:rPr>
              <a:t>  表示系统开始，</a:t>
            </a:r>
            <a:r>
              <a:rPr lang="en-US" altLang="zh-CN" sz="1200" dirty="0">
                <a:latin typeface="STKaiti" panose="02010600040101010101" pitchFamily="2" charset="-122"/>
                <a:ea typeface="STKaiti" panose="02010600040101010101" pitchFamily="2" charset="-122"/>
              </a:rPr>
              <a:t>Client</a:t>
            </a:r>
            <a:r>
              <a:rPr lang="zh-CN" altLang="en-US" sz="1200" dirty="0">
                <a:latin typeface="STKaiti" panose="02010600040101010101" pitchFamily="2" charset="-122"/>
                <a:ea typeface="STKaiti" panose="02010600040101010101" pitchFamily="2" charset="-122"/>
              </a:rPr>
              <a:t>分解为</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和</a:t>
            </a:r>
            <a:r>
              <a:rPr lang="en-US" altLang="zh-CN" sz="1200" dirty="0">
                <a:latin typeface="STKaiti" panose="02010600040101010101" pitchFamily="2" charset="-122"/>
                <a:ea typeface="STKaiti" panose="02010600040101010101" pitchFamily="2" charset="-122"/>
              </a:rPr>
              <a:t>Client 2</a:t>
            </a:r>
            <a:r>
              <a:rPr lang="zh-CN" altLang="en-US" sz="1200" dirty="0">
                <a:latin typeface="STKaiti" panose="02010600040101010101" pitchFamily="2" charset="-122"/>
                <a:ea typeface="STKaiti" panose="02010600040101010101" pitchFamily="2" charset="-122"/>
              </a:rPr>
              <a:t>，并且他  </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们可以平行地参加反应。</a:t>
            </a:r>
          </a:p>
          <a:p>
            <a:r>
              <a:rPr lang="en-US" altLang="zh-CN" sz="1200" dirty="0">
                <a:latin typeface="STKaiti" panose="02010600040101010101" pitchFamily="2" charset="-122"/>
                <a:ea typeface="STKaiti" panose="02010600040101010101" pitchFamily="2" charset="-122"/>
              </a:rPr>
              <a:t>Tl</a:t>
            </a:r>
            <a:r>
              <a:rPr lang="zh-CN" altLang="en-US" sz="1200" dirty="0">
                <a:latin typeface="STKaiti" panose="02010600040101010101" pitchFamily="2" charset="-122"/>
                <a:ea typeface="STKaiti" panose="02010600040101010101" pitchFamily="2" charset="-122"/>
              </a:rPr>
              <a:t>： 表示客户端</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启动，并处于等待状态。</a:t>
            </a:r>
          </a:p>
          <a:p>
            <a:r>
              <a:rPr lang="en-US" altLang="zh-CN" sz="1200" dirty="0">
                <a:latin typeface="STKaiti" panose="02010600040101010101" pitchFamily="2" charset="-122"/>
                <a:ea typeface="STKaiti" panose="02010600040101010101" pitchFamily="2" charset="-122"/>
              </a:rPr>
              <a:t>T2</a:t>
            </a:r>
            <a:r>
              <a:rPr lang="zh-CN" altLang="en-US" sz="1200" dirty="0">
                <a:latin typeface="STKaiti" panose="02010600040101010101" pitchFamily="2" charset="-122"/>
                <a:ea typeface="STKaiti" panose="02010600040101010101" pitchFamily="2" charset="-122"/>
              </a:rPr>
              <a:t>：表示客户端</a:t>
            </a:r>
            <a:r>
              <a:rPr lang="en-US" altLang="zh-CN" sz="1200" dirty="0">
                <a:latin typeface="STKaiti" panose="02010600040101010101" pitchFamily="2" charset="-122"/>
                <a:ea typeface="STKaiti" panose="02010600040101010101" pitchFamily="2" charset="-122"/>
              </a:rPr>
              <a:t>Client 2</a:t>
            </a:r>
            <a:r>
              <a:rPr lang="zh-CN" altLang="en-US" sz="1200" dirty="0">
                <a:latin typeface="STKaiti" panose="02010600040101010101" pitchFamily="2" charset="-122"/>
                <a:ea typeface="STKaiti" panose="02010600040101010101" pitchFamily="2" charset="-122"/>
              </a:rPr>
              <a:t>启动，并处于等待状念。</a:t>
            </a:r>
          </a:p>
          <a:p>
            <a:r>
              <a:rPr lang="en-US" altLang="zh-CN" sz="1200" dirty="0">
                <a:latin typeface="STKaiti" panose="02010600040101010101" pitchFamily="2" charset="-122"/>
                <a:ea typeface="STKaiti" panose="02010600040101010101" pitchFamily="2" charset="-122"/>
              </a:rPr>
              <a:t>T3</a:t>
            </a:r>
            <a:r>
              <a:rPr lang="zh-CN" altLang="en-US" sz="1200" dirty="0">
                <a:latin typeface="STKaiti" panose="02010600040101010101" pitchFamily="2" charset="-122"/>
                <a:ea typeface="STKaiti" panose="02010600040101010101" pitchFamily="2" charset="-122"/>
              </a:rPr>
              <a:t>：激活处于等待状态的</a:t>
            </a:r>
            <a:r>
              <a:rPr lang="en-US" altLang="zh-CN" sz="1200" dirty="0">
                <a:latin typeface="STKaiti" panose="02010600040101010101" pitchFamily="2" charset="-122"/>
                <a:ea typeface="STKaiti" panose="02010600040101010101" pitchFamily="2" charset="-122"/>
              </a:rPr>
              <a:t>Client 1 </a:t>
            </a:r>
            <a:r>
              <a:rPr lang="zh-CN" altLang="en-US" sz="1200" dirty="0">
                <a:latin typeface="STKaiti" panose="02010600040101010101" pitchFamily="2" charset="-122"/>
                <a:ea typeface="STKaiti" panose="02010600040101010101" pitchFamily="2" charset="-122"/>
              </a:rPr>
              <a:t>，且</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可以向</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 </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送数据访问请求。</a:t>
            </a:r>
          </a:p>
          <a:p>
            <a:r>
              <a:rPr lang="en-US" altLang="zh-CN" sz="1200" dirty="0">
                <a:latin typeface="STKaiti" panose="02010600040101010101" pitchFamily="2" charset="-122"/>
                <a:ea typeface="STKaiti" panose="02010600040101010101" pitchFamily="2" charset="-122"/>
              </a:rPr>
              <a:t>T4</a:t>
            </a:r>
            <a:r>
              <a:rPr lang="zh-CN" altLang="en-US" sz="1200" dirty="0">
                <a:latin typeface="STKaiti" panose="02010600040101010101" pitchFamily="2" charset="-122"/>
                <a:ea typeface="STKaiti" panose="02010600040101010101" pitchFamily="2" charset="-122"/>
              </a:rPr>
              <a:t>：激活处于等待状态的</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，且</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可以向</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送数据访问请求。</a:t>
            </a:r>
          </a:p>
          <a:p>
            <a:r>
              <a:rPr lang="en-US" altLang="zh-CN" sz="1200" dirty="0">
                <a:latin typeface="STKaiti" panose="02010600040101010101" pitchFamily="2" charset="-122"/>
                <a:ea typeface="STKaiti" panose="02010600040101010101" pitchFamily="2" charset="-122"/>
              </a:rPr>
              <a:t>T5</a:t>
            </a:r>
            <a:r>
              <a:rPr lang="zh-CN" altLang="en-US" sz="1200" dirty="0">
                <a:latin typeface="STKaiti" panose="02010600040101010101" pitchFamily="2" charset="-122"/>
                <a:ea typeface="STKaiti" panose="02010600040101010101" pitchFamily="2" charset="-122"/>
              </a:rPr>
              <a:t>：</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向</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发送数据访问请求，并等待接收</a:t>
            </a:r>
            <a:r>
              <a:rPr lang="en-US" altLang="zh-CN" sz="1200" dirty="0">
                <a:latin typeface="STKaiti" panose="02010600040101010101" pitchFamily="2" charset="-122"/>
                <a:ea typeface="STKaiti" panose="02010600040101010101" pitchFamily="2" charset="-122"/>
              </a:rPr>
              <a:t>Server</a:t>
            </a: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发送的反馈信息，</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接收到</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的数据访问请求，</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准备请求结果，同时可以接收其它客户端发送的数据 </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请求。</a:t>
            </a:r>
          </a:p>
          <a:p>
            <a:r>
              <a:rPr lang="en-US" altLang="zh-CN" sz="1200" dirty="0">
                <a:latin typeface="STKaiti" panose="02010600040101010101" pitchFamily="2" charset="-122"/>
                <a:ea typeface="STKaiti" panose="02010600040101010101" pitchFamily="2" charset="-122"/>
              </a:rPr>
              <a:t>T6</a:t>
            </a:r>
            <a:r>
              <a:rPr lang="zh-CN" altLang="en-US" sz="1200" dirty="0">
                <a:latin typeface="STKaiti" panose="02010600040101010101" pitchFamily="2" charset="-122"/>
                <a:ea typeface="STKaiti" panose="02010600040101010101" pitchFamily="2" charset="-122"/>
              </a:rPr>
              <a:t>：</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向</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发送数据访问请求，并等待接收</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送的反馈信息，</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接收到</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的数据访问请求， </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准备请求结果，同时接收其它客户端发送的数据请求。</a:t>
            </a:r>
          </a:p>
          <a:p>
            <a:r>
              <a:rPr lang="en-US" altLang="zh-CN" sz="1200" dirty="0">
                <a:latin typeface="STKaiti" panose="02010600040101010101" pitchFamily="2" charset="-122"/>
                <a:ea typeface="STKaiti" panose="02010600040101010101" pitchFamily="2" charset="-122"/>
              </a:rPr>
              <a:t>T7</a:t>
            </a:r>
            <a:r>
              <a:rPr lang="zh-CN" altLang="en-US" sz="1200" dirty="0">
                <a:latin typeface="STKaiti" panose="02010600040101010101" pitchFamily="2" charset="-122"/>
                <a:ea typeface="STKaiti" panose="02010600040101010101" pitchFamily="2" charset="-122"/>
              </a:rPr>
              <a:t>：</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向</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发送请求结果，同时</a:t>
            </a:r>
            <a:r>
              <a:rPr lang="en-US" altLang="zh-CN" sz="1200" dirty="0">
                <a:latin typeface="STKaiti" panose="02010600040101010101" pitchFamily="2" charset="-122"/>
                <a:ea typeface="STKaiti" panose="02010600040101010101" pitchFamily="2" charset="-122"/>
              </a:rPr>
              <a:t>Client 1</a:t>
            </a:r>
            <a:r>
              <a:rPr lang="zh-CN" altLang="en-US" sz="1200" dirty="0">
                <a:latin typeface="STKaiti" panose="02010600040101010101" pitchFamily="2" charset="-122"/>
                <a:ea typeface="STKaiti" panose="02010600040101010101" pitchFamily="2" charset="-122"/>
              </a:rPr>
              <a:t>接收</a:t>
            </a:r>
            <a:r>
              <a:rPr lang="en-US" altLang="zh-CN" sz="1200" dirty="0">
                <a:latin typeface="STKaiti" panose="02010600040101010101" pitchFamily="2" charset="-122"/>
                <a:ea typeface="STKaiti" panose="02010600040101010101" pitchFamily="2" charset="-122"/>
              </a:rPr>
              <a:t>Server</a:t>
            </a: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发送的请求结果，并处于等待状态。</a:t>
            </a:r>
          </a:p>
          <a:p>
            <a:r>
              <a:rPr lang="en-US" altLang="zh-CN" sz="1200" dirty="0">
                <a:latin typeface="STKaiti" panose="02010600040101010101" pitchFamily="2" charset="-122"/>
                <a:ea typeface="STKaiti" panose="02010600040101010101" pitchFamily="2" charset="-122"/>
              </a:rPr>
              <a:t>T8</a:t>
            </a:r>
            <a:r>
              <a:rPr lang="zh-CN" altLang="en-US" sz="1200" dirty="0">
                <a:latin typeface="STKaiti" panose="02010600040101010101" pitchFamily="2" charset="-122"/>
                <a:ea typeface="STKaiti" panose="02010600040101010101" pitchFamily="2" charset="-122"/>
              </a:rPr>
              <a:t>：</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向</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发送请求结果，同时</a:t>
            </a:r>
            <a:r>
              <a:rPr lang="en-US" altLang="zh-CN" sz="1200" dirty="0">
                <a:latin typeface="STKaiti" panose="02010600040101010101" pitchFamily="2" charset="-122"/>
                <a:ea typeface="STKaiti" panose="02010600040101010101" pitchFamily="2" charset="-122"/>
              </a:rPr>
              <a:t>Client2</a:t>
            </a:r>
            <a:r>
              <a:rPr lang="zh-CN" altLang="en-US" sz="1200" dirty="0">
                <a:latin typeface="STKaiti" panose="02010600040101010101" pitchFamily="2" charset="-122"/>
                <a:ea typeface="STKaiti" panose="02010600040101010101" pitchFamily="2" charset="-122"/>
              </a:rPr>
              <a:t>接收</a:t>
            </a:r>
            <a:r>
              <a:rPr lang="en-US" altLang="zh-CN" sz="1200" dirty="0">
                <a:latin typeface="STKaiti" panose="02010600040101010101" pitchFamily="2" charset="-122"/>
                <a:ea typeface="STKaiti" panose="02010600040101010101" pitchFamily="2" charset="-122"/>
              </a:rPr>
              <a:t>Server</a:t>
            </a:r>
            <a:r>
              <a:rPr lang="zh-CN" altLang="en-US" sz="1200" dirty="0">
                <a:latin typeface="STKaiti" panose="02010600040101010101" pitchFamily="2" charset="-122"/>
                <a:ea typeface="STKaiti" panose="02010600040101010101" pitchFamily="2" charset="-122"/>
              </a:rPr>
              <a:t>发 </a:t>
            </a:r>
            <a:endParaRPr lang="en-US" altLang="zh-CN" sz="1200" dirty="0">
              <a:latin typeface="STKaiti" panose="02010600040101010101" pitchFamily="2" charset="-122"/>
              <a:ea typeface="STKaiti" panose="02010600040101010101" pitchFamily="2" charset="-122"/>
            </a:endParaRPr>
          </a:p>
          <a:p>
            <a:r>
              <a:rPr lang="en-US" altLang="zh-CN" sz="1200" dirty="0">
                <a:latin typeface="STKaiti" panose="02010600040101010101" pitchFamily="2" charset="-122"/>
                <a:ea typeface="STKaiti" panose="02010600040101010101" pitchFamily="2" charset="-122"/>
              </a:rPr>
              <a:t>        </a:t>
            </a:r>
            <a:r>
              <a:rPr lang="zh-CN" altLang="en-US" sz="1200" dirty="0">
                <a:latin typeface="STKaiti" panose="02010600040101010101" pitchFamily="2" charset="-122"/>
                <a:ea typeface="STKaiti" panose="02010600040101010101" pitchFamily="2" charset="-122"/>
              </a:rPr>
              <a:t>送的请求结果，并处于等待状态。</a:t>
            </a:r>
          </a:p>
          <a:p>
            <a:r>
              <a:rPr lang="zh-CN" altLang="en-US" sz="1200" dirty="0">
                <a:latin typeface="STKaiti" panose="02010600040101010101" pitchFamily="2" charset="-122"/>
                <a:ea typeface="STKaiti" panose="02010600040101010101" pitchFamily="2" charset="-122"/>
              </a:rPr>
              <a:t>以上</a:t>
            </a:r>
            <a:r>
              <a:rPr lang="en-US" altLang="zh-CN" sz="1200" dirty="0">
                <a:latin typeface="STKaiti" panose="02010600040101010101" pitchFamily="2" charset="-122"/>
                <a:ea typeface="STKaiti" panose="02010600040101010101" pitchFamily="2" charset="-122"/>
              </a:rPr>
              <a:t>9</a:t>
            </a:r>
            <a:r>
              <a:rPr lang="zh-CN" altLang="en-US" sz="1200" dirty="0">
                <a:latin typeface="STKaiti" panose="02010600040101010101" pitchFamily="2" charset="-122"/>
                <a:ea typeface="STKaiti" panose="02010600040101010101" pitchFamily="2" charset="-122"/>
              </a:rPr>
              <a:t>条反应规则中，</a:t>
            </a:r>
            <a:r>
              <a:rPr lang="en-US" altLang="zh-CN" sz="1200" dirty="0">
                <a:latin typeface="STKaiti" panose="02010600040101010101" pitchFamily="2" charset="-122"/>
                <a:ea typeface="STKaiti" panose="02010600040101010101" pitchFamily="2" charset="-122"/>
              </a:rPr>
              <a:t>T0</a:t>
            </a:r>
            <a:r>
              <a:rPr lang="zh-CN" altLang="en-US" sz="1200" dirty="0">
                <a:latin typeface="STKaiti" panose="02010600040101010101" pitchFamily="2" charset="-122"/>
                <a:ea typeface="STKaiti" panose="02010600040101010101" pitchFamily="2" charset="-122"/>
              </a:rPr>
              <a:t>是一条加热规则，即把大分子分解成小分子的规则，从而使小分子可以平行地参加反应，</a:t>
            </a:r>
            <a:r>
              <a:rPr lang="en-US" altLang="zh-CN" sz="1200" dirty="0">
                <a:latin typeface="STKaiti" panose="02010600040101010101" pitchFamily="2" charset="-122"/>
                <a:ea typeface="STKaiti" panose="02010600040101010101" pitchFamily="2" charset="-122"/>
              </a:rPr>
              <a:t>T1</a:t>
            </a:r>
            <a:r>
              <a:rPr lang="zh-CN" altLang="en-US" sz="1200" dirty="0">
                <a:latin typeface="STKaiti" panose="02010600040101010101" pitchFamily="2" charset="-122"/>
                <a:ea typeface="STKaiti" panose="02010600040101010101" pitchFamily="2" charset="-122"/>
              </a:rPr>
              <a:t>一</a:t>
            </a:r>
            <a:r>
              <a:rPr lang="en-US" altLang="zh-CN" sz="1200" dirty="0">
                <a:latin typeface="STKaiti" panose="02010600040101010101" pitchFamily="2" charset="-122"/>
                <a:ea typeface="STKaiti" panose="02010600040101010101" pitchFamily="2" charset="-122"/>
              </a:rPr>
              <a:t>T8</a:t>
            </a:r>
            <a:r>
              <a:rPr lang="zh-CN" altLang="en-US" sz="1200" dirty="0">
                <a:latin typeface="STKaiti" panose="02010600040101010101" pitchFamily="2" charset="-122"/>
                <a:ea typeface="STKaiti" panose="02010600040101010101" pitchFamily="2" charset="-122"/>
              </a:rPr>
              <a:t>都为专用规则，其中</a:t>
            </a:r>
            <a:r>
              <a:rPr lang="en-US" altLang="zh-CN" sz="1200" dirty="0">
                <a:latin typeface="STKaiti" panose="02010600040101010101" pitchFamily="2" charset="-122"/>
                <a:ea typeface="STKaiti" panose="02010600040101010101" pitchFamily="2" charset="-122"/>
              </a:rPr>
              <a:t>T7</a:t>
            </a:r>
            <a:r>
              <a:rPr lang="zh-CN" altLang="en-US" sz="1200" dirty="0">
                <a:latin typeface="STKaiti" panose="02010600040101010101" pitchFamily="2" charset="-122"/>
                <a:ea typeface="STKaiti" panose="02010600040101010101" pitchFamily="2" charset="-122"/>
              </a:rPr>
              <a:t>和</a:t>
            </a:r>
            <a:r>
              <a:rPr lang="en-US" altLang="zh-CN" sz="1200" dirty="0">
                <a:latin typeface="STKaiti" panose="02010600040101010101" pitchFamily="2" charset="-122"/>
                <a:ea typeface="STKaiti" panose="02010600040101010101" pitchFamily="2" charset="-122"/>
              </a:rPr>
              <a:t>T8</a:t>
            </a:r>
            <a:r>
              <a:rPr lang="zh-CN" altLang="en-US" sz="1200" dirty="0">
                <a:latin typeface="STKaiti" panose="02010600040101010101" pitchFamily="2" charset="-122"/>
                <a:ea typeface="STKaiti" panose="02010600040101010101" pitchFamily="2" charset="-122"/>
              </a:rPr>
              <a:t>表示返回到初始状态。</a:t>
            </a:r>
          </a:p>
          <a:p>
            <a:endParaRPr lang="zh-CN" altLang="en-US" dirty="0"/>
          </a:p>
        </p:txBody>
      </p:sp>
      <p:sp>
        <p:nvSpPr>
          <p:cNvPr id="13" name="文本框 12">
            <a:extLst>
              <a:ext uri="{FF2B5EF4-FFF2-40B4-BE49-F238E27FC236}">
                <a16:creationId xmlns="" xmlns:a16="http://schemas.microsoft.com/office/drawing/2014/main" id="{2DF126EF-5629-1145-9B2B-52F78B1F7394}"/>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2475574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512500"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35528" y="1456731"/>
            <a:ext cx="10465266" cy="400110"/>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结构的规格说明</a:t>
            </a:r>
            <a:endParaRPr lang="en-US" altLang="zh-CN" sz="2000" dirty="0">
              <a:latin typeface="STKaiti" panose="02010600040101010101" pitchFamily="2" charset="-122"/>
              <a:ea typeface="STKaiti" panose="02010600040101010101" pitchFamily="2" charset="-122"/>
            </a:endParaRP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785070" y="2222688"/>
            <a:ext cx="10347121" cy="883768"/>
          </a:xfrm>
          <a:prstGeom prst="rect">
            <a:avLst/>
          </a:prstGeom>
          <a:noFill/>
        </p:spPr>
        <p:txBody>
          <a:bodyPr wrap="square">
            <a:spAutoFit/>
          </a:bodyPr>
          <a:lstStyle/>
          <a:p>
            <a:pPr>
              <a:lnSpc>
                <a:spcPct val="150000"/>
              </a:lnSpc>
            </a:pPr>
            <a:r>
              <a:rPr lang="zh-CN" altLang="en-US" dirty="0">
                <a:latin typeface="STKaiti" panose="02010600040101010101" pitchFamily="2" charset="-122"/>
                <a:ea typeface="STKaiti" panose="02010600040101010101" pitchFamily="2" charset="-122"/>
              </a:rPr>
              <a:t>在用</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定义系统体系结构时，必须定义</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的初始溶液，即明确系统的最初状态。对于</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结构，其初始溶液</a:t>
            </a:r>
            <a:r>
              <a:rPr lang="en-US" altLang="zh-CN" dirty="0">
                <a:latin typeface="STKaiti" panose="02010600040101010101" pitchFamily="2" charset="-122"/>
                <a:ea typeface="STKaiti" panose="02010600040101010101" pitchFamily="2" charset="-122"/>
              </a:rPr>
              <a:t>So</a:t>
            </a:r>
            <a:r>
              <a:rPr lang="zh-CN" altLang="en-US" dirty="0">
                <a:latin typeface="STKaiti" panose="02010600040101010101" pitchFamily="2" charset="-122"/>
                <a:ea typeface="STKaiti" panose="02010600040101010101" pitchFamily="2" charset="-122"/>
              </a:rPr>
              <a:t>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 xmlns:a16="http://schemas.microsoft.com/office/drawing/2014/main" id="{2FDE2771-8CB6-4F38-BE2B-BF6FB7632597}"/>
                  </a:ext>
                </a:extLst>
              </p:cNvPr>
              <p:cNvSpPr txBox="1"/>
              <p:nvPr/>
            </p:nvSpPr>
            <p:spPr>
              <a:xfrm>
                <a:off x="524311" y="1898166"/>
                <a:ext cx="6098796" cy="369332"/>
              </a:xfrm>
              <a:prstGeom prst="rect">
                <a:avLst/>
              </a:prstGeom>
              <a:noFill/>
            </p:spPr>
            <p:txBody>
              <a:bodyPr wrap="square">
                <a:spAutoFit/>
              </a:bodyPr>
              <a:lstStyle/>
              <a:p>
                <a:pPr marL="285750" indent="-285750">
                  <a:buFont typeface="Wingdings" panose="05000000000000000000" pitchFamily="2" charset="2"/>
                  <a:buChar char="ü"/>
                </a:pPr>
                <a:r>
                  <a:rPr lang="en-US" altLang="zh-CN" sz="1800"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架</a:t>
                </a:r>
                <a:r>
                  <a:rPr lang="zh-CN" altLang="en-US" sz="1800" dirty="0">
                    <a:latin typeface="STKaiti" panose="02010600040101010101" pitchFamily="2" charset="-122"/>
                    <a:ea typeface="STKaiti" panose="02010600040101010101" pitchFamily="2" charset="-122"/>
                  </a:rPr>
                  <a:t>构的初始溶液</a:t>
                </a:r>
                <a14:m>
                  <m:oMath xmlns:m="http://schemas.openxmlformats.org/officeDocument/2006/math">
                    <m:sSub>
                      <m:sSubPr>
                        <m:ctrlPr>
                          <a:rPr lang="en-US" altLang="zh-CN" sz="1800"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sz="1800" b="0" i="1" smtClean="0">
                            <a:latin typeface="Cambria Math" panose="02040503050406030204" pitchFamily="18" charset="0"/>
                            <a:ea typeface="STKaiti" panose="02010600040101010101" pitchFamily="2" charset="-122"/>
                          </a:rPr>
                          <m:t>0</m:t>
                        </m:r>
                      </m:sub>
                    </m:sSub>
                  </m:oMath>
                </a14:m>
                <a:r>
                  <a:rPr lang="zh-CN" altLang="en-US" sz="1800" dirty="0">
                    <a:latin typeface="STKaiti" panose="02010600040101010101" pitchFamily="2" charset="-122"/>
                    <a:ea typeface="STKaiti" panose="02010600040101010101" pitchFamily="2" charset="-122"/>
                  </a:rPr>
                  <a:t>和终止溶液集</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𝐹</m:t>
                        </m:r>
                      </m:sub>
                    </m:sSub>
                  </m:oMath>
                </a14:m>
                <a:endParaRPr lang="zh-CN" altLang="en-US" sz="1800" dirty="0">
                  <a:latin typeface="STKaiti" panose="02010600040101010101" pitchFamily="2" charset="-122"/>
                  <a:ea typeface="STKaiti" panose="02010600040101010101" pitchFamily="2" charset="-122"/>
                </a:endParaRPr>
              </a:p>
            </p:txBody>
          </p:sp>
        </mc:Choice>
        <mc:Fallback xmlns="">
          <p:sp>
            <p:nvSpPr>
              <p:cNvPr id="11" name="文本框 10">
                <a:extLst>
                  <a:ext uri="{FF2B5EF4-FFF2-40B4-BE49-F238E27FC236}">
                    <a16:creationId xmlns:a16="http://schemas.microsoft.com/office/drawing/2014/main" id="{2FDE2771-8CB6-4F38-BE2B-BF6FB7632597}"/>
                  </a:ext>
                </a:extLst>
              </p:cNvPr>
              <p:cNvSpPr txBox="1">
                <a:spLocks noRot="1" noChangeAspect="1" noMove="1" noResize="1" noEditPoints="1" noAdjustHandles="1" noChangeArrowheads="1" noChangeShapeType="1" noTextEdit="1"/>
              </p:cNvSpPr>
              <p:nvPr/>
            </p:nvSpPr>
            <p:spPr>
              <a:xfrm>
                <a:off x="524311" y="1898166"/>
                <a:ext cx="6098796" cy="369332"/>
              </a:xfrm>
              <a:prstGeom prst="rect">
                <a:avLst/>
              </a:prstGeom>
              <a:blipFill>
                <a:blip r:embed="rId3"/>
                <a:stretch>
                  <a:fillRect l="-600" t="-6557" b="-26230"/>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CF7713EE-648E-4E23-98E6-7F170140C746}"/>
              </a:ext>
            </a:extLst>
          </p:cNvPr>
          <p:cNvPicPr>
            <a:picLocks noChangeAspect="1"/>
          </p:cNvPicPr>
          <p:nvPr/>
        </p:nvPicPr>
        <p:blipFill>
          <a:blip r:embed="rId4"/>
          <a:stretch>
            <a:fillRect/>
          </a:stretch>
        </p:blipFill>
        <p:spPr>
          <a:xfrm>
            <a:off x="4248892" y="3066128"/>
            <a:ext cx="3419475" cy="857250"/>
          </a:xfrm>
          <a:prstGeom prst="rect">
            <a:avLst/>
          </a:prstGeom>
        </p:spPr>
      </p:pic>
      <p:sp>
        <p:nvSpPr>
          <p:cNvPr id="14" name="文本框 13">
            <a:extLst>
              <a:ext uri="{FF2B5EF4-FFF2-40B4-BE49-F238E27FC236}">
                <a16:creationId xmlns="" xmlns:a16="http://schemas.microsoft.com/office/drawing/2014/main" id="{B89DFA61-5180-4F59-9564-BF23D8795804}"/>
              </a:ext>
            </a:extLst>
          </p:cNvPr>
          <p:cNvSpPr txBox="1"/>
          <p:nvPr/>
        </p:nvSpPr>
        <p:spPr>
          <a:xfrm>
            <a:off x="785070" y="4154109"/>
            <a:ext cx="10347121" cy="1200329"/>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由于终止溶液集</a:t>
            </a:r>
            <a:r>
              <a:rPr lang="en-US" altLang="zh-CN" dirty="0">
                <a:latin typeface="STKaiti" panose="02010600040101010101" pitchFamily="2" charset="-122"/>
                <a:ea typeface="STKaiti" panose="02010600040101010101" pitchFamily="2" charset="-122"/>
              </a:rPr>
              <a:t>SF</a:t>
            </a:r>
            <a:r>
              <a:rPr lang="zh-CN" altLang="en-US" dirty="0">
                <a:latin typeface="STKaiti" panose="02010600040101010101" pitchFamily="2" charset="-122"/>
                <a:ea typeface="STKaiti" panose="02010600040101010101" pitchFamily="2" charset="-122"/>
              </a:rPr>
              <a:t>中的终止溶液不唯一，且存在循环，我们对反应规则</a:t>
            </a:r>
            <a:r>
              <a:rPr lang="en-US" altLang="zh-CN" dirty="0">
                <a:latin typeface="STKaiti" panose="02010600040101010101" pitchFamily="2" charset="-122"/>
                <a:ea typeface="STKaiti" panose="02010600040101010101" pitchFamily="2" charset="-122"/>
              </a:rPr>
              <a:t>T7</a:t>
            </a:r>
            <a:r>
              <a:rPr lang="zh-CN" altLang="en-US" dirty="0">
                <a:latin typeface="STKaiti" panose="02010600040101010101" pitchFamily="2" charset="-122"/>
                <a:ea typeface="STKaiti" panose="02010600040101010101" pitchFamily="2" charset="-122"/>
              </a:rPr>
              <a:t>和</a:t>
            </a:r>
            <a:r>
              <a:rPr lang="en-US" altLang="zh-CN" dirty="0">
                <a:latin typeface="STKaiti" panose="02010600040101010101" pitchFamily="2" charset="-122"/>
                <a:ea typeface="STKaiti" panose="02010600040101010101" pitchFamily="2" charset="-122"/>
              </a:rPr>
              <a:t>T8</a:t>
            </a:r>
            <a:r>
              <a:rPr lang="zh-CN" altLang="en-US" dirty="0">
                <a:latin typeface="STKaiti" panose="02010600040101010101" pitchFamily="2" charset="-122"/>
                <a:ea typeface="STKaiti" panose="02010600040101010101" pitchFamily="2" charset="-122"/>
              </a:rPr>
              <a:t>进行了改写，使</a:t>
            </a:r>
            <a:r>
              <a:rPr lang="en-US" altLang="zh-CN" dirty="0">
                <a:latin typeface="STKaiti" panose="02010600040101010101" pitchFamily="2" charset="-122"/>
                <a:ea typeface="STKaiti" panose="02010600040101010101" pitchFamily="2" charset="-122"/>
              </a:rPr>
              <a:t>Client l</a:t>
            </a:r>
            <a:r>
              <a:rPr lang="zh-CN" altLang="en-US" dirty="0">
                <a:latin typeface="STKaiti" panose="02010600040101010101" pitchFamily="2" charset="-122"/>
                <a:ea typeface="STKaiti" panose="02010600040101010101" pitchFamily="2" charset="-122"/>
              </a:rPr>
              <a:t>在经过规则</a:t>
            </a:r>
            <a:r>
              <a:rPr lang="en-US" altLang="zh-CN" dirty="0">
                <a:latin typeface="STKaiti" panose="02010600040101010101" pitchFamily="2" charset="-122"/>
                <a:ea typeface="STKaiti" panose="02010600040101010101" pitchFamily="2" charset="-122"/>
              </a:rPr>
              <a:t>T7</a:t>
            </a:r>
            <a:r>
              <a:rPr lang="zh-CN" altLang="en-US" dirty="0">
                <a:latin typeface="STKaiti" panose="02010600040101010101" pitchFamily="2" charset="-122"/>
                <a:ea typeface="STKaiti" panose="02010600040101010101" pitchFamily="2" charset="-122"/>
              </a:rPr>
              <a:t>后处于关闭状态，</a:t>
            </a:r>
            <a:r>
              <a:rPr lang="en-US" altLang="zh-CN" dirty="0">
                <a:latin typeface="STKaiti" panose="02010600040101010101" pitchFamily="2" charset="-122"/>
                <a:ea typeface="STKaiti" panose="02010600040101010101" pitchFamily="2" charset="-122"/>
              </a:rPr>
              <a:t>Client2</a:t>
            </a:r>
            <a:r>
              <a:rPr lang="zh-CN" altLang="en-US" dirty="0">
                <a:latin typeface="STKaiti" panose="02010600040101010101" pitchFamily="2" charset="-122"/>
                <a:ea typeface="STKaiti" panose="02010600040101010101" pitchFamily="2" charset="-122"/>
              </a:rPr>
              <a:t>在经过</a:t>
            </a:r>
            <a:r>
              <a:rPr lang="en-US" altLang="zh-CN" dirty="0">
                <a:latin typeface="STKaiti" panose="02010600040101010101" pitchFamily="2" charset="-122"/>
                <a:ea typeface="STKaiti" panose="02010600040101010101" pitchFamily="2" charset="-122"/>
              </a:rPr>
              <a:t>T8</a:t>
            </a:r>
            <a:r>
              <a:rPr lang="zh-CN" altLang="en-US" dirty="0">
                <a:latin typeface="STKaiti" panose="02010600040101010101" pitchFamily="2" charset="-122"/>
                <a:ea typeface="STKaiti" panose="02010600040101010101" pitchFamily="2" charset="-122"/>
              </a:rPr>
              <a:t>后处于关闭状态，从而都不再继续向下进行反应。改写后的规则如下：</a:t>
            </a:r>
            <a:r>
              <a:rPr lang="en-US" altLang="zh-CN" dirty="0">
                <a:latin typeface="STKaiti" panose="02010600040101010101" pitchFamily="2" charset="-122"/>
                <a:ea typeface="STKaiti" panose="02010600040101010101" pitchFamily="2" charset="-122"/>
              </a:rPr>
              <a:t>|</a:t>
            </a:r>
            <a:endParaRPr lang="zh-CN" altLang="en-US" dirty="0">
              <a:latin typeface="STKaiti" panose="02010600040101010101" pitchFamily="2" charset="-122"/>
              <a:ea typeface="STKaiti" panose="02010600040101010101" pitchFamily="2" charset="-122"/>
            </a:endParaRPr>
          </a:p>
          <a:p>
            <a:endParaRPr lang="zh-CN" altLang="en-US" dirty="0"/>
          </a:p>
        </p:txBody>
      </p:sp>
      <p:pic>
        <p:nvPicPr>
          <p:cNvPr id="15" name="图片 14">
            <a:extLst>
              <a:ext uri="{FF2B5EF4-FFF2-40B4-BE49-F238E27FC236}">
                <a16:creationId xmlns="" xmlns:a16="http://schemas.microsoft.com/office/drawing/2014/main" id="{9EAC0E3A-B031-423D-AD2E-22062866ECD9}"/>
              </a:ext>
            </a:extLst>
          </p:cNvPr>
          <p:cNvPicPr>
            <a:picLocks noChangeAspect="1"/>
          </p:cNvPicPr>
          <p:nvPr/>
        </p:nvPicPr>
        <p:blipFill>
          <a:blip r:embed="rId5"/>
          <a:stretch>
            <a:fillRect/>
          </a:stretch>
        </p:blipFill>
        <p:spPr>
          <a:xfrm>
            <a:off x="2941694" y="5208733"/>
            <a:ext cx="7362825" cy="752475"/>
          </a:xfrm>
          <a:prstGeom prst="rect">
            <a:avLst/>
          </a:prstGeom>
        </p:spPr>
      </p:pic>
      <p:sp>
        <p:nvSpPr>
          <p:cNvPr id="13" name="文本框 12">
            <a:extLst>
              <a:ext uri="{FF2B5EF4-FFF2-40B4-BE49-F238E27FC236}">
                <a16:creationId xmlns="" xmlns:a16="http://schemas.microsoft.com/office/drawing/2014/main" id="{1B6D7250-C424-5949-BC89-890C64B4C104}"/>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330403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270447"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化学抽象机描述导出</a:t>
            </a:r>
            <a:r>
              <a:rPr lang="en-US" altLang="zh-CN" sz="2000" dirty="0">
                <a:latin typeface="STKaiti" panose="02010600040101010101" pitchFamily="2" charset="-122"/>
                <a:ea typeface="STKaiti" panose="02010600040101010101" pitchFamily="2" charset="-122"/>
              </a:rPr>
              <a:t>LTS</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35528" y="1456731"/>
            <a:ext cx="10465266"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结构的动态模拟</a:t>
            </a:r>
          </a:p>
          <a:p>
            <a:pPr marL="285750" indent="-285750">
              <a:buFont typeface="Arial" panose="020B0604020202020204" pitchFamily="34" charset="0"/>
              <a:buChar char="•"/>
            </a:pPr>
            <a:endParaRPr lang="en-US" altLang="zh-CN" sz="2000" dirty="0">
              <a:latin typeface="STKaiti" panose="02010600040101010101" pitchFamily="2" charset="-122"/>
              <a:ea typeface="STKaiti" panose="02010600040101010101" pitchFamily="2" charset="-122"/>
            </a:endParaRP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701180" y="1806219"/>
            <a:ext cx="10993073" cy="1299266"/>
          </a:xfrm>
          <a:prstGeom prst="rect">
            <a:avLst/>
          </a:prstGeom>
          <a:noFill/>
        </p:spPr>
        <p:txBody>
          <a:bodyPr wrap="square">
            <a:spAutoFit/>
          </a:bodyPr>
          <a:lstStyle/>
          <a:p>
            <a:pPr>
              <a:lnSpc>
                <a:spcPct val="150000"/>
              </a:lnSpc>
            </a:pPr>
            <a:r>
              <a:rPr lang="zh-CN" altLang="en-US" dirty="0">
                <a:latin typeface="STKaiti" panose="02010600040101010101" pitchFamily="2" charset="-122"/>
                <a:ea typeface="STKaiti" panose="02010600040101010101" pitchFamily="2" charset="-122"/>
              </a:rPr>
              <a:t>在下面我们对</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描述的客户端</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服务器结构进行动态模拟，来跟踪系统状态的变化。首先根据初始溶液</a:t>
            </a:r>
            <a:r>
              <a:rPr lang="en-US" altLang="zh-CN" dirty="0">
                <a:latin typeface="STKaiti" panose="02010600040101010101" pitchFamily="2" charset="-122"/>
                <a:ea typeface="STKaiti" panose="02010600040101010101" pitchFamily="2" charset="-122"/>
              </a:rPr>
              <a:t>So</a:t>
            </a:r>
            <a:r>
              <a:rPr lang="zh-CN" altLang="en-US" dirty="0">
                <a:latin typeface="STKaiti" panose="02010600040101010101" pitchFamily="2" charset="-122"/>
                <a:ea typeface="STKaiti" panose="02010600040101010101" pitchFamily="2" charset="-122"/>
              </a:rPr>
              <a:t>中的分子</a:t>
            </a:r>
            <a:r>
              <a:rPr lang="en-US" altLang="zh-CN" dirty="0">
                <a:latin typeface="STKaiti" panose="02010600040101010101" pitchFamily="2" charset="-122"/>
                <a:ea typeface="STKaiti" panose="02010600040101010101" pitchFamily="2" charset="-122"/>
              </a:rPr>
              <a:t>Client</a:t>
            </a:r>
            <a:r>
              <a:rPr lang="zh-CN" altLang="en-US" dirty="0">
                <a:latin typeface="STKaiti" panose="02010600040101010101" pitchFamily="2" charset="-122"/>
                <a:ea typeface="STKaiti" panose="02010600040101010101" pitchFamily="2" charset="-122"/>
              </a:rPr>
              <a:t>和 </a:t>
            </a:r>
            <a:r>
              <a:rPr lang="en-US" altLang="zh-CN" dirty="0">
                <a:latin typeface="STKaiti" panose="02010600040101010101" pitchFamily="2" charset="-122"/>
                <a:ea typeface="STKaiti" panose="02010600040101010101" pitchFamily="2" charset="-122"/>
              </a:rPr>
              <a:t>I (SenCS)◇o(RecSC)Server</a:t>
            </a:r>
            <a:r>
              <a:rPr lang="zh-CN" altLang="en-US" dirty="0">
                <a:latin typeface="STKaiti" panose="02010600040101010101" pitchFamily="2" charset="-122"/>
                <a:ea typeface="STKaiti" panose="02010600040101010101" pitchFamily="2" charset="-122"/>
              </a:rPr>
              <a:t>，使用加热规则</a:t>
            </a:r>
            <a:r>
              <a:rPr lang="en-US" altLang="zh-CN" dirty="0">
                <a:latin typeface="STKaiti" panose="02010600040101010101" pitchFamily="2" charset="-122"/>
                <a:ea typeface="STKaiti" panose="02010600040101010101" pitchFamily="2" charset="-122"/>
              </a:rPr>
              <a:t>TO</a:t>
            </a:r>
            <a:r>
              <a:rPr lang="zh-CN" altLang="en-US" dirty="0">
                <a:latin typeface="STKaiti" panose="02010600040101010101" pitchFamily="2" charset="-122"/>
                <a:ea typeface="STKaiti" panose="02010600040101010101" pitchFamily="2" charset="-122"/>
              </a:rPr>
              <a:t>来进行加热，启动系统生成两个客户端 </a:t>
            </a:r>
            <a:r>
              <a:rPr lang="en-US" altLang="zh-CN" dirty="0">
                <a:latin typeface="STKaiti" panose="02010600040101010101" pitchFamily="2" charset="-122"/>
                <a:ea typeface="STKaiti" panose="02010600040101010101" pitchFamily="2" charset="-122"/>
              </a:rPr>
              <a:t>Client l</a:t>
            </a:r>
            <a:r>
              <a:rPr lang="zh-CN" altLang="en-US" dirty="0">
                <a:latin typeface="STKaiti" panose="02010600040101010101" pitchFamily="2" charset="-122"/>
                <a:ea typeface="STKaiti" panose="02010600040101010101" pitchFamily="2" charset="-122"/>
              </a:rPr>
              <a:t>和</a:t>
            </a:r>
            <a:r>
              <a:rPr lang="en-US" altLang="zh-CN" dirty="0">
                <a:latin typeface="STKaiti" panose="02010600040101010101" pitchFamily="2" charset="-122"/>
                <a:ea typeface="STKaiti" panose="02010600040101010101" pitchFamily="2" charset="-122"/>
              </a:rPr>
              <a:t>Client2</a:t>
            </a:r>
            <a:r>
              <a:rPr lang="zh-CN" altLang="en-US" dirty="0">
                <a:latin typeface="STKaiti" panose="02010600040101010101" pitchFamily="2" charset="-122"/>
                <a:ea typeface="STKaiti" panose="02010600040101010101" pitchFamily="2" charset="-122"/>
              </a:rPr>
              <a:t>。</a:t>
            </a:r>
          </a:p>
        </p:txBody>
      </p:sp>
      <p:sp>
        <p:nvSpPr>
          <p:cNvPr id="14" name="文本框 13">
            <a:extLst>
              <a:ext uri="{FF2B5EF4-FFF2-40B4-BE49-F238E27FC236}">
                <a16:creationId xmlns="" xmlns:a16="http://schemas.microsoft.com/office/drawing/2014/main" id="{B89DFA61-5180-4F59-9564-BF23D8795804}"/>
              </a:ext>
            </a:extLst>
          </p:cNvPr>
          <p:cNvSpPr txBox="1"/>
          <p:nvPr/>
        </p:nvSpPr>
        <p:spPr>
          <a:xfrm>
            <a:off x="701180" y="3550922"/>
            <a:ext cx="10347121" cy="369332"/>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其中，</a:t>
            </a:r>
          </a:p>
        </p:txBody>
      </p:sp>
      <p:pic>
        <p:nvPicPr>
          <p:cNvPr id="13" name="图片 12">
            <a:extLst>
              <a:ext uri="{FF2B5EF4-FFF2-40B4-BE49-F238E27FC236}">
                <a16:creationId xmlns="" xmlns:a16="http://schemas.microsoft.com/office/drawing/2014/main" id="{424A4757-6450-4BF1-9BA3-E13D8A0BA965}"/>
              </a:ext>
            </a:extLst>
          </p:cNvPr>
          <p:cNvPicPr>
            <a:picLocks noChangeAspect="1"/>
          </p:cNvPicPr>
          <p:nvPr/>
        </p:nvPicPr>
        <p:blipFill>
          <a:blip r:embed="rId3"/>
          <a:stretch>
            <a:fillRect/>
          </a:stretch>
        </p:blipFill>
        <p:spPr>
          <a:xfrm>
            <a:off x="4955708" y="3036572"/>
            <a:ext cx="1543050" cy="514350"/>
          </a:xfrm>
          <a:prstGeom prst="rect">
            <a:avLst/>
          </a:prstGeom>
        </p:spPr>
      </p:pic>
      <p:pic>
        <p:nvPicPr>
          <p:cNvPr id="17" name="图片 16">
            <a:extLst>
              <a:ext uri="{FF2B5EF4-FFF2-40B4-BE49-F238E27FC236}">
                <a16:creationId xmlns="" xmlns:a16="http://schemas.microsoft.com/office/drawing/2014/main" id="{71C2B9A8-8984-4D95-B242-BEB7F626A768}"/>
              </a:ext>
            </a:extLst>
          </p:cNvPr>
          <p:cNvPicPr>
            <a:picLocks noChangeAspect="1"/>
          </p:cNvPicPr>
          <p:nvPr/>
        </p:nvPicPr>
        <p:blipFill>
          <a:blip r:embed="rId4"/>
          <a:stretch>
            <a:fillRect/>
          </a:stretch>
        </p:blipFill>
        <p:spPr>
          <a:xfrm>
            <a:off x="5091156" y="3905554"/>
            <a:ext cx="3486150" cy="1143000"/>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 xmlns:a16="http://schemas.microsoft.com/office/drawing/2014/main" id="{81E9B2B9-FB04-4996-9ABB-11EEED0869BF}"/>
                  </a:ext>
                </a:extLst>
              </p:cNvPr>
              <p:cNvSpPr txBox="1"/>
              <p:nvPr/>
            </p:nvSpPr>
            <p:spPr>
              <a:xfrm>
                <a:off x="767592" y="5291823"/>
                <a:ext cx="10834381" cy="646331"/>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根据迁移规则</a:t>
                </a:r>
                <a:r>
                  <a:rPr lang="en-US" altLang="zh-CN" dirty="0">
                    <a:latin typeface="STKaiti" panose="02010600040101010101" pitchFamily="2" charset="-122"/>
                    <a:ea typeface="STKaiti" panose="02010600040101010101" pitchFamily="2" charset="-122"/>
                  </a:rPr>
                  <a:t>TO</a:t>
                </a:r>
                <a:r>
                  <a:rPr lang="zh-CN" altLang="en-US" dirty="0">
                    <a:latin typeface="STKaiti" panose="02010600040101010101" pitchFamily="2" charset="-122"/>
                    <a:ea typeface="STKaiti" panose="02010600040101010101" pitchFamily="2" charset="-122"/>
                  </a:rPr>
                  <a:t>，使溶液从</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0</m:t>
                        </m:r>
                      </m:sub>
                    </m:sSub>
                  </m:oMath>
                </a14:m>
                <a:r>
                  <a:rPr lang="zh-CN" altLang="en-US" dirty="0">
                    <a:latin typeface="STKaiti" panose="02010600040101010101" pitchFamily="2" charset="-122"/>
                    <a:ea typeface="STKaiti" panose="02010600040101010101" pitchFamily="2" charset="-122"/>
                  </a:rPr>
                  <a:t>进化到</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1</m:t>
                        </m:r>
                      </m:sub>
                    </m:sSub>
                  </m:oMath>
                </a14:m>
                <a:r>
                  <a:rPr lang="zh-CN" altLang="en-US" dirty="0">
                    <a:latin typeface="STKaiti" panose="02010600040101010101" pitchFamily="2" charset="-122"/>
                    <a:ea typeface="STKaiti" panose="02010600040101010101" pitchFamily="2" charset="-122"/>
                  </a:rPr>
                  <a:t>，</a:t>
                </a:r>
                <a:r>
                  <a:rPr lang="en-US" altLang="zh-CN" dirty="0">
                    <a:ea typeface="STKaiti" panose="02010600040101010101" pitchFamily="2" charset="-122"/>
                  </a:rPr>
                  <a:t> </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i="1">
                            <a:latin typeface="Cambria Math" panose="02040503050406030204" pitchFamily="18" charset="0"/>
                            <a:ea typeface="STKaiti" panose="02010600040101010101" pitchFamily="2" charset="-122"/>
                          </a:rPr>
                          <m:t>1</m:t>
                        </m:r>
                      </m:sub>
                    </m:sSub>
                  </m:oMath>
                </a14:m>
                <a:r>
                  <a:rPr lang="zh-CN" altLang="en-US" dirty="0">
                    <a:latin typeface="STKaiti" panose="02010600040101010101" pitchFamily="2" charset="-122"/>
                    <a:ea typeface="STKaiti" panose="02010600040101010101" pitchFamily="2" charset="-122"/>
                  </a:rPr>
                  <a:t>溶液的含义是：生成两个客户端 </a:t>
                </a:r>
                <a:r>
                  <a:rPr lang="en-US" altLang="zh-CN" dirty="0">
                    <a:latin typeface="STKaiti" panose="02010600040101010101" pitchFamily="2" charset="-122"/>
                    <a:ea typeface="STKaiti" panose="02010600040101010101" pitchFamily="2" charset="-122"/>
                  </a:rPr>
                  <a:t>Client l</a:t>
                </a:r>
                <a:r>
                  <a:rPr lang="zh-CN" altLang="en-US" dirty="0">
                    <a:latin typeface="STKaiti" panose="02010600040101010101" pitchFamily="2" charset="-122"/>
                    <a:ea typeface="STKaiti" panose="02010600040101010101" pitchFamily="2" charset="-122"/>
                  </a:rPr>
                  <a:t>和</a:t>
                </a:r>
                <a:r>
                  <a:rPr lang="en-US" altLang="zh-CN" dirty="0">
                    <a:latin typeface="STKaiti" panose="02010600040101010101" pitchFamily="2" charset="-122"/>
                    <a:ea typeface="STKaiti" panose="02010600040101010101" pitchFamily="2" charset="-122"/>
                  </a:rPr>
                  <a:t>Client 2</a:t>
                </a:r>
                <a:r>
                  <a:rPr lang="zh-CN" altLang="en-US" dirty="0">
                    <a:latin typeface="STKaiti" panose="02010600040101010101" pitchFamily="2" charset="-122"/>
                    <a:ea typeface="STKaiti" panose="02010600040101010101" pitchFamily="2" charset="-122"/>
                  </a:rPr>
                  <a:t>，它们可以平行地发生反应，且</a:t>
                </a:r>
                <a:r>
                  <a:rPr lang="en-US" altLang="zh-CN" dirty="0">
                    <a:latin typeface="STKaiti" panose="02010600040101010101" pitchFamily="2" charset="-122"/>
                    <a:ea typeface="STKaiti" panose="02010600040101010101" pitchFamily="2" charset="-122"/>
                  </a:rPr>
                  <a:t>Server</a:t>
                </a:r>
                <a:r>
                  <a:rPr lang="zh-CN" altLang="en-US" dirty="0">
                    <a:latin typeface="STKaiti" panose="02010600040101010101" pitchFamily="2" charset="-122"/>
                    <a:ea typeface="STKaiti" panose="02010600040101010101" pitchFamily="2" charset="-122"/>
                  </a:rPr>
                  <a:t>等待接收</a:t>
                </a:r>
                <a:r>
                  <a:rPr lang="en-US" altLang="zh-CN" dirty="0">
                    <a:latin typeface="STKaiti" panose="02010600040101010101" pitchFamily="2" charset="-122"/>
                    <a:ea typeface="STKaiti" panose="02010600040101010101" pitchFamily="2" charset="-122"/>
                  </a:rPr>
                  <a:t>Client l</a:t>
                </a:r>
                <a:r>
                  <a:rPr lang="zh-CN" altLang="en-US" dirty="0">
                    <a:latin typeface="STKaiti" panose="02010600040101010101" pitchFamily="2" charset="-122"/>
                    <a:ea typeface="STKaiti" panose="02010600040101010101" pitchFamily="2" charset="-122"/>
                  </a:rPr>
                  <a:t>和</a:t>
                </a:r>
                <a:r>
                  <a:rPr lang="en-US" altLang="zh-CN" dirty="0">
                    <a:latin typeface="STKaiti" panose="02010600040101010101" pitchFamily="2" charset="-122"/>
                    <a:ea typeface="STKaiti" panose="02010600040101010101" pitchFamily="2" charset="-122"/>
                  </a:rPr>
                  <a:t>Client2</a:t>
                </a:r>
                <a:r>
                  <a:rPr lang="zh-CN" altLang="en-US" dirty="0">
                    <a:latin typeface="STKaiti" panose="02010600040101010101" pitchFamily="2" charset="-122"/>
                    <a:ea typeface="STKaiti" panose="02010600040101010101" pitchFamily="2" charset="-122"/>
                  </a:rPr>
                  <a:t>发送的请求。</a:t>
                </a:r>
                <a:endParaRPr lang="zh-CN" altLang="en-US" dirty="0"/>
              </a:p>
            </p:txBody>
          </p:sp>
        </mc:Choice>
        <mc:Fallback xmlns="">
          <p:sp>
            <p:nvSpPr>
              <p:cNvPr id="19" name="文本框 18">
                <a:extLst>
                  <a:ext uri="{FF2B5EF4-FFF2-40B4-BE49-F238E27FC236}">
                    <a16:creationId xmlns:a16="http://schemas.microsoft.com/office/drawing/2014/main" id="{81E9B2B9-FB04-4996-9ABB-11EEED0869BF}"/>
                  </a:ext>
                </a:extLst>
              </p:cNvPr>
              <p:cNvSpPr txBox="1">
                <a:spLocks noRot="1" noChangeAspect="1" noMove="1" noResize="1" noEditPoints="1" noAdjustHandles="1" noChangeArrowheads="1" noChangeShapeType="1" noTextEdit="1"/>
              </p:cNvSpPr>
              <p:nvPr/>
            </p:nvSpPr>
            <p:spPr>
              <a:xfrm>
                <a:off x="767592" y="5291823"/>
                <a:ext cx="10834381" cy="646331"/>
              </a:xfrm>
              <a:prstGeom prst="rect">
                <a:avLst/>
              </a:prstGeom>
              <a:blipFill>
                <a:blip r:embed="rId5"/>
                <a:stretch>
                  <a:fillRect l="-506" t="-3774" r="-450" b="-15094"/>
                </a:stretch>
              </a:blipFill>
            </p:spPr>
            <p:txBody>
              <a:bodyPr/>
              <a:lstStyle/>
              <a:p>
                <a:r>
                  <a:rPr lang="zh-CN" altLang="en-US">
                    <a:noFill/>
                  </a:rPr>
                  <a:t> </a:t>
                </a:r>
              </a:p>
            </p:txBody>
          </p:sp>
        </mc:Fallback>
      </mc:AlternateContent>
      <p:sp>
        <p:nvSpPr>
          <p:cNvPr id="15" name="文本框 14">
            <a:extLst>
              <a:ext uri="{FF2B5EF4-FFF2-40B4-BE49-F238E27FC236}">
                <a16:creationId xmlns="" xmlns:a16="http://schemas.microsoft.com/office/drawing/2014/main" id="{AC7516A7-678E-C148-99E3-F77C27415D5F}"/>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2446633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270447"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化学抽象机描述导出</a:t>
            </a:r>
            <a:r>
              <a:rPr lang="en-US" altLang="zh-CN" sz="2000" dirty="0">
                <a:latin typeface="STKaiti" panose="02010600040101010101" pitchFamily="2" charset="-122"/>
                <a:ea typeface="STKaiti" panose="02010600040101010101" pitchFamily="2" charset="-122"/>
              </a:rPr>
              <a:t>LTS</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35528" y="1456731"/>
            <a:ext cx="10465266"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结构的动态模拟</a:t>
            </a:r>
          </a:p>
          <a:p>
            <a:pPr marL="285750" indent="-285750">
              <a:buFont typeface="Arial" panose="020B0604020202020204" pitchFamily="34" charset="0"/>
              <a:buChar char="•"/>
            </a:pPr>
            <a:endParaRPr lang="en-US" altLang="zh-CN" sz="2000" dirty="0">
              <a:latin typeface="STKaiti" panose="02010600040101010101" pitchFamily="2" charset="-122"/>
              <a:ea typeface="STKaiti" panose="0201060004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 xmlns:a16="http://schemas.microsoft.com/office/drawing/2014/main" id="{7D53D333-6368-49B1-A287-84EC19BFEBBE}"/>
                  </a:ext>
                </a:extLst>
              </p:cNvPr>
              <p:cNvSpPr txBox="1"/>
              <p:nvPr/>
            </p:nvSpPr>
            <p:spPr>
              <a:xfrm>
                <a:off x="701180" y="1806219"/>
                <a:ext cx="10993073" cy="468270"/>
              </a:xfrm>
              <a:prstGeom prst="rect">
                <a:avLst/>
              </a:prstGeom>
              <a:noFill/>
            </p:spPr>
            <p:txBody>
              <a:bodyPr wrap="square">
                <a:spAutoFit/>
              </a:bodyPr>
              <a:lstStyle/>
              <a:p>
                <a:pPr>
                  <a:lnSpc>
                    <a:spcPct val="150000"/>
                  </a:lnSpc>
                </a:pPr>
                <a:r>
                  <a:rPr lang="zh-CN" altLang="en-US" dirty="0">
                    <a:latin typeface="STKaiti" panose="02010600040101010101" pitchFamily="2" charset="-122"/>
                    <a:ea typeface="STKaiti" panose="02010600040101010101" pitchFamily="2" charset="-122"/>
                  </a:rPr>
                  <a:t>根据溶液</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1</m:t>
                        </m:r>
                      </m:sub>
                    </m:sSub>
                  </m:oMath>
                </a14:m>
                <a:r>
                  <a:rPr lang="zh-CN" altLang="en-US" dirty="0">
                    <a:latin typeface="STKaiti" panose="02010600040101010101" pitchFamily="2" charset="-122"/>
                    <a:ea typeface="STKaiti" panose="02010600040101010101" pitchFamily="2" charset="-122"/>
                  </a:rPr>
                  <a:t>中的分子状态，可以在迁移规则中选择能够发生反应的迁移规则</a:t>
                </a:r>
                <a:r>
                  <a:rPr lang="en-US" altLang="zh-CN" dirty="0">
                    <a:latin typeface="STKaiti" panose="02010600040101010101" pitchFamily="2" charset="-122"/>
                    <a:ea typeface="STKaiti" panose="02010600040101010101" pitchFamily="2" charset="-122"/>
                  </a:rPr>
                  <a:t>T1</a:t>
                </a:r>
                <a:r>
                  <a:rPr lang="zh-CN" altLang="en-US" dirty="0">
                    <a:latin typeface="STKaiti" panose="02010600040101010101" pitchFamily="2" charset="-122"/>
                    <a:ea typeface="STKaiti" panose="02010600040101010101" pitchFamily="2" charset="-122"/>
                  </a:rPr>
                  <a:t>和</a:t>
                </a:r>
                <a:r>
                  <a:rPr lang="en-US" altLang="zh-CN" dirty="0">
                    <a:latin typeface="STKaiti" panose="02010600040101010101" pitchFamily="2" charset="-122"/>
                    <a:ea typeface="STKaiti" panose="02010600040101010101" pitchFamily="2" charset="-122"/>
                  </a:rPr>
                  <a:t>T2</a:t>
                </a:r>
                <a:r>
                  <a:rPr lang="zh-CN" altLang="en-US" dirty="0">
                    <a:latin typeface="STKaiti" panose="02010600040101010101" pitchFamily="2" charset="-122"/>
                    <a:ea typeface="STKaiti" panose="02010600040101010101" pitchFamily="2" charset="-122"/>
                  </a:rPr>
                  <a:t>，我们选择</a:t>
                </a:r>
                <a:r>
                  <a:rPr lang="en-US" altLang="zh-CN" dirty="0">
                    <a:latin typeface="STKaiti" panose="02010600040101010101" pitchFamily="2" charset="-122"/>
                    <a:ea typeface="STKaiti" panose="02010600040101010101" pitchFamily="2" charset="-122"/>
                  </a:rPr>
                  <a:t>T1</a:t>
                </a:r>
                <a:r>
                  <a:rPr lang="zh-CN" altLang="en-US" dirty="0">
                    <a:latin typeface="STKaiti" panose="02010600040101010101" pitchFamily="2" charset="-122"/>
                    <a:ea typeface="STKaiti" panose="02010600040101010101" pitchFamily="2" charset="-122"/>
                  </a:rPr>
                  <a:t>，则：</a:t>
                </a:r>
              </a:p>
            </p:txBody>
          </p:sp>
        </mc:Choice>
        <mc:Fallback xmlns="">
          <p:sp>
            <p:nvSpPr>
              <p:cNvPr id="10" name="文本框 9">
                <a:extLst>
                  <a:ext uri="{FF2B5EF4-FFF2-40B4-BE49-F238E27FC236}">
                    <a16:creationId xmlns:a16="http://schemas.microsoft.com/office/drawing/2014/main" id="{7D53D333-6368-49B1-A287-84EC19BFEBBE}"/>
                  </a:ext>
                </a:extLst>
              </p:cNvPr>
              <p:cNvSpPr txBox="1">
                <a:spLocks noRot="1" noChangeAspect="1" noMove="1" noResize="1" noEditPoints="1" noAdjustHandles="1" noChangeArrowheads="1" noChangeShapeType="1" noTextEdit="1"/>
              </p:cNvSpPr>
              <p:nvPr/>
            </p:nvSpPr>
            <p:spPr>
              <a:xfrm>
                <a:off x="701180" y="1806219"/>
                <a:ext cx="10993073" cy="468270"/>
              </a:xfrm>
              <a:prstGeom prst="rect">
                <a:avLst/>
              </a:prstGeom>
              <a:blipFill>
                <a:blip r:embed="rId3"/>
                <a:stretch>
                  <a:fillRect l="-444" b="-20779"/>
                </a:stretch>
              </a:blipFill>
            </p:spPr>
            <p:txBody>
              <a:bodyPr/>
              <a:lstStyle/>
              <a:p>
                <a:r>
                  <a:rPr lang="zh-CN" altLang="en-US">
                    <a:noFill/>
                  </a:rPr>
                  <a:t> </a:t>
                </a:r>
              </a:p>
            </p:txBody>
          </p:sp>
        </mc:Fallback>
      </mc:AlternateContent>
      <p:sp>
        <p:nvSpPr>
          <p:cNvPr id="14" name="文本框 13">
            <a:extLst>
              <a:ext uri="{FF2B5EF4-FFF2-40B4-BE49-F238E27FC236}">
                <a16:creationId xmlns="" xmlns:a16="http://schemas.microsoft.com/office/drawing/2014/main" id="{B89DFA61-5180-4F59-9564-BF23D8795804}"/>
              </a:ext>
            </a:extLst>
          </p:cNvPr>
          <p:cNvSpPr txBox="1"/>
          <p:nvPr/>
        </p:nvSpPr>
        <p:spPr>
          <a:xfrm>
            <a:off x="767592" y="2948389"/>
            <a:ext cx="10347121" cy="369332"/>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其中，</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 xmlns:a16="http://schemas.microsoft.com/office/drawing/2014/main" id="{81E9B2B9-FB04-4996-9ABB-11EEED0869BF}"/>
                  </a:ext>
                </a:extLst>
              </p:cNvPr>
              <p:cNvSpPr txBox="1"/>
              <p:nvPr/>
            </p:nvSpPr>
            <p:spPr>
              <a:xfrm>
                <a:off x="678809" y="4727429"/>
                <a:ext cx="10465267" cy="923330"/>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就这样，溶液</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2</m:t>
                        </m:r>
                      </m:sub>
                    </m:sSub>
                  </m:oMath>
                </a14:m>
                <a:r>
                  <a:rPr lang="zh-CN" altLang="en-US" dirty="0">
                    <a:latin typeface="STKaiti" panose="02010600040101010101" pitchFamily="2" charset="-122"/>
                    <a:ea typeface="STKaiti" panose="02010600040101010101" pitchFamily="2" charset="-122"/>
                  </a:rPr>
                  <a:t>相对溶液</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1</m:t>
                        </m:r>
                      </m:sub>
                    </m:sSub>
                    <m:r>
                      <a:rPr lang="en-US" altLang="zh-CN" b="0" i="1" smtClean="0">
                        <a:latin typeface="Cambria Math" panose="02040503050406030204" pitchFamily="18" charset="0"/>
                        <a:ea typeface="STKaiti" panose="02010600040101010101" pitchFamily="2" charset="-122"/>
                      </a:rPr>
                      <m:t> </m:t>
                    </m:r>
                  </m:oMath>
                </a14:m>
                <a:r>
                  <a:rPr lang="zh-CN" altLang="en-US" dirty="0">
                    <a:latin typeface="STKaiti" panose="02010600040101010101" pitchFamily="2" charset="-122"/>
                    <a:ea typeface="STKaiti" panose="02010600040101010101" pitchFamily="2" charset="-122"/>
                  </a:rPr>
                  <a:t>，</a:t>
                </a:r>
                <a:r>
                  <a:rPr lang="en-US" altLang="zh-CN" dirty="0">
                    <a:latin typeface="STKaiti" panose="02010600040101010101" pitchFamily="2" charset="-122"/>
                    <a:ea typeface="STKaiti" panose="02010600040101010101" pitchFamily="2" charset="-122"/>
                  </a:rPr>
                  <a:t>Client l</a:t>
                </a:r>
                <a:r>
                  <a:rPr lang="zh-CN" altLang="en-US" dirty="0">
                    <a:latin typeface="STKaiti" panose="02010600040101010101" pitchFamily="2" charset="-122"/>
                    <a:ea typeface="STKaiti" panose="02010600040101010101" pitchFamily="2" charset="-122"/>
                  </a:rPr>
                  <a:t>处于等待状态，等待激活，得到溶液</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2</m:t>
                        </m:r>
                      </m:sub>
                    </m:sSub>
                  </m:oMath>
                </a14:m>
                <a:r>
                  <a:rPr lang="zh-CN" altLang="en-US" dirty="0">
                    <a:latin typeface="STKaiti" panose="02010600040101010101" pitchFamily="2" charset="-122"/>
                    <a:ea typeface="STKaiti" panose="02010600040101010101" pitchFamily="2" charset="-122"/>
                  </a:rPr>
                  <a:t>后，继续进行迁移规则的选取，在此，我们可以选择</a:t>
                </a:r>
                <a:r>
                  <a:rPr lang="en-US" altLang="zh-CN" dirty="0">
                    <a:latin typeface="STKaiti" panose="02010600040101010101" pitchFamily="2" charset="-122"/>
                    <a:ea typeface="STKaiti" panose="02010600040101010101" pitchFamily="2" charset="-122"/>
                  </a:rPr>
                  <a:t>T2</a:t>
                </a:r>
                <a:r>
                  <a:rPr lang="zh-CN" altLang="en-US" dirty="0">
                    <a:latin typeface="STKaiti" panose="02010600040101010101" pitchFamily="2" charset="-122"/>
                    <a:ea typeface="STKaiti" panose="02010600040101010101" pitchFamily="2" charset="-122"/>
                  </a:rPr>
                  <a:t>或</a:t>
                </a:r>
                <a:r>
                  <a:rPr lang="en-US" altLang="zh-CN" dirty="0">
                    <a:latin typeface="STKaiti" panose="02010600040101010101" pitchFamily="2" charset="-122"/>
                    <a:ea typeface="STKaiti" panose="02010600040101010101" pitchFamily="2" charset="-122"/>
                  </a:rPr>
                  <a:t>T3</a:t>
                </a:r>
                <a:r>
                  <a:rPr lang="zh-CN" altLang="en-US" dirty="0">
                    <a:latin typeface="STKaiti" panose="02010600040101010101" pitchFamily="2" charset="-122"/>
                    <a:ea typeface="STKaiti" panose="02010600040101010101" pitchFamily="2" charset="-122"/>
                  </a:rPr>
                  <a:t>，就这样，在不同的状态下进行转换，直到到达结束状态，终止溶液</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S</m:t>
                        </m:r>
                      </m:e>
                      <m:sub>
                        <m:r>
                          <a:rPr lang="en-US" altLang="zh-CN" b="0" i="1" smtClean="0">
                            <a:latin typeface="Cambria Math" panose="02040503050406030204" pitchFamily="18" charset="0"/>
                            <a:ea typeface="STKaiti" panose="02010600040101010101" pitchFamily="2" charset="-122"/>
                          </a:rPr>
                          <m:t>25</m:t>
                        </m:r>
                      </m:sub>
                    </m:sSub>
                    <m:r>
                      <a:rPr lang="en-US" altLang="zh-CN" i="1">
                        <a:latin typeface="Cambria Math" panose="02040503050406030204" pitchFamily="18" charset="0"/>
                        <a:ea typeface="STKaiti" panose="02010600040101010101" pitchFamily="2" charset="-122"/>
                      </a:rPr>
                      <m:t> </m:t>
                    </m:r>
                  </m:oMath>
                </a14:m>
                <a:r>
                  <a:rPr lang="zh-CN" altLang="en-US" dirty="0"/>
                  <a:t>，</a:t>
                </a:r>
              </a:p>
            </p:txBody>
          </p:sp>
        </mc:Choice>
        <mc:Fallback xmlns="">
          <p:sp>
            <p:nvSpPr>
              <p:cNvPr id="19" name="文本框 18">
                <a:extLst>
                  <a:ext uri="{FF2B5EF4-FFF2-40B4-BE49-F238E27FC236}">
                    <a16:creationId xmlns:a16="http://schemas.microsoft.com/office/drawing/2014/main" id="{81E9B2B9-FB04-4996-9ABB-11EEED0869BF}"/>
                  </a:ext>
                </a:extLst>
              </p:cNvPr>
              <p:cNvSpPr txBox="1">
                <a:spLocks noRot="1" noChangeAspect="1" noMove="1" noResize="1" noEditPoints="1" noAdjustHandles="1" noChangeArrowheads="1" noChangeShapeType="1" noTextEdit="1"/>
              </p:cNvSpPr>
              <p:nvPr/>
            </p:nvSpPr>
            <p:spPr>
              <a:xfrm>
                <a:off x="678809" y="4727429"/>
                <a:ext cx="10465267" cy="923330"/>
              </a:xfrm>
              <a:prstGeom prst="rect">
                <a:avLst/>
              </a:prstGeom>
              <a:blipFill>
                <a:blip r:embed="rId4"/>
                <a:stretch>
                  <a:fillRect l="-466" t="-2632" r="-408" b="-9211"/>
                </a:stretch>
              </a:blipFill>
            </p:spPr>
            <p:txBody>
              <a:bodyPr/>
              <a:lstStyle/>
              <a:p>
                <a:r>
                  <a:rPr lang="zh-CN" altLang="en-US">
                    <a:noFill/>
                  </a:rPr>
                  <a:t> </a:t>
                </a:r>
              </a:p>
            </p:txBody>
          </p:sp>
        </mc:Fallback>
      </mc:AlternateContent>
      <p:pic>
        <p:nvPicPr>
          <p:cNvPr id="4" name="图片 3">
            <a:extLst>
              <a:ext uri="{FF2B5EF4-FFF2-40B4-BE49-F238E27FC236}">
                <a16:creationId xmlns="" xmlns:a16="http://schemas.microsoft.com/office/drawing/2014/main" id="{8E09427A-D334-4AE5-A00B-DA6EC69E530E}"/>
              </a:ext>
            </a:extLst>
          </p:cNvPr>
          <p:cNvPicPr>
            <a:picLocks noChangeAspect="1"/>
          </p:cNvPicPr>
          <p:nvPr/>
        </p:nvPicPr>
        <p:blipFill>
          <a:blip r:embed="rId5"/>
          <a:stretch>
            <a:fillRect/>
          </a:stretch>
        </p:blipFill>
        <p:spPr>
          <a:xfrm>
            <a:off x="4082524" y="2319735"/>
            <a:ext cx="1676400" cy="495300"/>
          </a:xfrm>
          <a:prstGeom prst="rect">
            <a:avLst/>
          </a:prstGeom>
        </p:spPr>
      </p:pic>
      <p:pic>
        <p:nvPicPr>
          <p:cNvPr id="9" name="图片 8">
            <a:extLst>
              <a:ext uri="{FF2B5EF4-FFF2-40B4-BE49-F238E27FC236}">
                <a16:creationId xmlns="" xmlns:a16="http://schemas.microsoft.com/office/drawing/2014/main" id="{34253420-1468-4680-ADA3-EB62B0C93231}"/>
              </a:ext>
            </a:extLst>
          </p:cNvPr>
          <p:cNvPicPr>
            <a:picLocks noChangeAspect="1"/>
          </p:cNvPicPr>
          <p:nvPr/>
        </p:nvPicPr>
        <p:blipFill>
          <a:blip r:embed="rId6"/>
          <a:stretch>
            <a:fillRect/>
          </a:stretch>
        </p:blipFill>
        <p:spPr>
          <a:xfrm>
            <a:off x="4154603" y="3451075"/>
            <a:ext cx="4086225" cy="1143000"/>
          </a:xfrm>
          <a:prstGeom prst="rect">
            <a:avLst/>
          </a:prstGeom>
        </p:spPr>
      </p:pic>
      <p:sp>
        <p:nvSpPr>
          <p:cNvPr id="18" name="文本框 17">
            <a:extLst>
              <a:ext uri="{FF2B5EF4-FFF2-40B4-BE49-F238E27FC236}">
                <a16:creationId xmlns="" xmlns:a16="http://schemas.microsoft.com/office/drawing/2014/main" id="{7C660CEB-4A61-470A-83C6-36892A7AF457}"/>
              </a:ext>
            </a:extLst>
          </p:cNvPr>
          <p:cNvSpPr txBox="1"/>
          <p:nvPr/>
        </p:nvSpPr>
        <p:spPr>
          <a:xfrm>
            <a:off x="2745524" y="5466093"/>
            <a:ext cx="6098796" cy="369332"/>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 </a:t>
            </a:r>
            <a:r>
              <a:rPr lang="zh-CN" altLang="en-US" dirty="0">
                <a:latin typeface="STKaiti" panose="02010600040101010101" pitchFamily="2" charset="-122"/>
                <a:ea typeface="STKaiti" panose="02010600040101010101" pitchFamily="2" charset="-122"/>
              </a:rPr>
              <a:t>                                                </a:t>
            </a:r>
            <a:r>
              <a:rPr lang="en-US" altLang="zh-CN" dirty="0">
                <a:latin typeface="STKaiti" panose="02010600040101010101" pitchFamily="2" charset="-122"/>
                <a:ea typeface="STKaiti" panose="02010600040101010101" pitchFamily="2" charset="-122"/>
              </a:rPr>
              <a:t>……</a:t>
            </a:r>
            <a:endParaRPr lang="zh-CN" altLang="en-US" dirty="0">
              <a:latin typeface="STKaiti" panose="02010600040101010101" pitchFamily="2" charset="-122"/>
              <a:ea typeface="STKaiti" panose="02010600040101010101" pitchFamily="2" charset="-122"/>
            </a:endParaRPr>
          </a:p>
        </p:txBody>
      </p:sp>
      <p:pic>
        <p:nvPicPr>
          <p:cNvPr id="16" name="图片 15">
            <a:extLst>
              <a:ext uri="{FF2B5EF4-FFF2-40B4-BE49-F238E27FC236}">
                <a16:creationId xmlns="" xmlns:a16="http://schemas.microsoft.com/office/drawing/2014/main" id="{DC25E4C7-11A7-46BE-B861-4A18C42E3F17}"/>
              </a:ext>
            </a:extLst>
          </p:cNvPr>
          <p:cNvPicPr>
            <a:picLocks noChangeAspect="1"/>
          </p:cNvPicPr>
          <p:nvPr/>
        </p:nvPicPr>
        <p:blipFill>
          <a:blip r:embed="rId7"/>
          <a:stretch>
            <a:fillRect/>
          </a:stretch>
        </p:blipFill>
        <p:spPr>
          <a:xfrm>
            <a:off x="4264403" y="6025575"/>
            <a:ext cx="1828800" cy="495300"/>
          </a:xfrm>
          <a:prstGeom prst="rect">
            <a:avLst/>
          </a:prstGeom>
        </p:spPr>
      </p:pic>
      <p:sp>
        <p:nvSpPr>
          <p:cNvPr id="15" name="文本框 14">
            <a:extLst>
              <a:ext uri="{FF2B5EF4-FFF2-40B4-BE49-F238E27FC236}">
                <a16:creationId xmlns="" xmlns:a16="http://schemas.microsoft.com/office/drawing/2014/main" id="{C1EC327A-A7F3-F440-9F7C-AF2E753938E8}"/>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326279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270447"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化学抽象机描述导出</a:t>
            </a:r>
            <a:r>
              <a:rPr lang="en-US" altLang="zh-CN" sz="2000" dirty="0">
                <a:latin typeface="STKaiti" panose="02010600040101010101" pitchFamily="2" charset="-122"/>
                <a:ea typeface="STKaiti" panose="02010600040101010101" pitchFamily="2" charset="-122"/>
              </a:rPr>
              <a:t>LTS</a:t>
            </a:r>
            <a:endParaRPr lang="zh-CN" altLang="en-US" sz="2000" dirty="0"/>
          </a:p>
        </p:txBody>
      </p:sp>
      <p:sp>
        <p:nvSpPr>
          <p:cNvPr id="8" name="文本框 7">
            <a:extLst>
              <a:ext uri="{FF2B5EF4-FFF2-40B4-BE49-F238E27FC236}">
                <a16:creationId xmlns="" xmlns:a16="http://schemas.microsoft.com/office/drawing/2014/main" id="{17DCC6AD-0CDD-4F70-97E2-F7A595C5099D}"/>
              </a:ext>
            </a:extLst>
          </p:cNvPr>
          <p:cNvSpPr txBox="1"/>
          <p:nvPr/>
        </p:nvSpPr>
        <p:spPr>
          <a:xfrm>
            <a:off x="443917" y="1449899"/>
            <a:ext cx="10465266"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dirty="0">
                <a:latin typeface="STKaiti" panose="02010600040101010101" pitchFamily="2" charset="-122"/>
                <a:ea typeface="STKaiti" panose="02010600040101010101" pitchFamily="2" charset="-122"/>
              </a:rPr>
              <a:t>CHAM</a:t>
            </a:r>
            <a:r>
              <a:rPr lang="zh-CN" altLang="en-US" sz="2000" dirty="0">
                <a:latin typeface="STKaiti" panose="02010600040101010101" pitchFamily="2" charset="-122"/>
                <a:ea typeface="STKaiti" panose="02010600040101010101" pitchFamily="2" charset="-122"/>
              </a:rPr>
              <a:t>描述的</a:t>
            </a:r>
            <a:r>
              <a:rPr lang="en-US" altLang="zh-CN" sz="2000" dirty="0">
                <a:latin typeface="STKaiti" panose="02010600040101010101" pitchFamily="2" charset="-122"/>
                <a:ea typeface="STKaiti" panose="02010600040101010101" pitchFamily="2" charset="-122"/>
              </a:rPr>
              <a:t>C/S</a:t>
            </a:r>
            <a:r>
              <a:rPr lang="zh-CN" altLang="en-US" sz="2000" dirty="0">
                <a:latin typeface="STKaiti" panose="02010600040101010101" pitchFamily="2" charset="-122"/>
                <a:ea typeface="STKaiti" panose="02010600040101010101" pitchFamily="2" charset="-122"/>
              </a:rPr>
              <a:t>结构的动态模拟</a:t>
            </a:r>
          </a:p>
          <a:p>
            <a:pPr marL="285750" indent="-285750">
              <a:buFont typeface="Arial" panose="020B0604020202020204" pitchFamily="34" charset="0"/>
              <a:buChar char="•"/>
            </a:pPr>
            <a:endParaRPr lang="en-US" altLang="zh-CN" sz="2000" dirty="0">
              <a:latin typeface="STKaiti" panose="02010600040101010101" pitchFamily="2" charset="-122"/>
              <a:ea typeface="STKaiti" panose="02010600040101010101" pitchFamily="2" charset="-122"/>
            </a:endParaRPr>
          </a:p>
        </p:txBody>
      </p:sp>
      <p:sp>
        <p:nvSpPr>
          <p:cNvPr id="10" name="文本框 9">
            <a:extLst>
              <a:ext uri="{FF2B5EF4-FFF2-40B4-BE49-F238E27FC236}">
                <a16:creationId xmlns="" xmlns:a16="http://schemas.microsoft.com/office/drawing/2014/main" id="{7D53D333-6368-49B1-A287-84EC19BFEBBE}"/>
              </a:ext>
            </a:extLst>
          </p:cNvPr>
          <p:cNvSpPr txBox="1"/>
          <p:nvPr/>
        </p:nvSpPr>
        <p:spPr>
          <a:xfrm>
            <a:off x="599463" y="1810674"/>
            <a:ext cx="10993073" cy="1714765"/>
          </a:xfrm>
          <a:prstGeom prst="rect">
            <a:avLst/>
          </a:prstGeom>
          <a:noFill/>
        </p:spPr>
        <p:txBody>
          <a:bodyPr wrap="square">
            <a:spAutoFit/>
          </a:bodyPr>
          <a:lstStyle/>
          <a:p>
            <a:pPr>
              <a:lnSpc>
                <a:spcPct val="150000"/>
              </a:lnSpc>
            </a:pPr>
            <a:r>
              <a:rPr lang="zh-CN" altLang="en-US" dirty="0">
                <a:latin typeface="STKaiti" panose="02010600040101010101" pitchFamily="2" charset="-122"/>
                <a:ea typeface="STKaiti" panose="02010600040101010101" pitchFamily="2" charset="-122"/>
              </a:rPr>
              <a:t>        对于一给定的初始溶液和一组反应规则，我们一定可以从初始溶液开始，进化到终止溶液结束，但从初始溶液进化到终止溶液的路径不是唯一的，每条路径上的每个结点都表示了进化过程中的状态变化情况。以上的推导过程只是其中一种从初始溶液到终止溶液的进化过程。下面会给出了从初始溶液</a:t>
            </a:r>
            <a:r>
              <a:rPr lang="en-US" altLang="zh-CN" dirty="0">
                <a:latin typeface="STKaiti" panose="02010600040101010101" pitchFamily="2" charset="-122"/>
                <a:ea typeface="STKaiti" panose="02010600040101010101" pitchFamily="2" charset="-122"/>
              </a:rPr>
              <a:t>So</a:t>
            </a:r>
            <a:r>
              <a:rPr lang="zh-CN" altLang="en-US" dirty="0">
                <a:latin typeface="STKaiti" panose="02010600040101010101" pitchFamily="2" charset="-122"/>
                <a:ea typeface="STKaiti" panose="02010600040101010101" pitchFamily="2" charset="-122"/>
              </a:rPr>
              <a:t>到终止溶液集</a:t>
            </a:r>
            <a:r>
              <a:rPr lang="en-US" altLang="zh-CN" dirty="0">
                <a:latin typeface="STKaiti" panose="02010600040101010101" pitchFamily="2" charset="-122"/>
                <a:ea typeface="STKaiti" panose="02010600040101010101" pitchFamily="2" charset="-122"/>
              </a:rPr>
              <a:t>SF</a:t>
            </a:r>
            <a:r>
              <a:rPr lang="zh-CN" altLang="en-US" dirty="0">
                <a:latin typeface="STKaiti" panose="02010600040101010101" pitchFamily="2" charset="-122"/>
                <a:ea typeface="STKaiti" panose="02010600040101010101" pitchFamily="2" charset="-122"/>
              </a:rPr>
              <a:t>的所有进化过程。</a:t>
            </a:r>
          </a:p>
        </p:txBody>
      </p:sp>
      <p:sp>
        <p:nvSpPr>
          <p:cNvPr id="21" name="文本框 20">
            <a:extLst>
              <a:ext uri="{FF2B5EF4-FFF2-40B4-BE49-F238E27FC236}">
                <a16:creationId xmlns="" xmlns:a16="http://schemas.microsoft.com/office/drawing/2014/main" id="{939E818B-8DC3-4C47-866F-7058E996E90B}"/>
              </a:ext>
            </a:extLst>
          </p:cNvPr>
          <p:cNvSpPr txBox="1"/>
          <p:nvPr/>
        </p:nvSpPr>
        <p:spPr>
          <a:xfrm>
            <a:off x="443917" y="3637068"/>
            <a:ext cx="609879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描述导出</a:t>
            </a:r>
            <a:r>
              <a:rPr lang="en-US" altLang="zh-CN" dirty="0">
                <a:latin typeface="STKaiti" panose="02010600040101010101" pitchFamily="2" charset="-122"/>
                <a:ea typeface="STKaiti" panose="02010600040101010101" pitchFamily="2" charset="-122"/>
              </a:rPr>
              <a:t>LTS</a:t>
            </a:r>
          </a:p>
        </p:txBody>
      </p:sp>
      <p:sp>
        <p:nvSpPr>
          <p:cNvPr id="25" name="文本框 24">
            <a:extLst>
              <a:ext uri="{FF2B5EF4-FFF2-40B4-BE49-F238E27FC236}">
                <a16:creationId xmlns="" xmlns:a16="http://schemas.microsoft.com/office/drawing/2014/main" id="{FE0AEBB3-5EB9-4BD1-B3D9-ADF0388DC05A}"/>
              </a:ext>
            </a:extLst>
          </p:cNvPr>
          <p:cNvSpPr txBox="1"/>
          <p:nvPr/>
        </p:nvSpPr>
        <p:spPr>
          <a:xfrm>
            <a:off x="680906" y="4118029"/>
            <a:ext cx="10993073" cy="646331"/>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         CHAM</a:t>
            </a:r>
            <a:r>
              <a:rPr lang="zh-CN" altLang="en-US" dirty="0">
                <a:latin typeface="STKaiti" panose="02010600040101010101" pitchFamily="2" charset="-122"/>
                <a:ea typeface="STKaiti" panose="02010600040101010101" pitchFamily="2" charset="-122"/>
              </a:rPr>
              <a:t>可以描述软件体系结构的动态规格说明，然后生成基于此规格说明的</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，以表示整个软件体系结构的动态行为。在下图中可以找到上面举例的路径：</a:t>
            </a:r>
            <a:endParaRPr lang="zh-CN" altLang="en-US" dirty="0"/>
          </a:p>
        </p:txBody>
      </p:sp>
      <p:sp>
        <p:nvSpPr>
          <p:cNvPr id="11" name="文本框 10">
            <a:extLst>
              <a:ext uri="{FF2B5EF4-FFF2-40B4-BE49-F238E27FC236}">
                <a16:creationId xmlns="" xmlns:a16="http://schemas.microsoft.com/office/drawing/2014/main" id="{93ABDF7B-7A16-EF47-A009-FEA4164F7009}"/>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368971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270447" cy="400110"/>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化学抽象机描述导出</a:t>
            </a:r>
            <a:r>
              <a:rPr lang="en-US" altLang="zh-CN" sz="2000" dirty="0">
                <a:latin typeface="STKaiti" panose="02010600040101010101" pitchFamily="2" charset="-122"/>
                <a:ea typeface="STKaiti" panose="02010600040101010101" pitchFamily="2" charset="-122"/>
              </a:rPr>
              <a:t>LTS</a:t>
            </a:r>
            <a:endParaRPr lang="zh-CN" altLang="en-US" sz="2000" dirty="0"/>
          </a:p>
        </p:txBody>
      </p:sp>
      <p:sp>
        <p:nvSpPr>
          <p:cNvPr id="21" name="文本框 20">
            <a:extLst>
              <a:ext uri="{FF2B5EF4-FFF2-40B4-BE49-F238E27FC236}">
                <a16:creationId xmlns="" xmlns:a16="http://schemas.microsoft.com/office/drawing/2014/main" id="{939E818B-8DC3-4C47-866F-7058E996E90B}"/>
              </a:ext>
            </a:extLst>
          </p:cNvPr>
          <p:cNvSpPr txBox="1"/>
          <p:nvPr/>
        </p:nvSpPr>
        <p:spPr>
          <a:xfrm>
            <a:off x="311948" y="1414425"/>
            <a:ext cx="609879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描述导出</a:t>
            </a:r>
            <a:r>
              <a:rPr lang="en-US" altLang="zh-CN" dirty="0">
                <a:latin typeface="STKaiti" panose="02010600040101010101" pitchFamily="2" charset="-122"/>
                <a:ea typeface="STKaiti" panose="02010600040101010101" pitchFamily="2" charset="-122"/>
              </a:rPr>
              <a:t>LTS</a:t>
            </a:r>
          </a:p>
        </p:txBody>
      </p:sp>
      <p:sp>
        <p:nvSpPr>
          <p:cNvPr id="25" name="文本框 24">
            <a:extLst>
              <a:ext uri="{FF2B5EF4-FFF2-40B4-BE49-F238E27FC236}">
                <a16:creationId xmlns="" xmlns:a16="http://schemas.microsoft.com/office/drawing/2014/main" id="{FE0AEBB3-5EB9-4BD1-B3D9-ADF0388DC05A}"/>
              </a:ext>
            </a:extLst>
          </p:cNvPr>
          <p:cNvSpPr txBox="1"/>
          <p:nvPr/>
        </p:nvSpPr>
        <p:spPr>
          <a:xfrm>
            <a:off x="311948" y="1766174"/>
            <a:ext cx="10993073" cy="923330"/>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        LTS</a:t>
            </a:r>
            <a:r>
              <a:rPr lang="zh-CN" altLang="en-US" dirty="0">
                <a:latin typeface="STKaiti" panose="02010600040101010101" pitchFamily="2" charset="-122"/>
                <a:ea typeface="STKaiti" panose="02010600040101010101" pitchFamily="2" charset="-122"/>
              </a:rPr>
              <a:t>中的结点表示不同状态，而结点之间的迁移表示状态的变化，而迁移上的标号表示引起状态发生变化的迁移规则。根据</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结构，以及</a:t>
            </a:r>
            <a:r>
              <a:rPr lang="en-US" altLang="zh-CN" dirty="0">
                <a:latin typeface="STKaiti" panose="02010600040101010101" pitchFamily="2" charset="-122"/>
                <a:ea typeface="STKaiti" panose="02010600040101010101" pitchFamily="2" charset="-122"/>
              </a:rPr>
              <a:t>4.2.1</a:t>
            </a:r>
            <a:r>
              <a:rPr lang="zh-CN" altLang="en-US" dirty="0">
                <a:latin typeface="STKaiti" panose="02010600040101010101" pitchFamily="2" charset="-122"/>
                <a:ea typeface="STKaiti" panose="02010600040101010101" pitchFamily="2" charset="-122"/>
              </a:rPr>
              <a:t>节中溶液状态变化的动态模拟过程，得到如下图所示的初始溶液到终止溶液的整体</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a:t>
            </a:r>
            <a:endParaRPr lang="zh-CN" altLang="en-US" dirty="0"/>
          </a:p>
        </p:txBody>
      </p:sp>
      <p:pic>
        <p:nvPicPr>
          <p:cNvPr id="27" name="图片 26">
            <a:extLst>
              <a:ext uri="{FF2B5EF4-FFF2-40B4-BE49-F238E27FC236}">
                <a16:creationId xmlns="" xmlns:a16="http://schemas.microsoft.com/office/drawing/2014/main" id="{D691E03B-C38D-4E29-81E5-FD341430E6B2}"/>
              </a:ext>
            </a:extLst>
          </p:cNvPr>
          <p:cNvPicPr>
            <a:picLocks noChangeAspect="1"/>
          </p:cNvPicPr>
          <p:nvPr/>
        </p:nvPicPr>
        <p:blipFill>
          <a:blip r:embed="rId3"/>
          <a:stretch>
            <a:fillRect/>
          </a:stretch>
        </p:blipFill>
        <p:spPr>
          <a:xfrm>
            <a:off x="4882432" y="2613406"/>
            <a:ext cx="6422589" cy="3377396"/>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 xmlns:a16="http://schemas.microsoft.com/office/drawing/2014/main" id="{84DED6F2-8DAC-4666-A33E-483420FD55B8}"/>
                  </a:ext>
                </a:extLst>
              </p:cNvPr>
              <p:cNvSpPr txBox="1"/>
              <p:nvPr/>
            </p:nvSpPr>
            <p:spPr>
              <a:xfrm>
                <a:off x="790121" y="3569786"/>
                <a:ext cx="3695350" cy="2308324"/>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中，圆圈及圆圈中的数字表示系统溶液的状态，且状态</a:t>
                </a:r>
                <a:r>
                  <a:rPr lang="en-US" altLang="zh-CN" dirty="0">
                    <a:latin typeface="STKaiti" panose="02010600040101010101" pitchFamily="2" charset="-122"/>
                    <a:ea typeface="STKaiti" panose="02010600040101010101" pitchFamily="2" charset="-122"/>
                  </a:rPr>
                  <a:t>Si( </a:t>
                </a:r>
                <a:r>
                  <a:rPr lang="en-US" altLang="zh-CN" dirty="0" err="1">
                    <a:latin typeface="STKaiti" panose="02010600040101010101" pitchFamily="2" charset="-122"/>
                    <a:ea typeface="STKaiti" panose="02010600040101010101" pitchFamily="2" charset="-122"/>
                  </a:rPr>
                  <a:t>i</a:t>
                </a:r>
                <a:r>
                  <a:rPr lang="en-US" altLang="zh-CN" dirty="0">
                    <a:latin typeface="STKaiti" panose="02010600040101010101" pitchFamily="2" charset="-122"/>
                    <a:ea typeface="STKaiti" panose="02010600040101010101" pitchFamily="2" charset="-122"/>
                  </a:rPr>
                  <a:t> = 0…25)</a:t>
                </a:r>
                <a:r>
                  <a:rPr lang="zh-CN" altLang="en-US" dirty="0">
                    <a:latin typeface="STKaiti" panose="02010600040101010101" pitchFamily="2" charset="-122"/>
                    <a:ea typeface="STKaiti" panose="02010600040101010101" pitchFamily="2" charset="-122"/>
                  </a:rPr>
                  <a:t>，分别数字</a:t>
                </a:r>
                <a:r>
                  <a:rPr lang="en-US" altLang="zh-CN" dirty="0">
                    <a:latin typeface="STKaiti" panose="02010600040101010101" pitchFamily="2" charset="-122"/>
                    <a:ea typeface="STKaiti" panose="02010600040101010101" pitchFamily="2" charset="-122"/>
                  </a:rPr>
                  <a:t>0…25</a:t>
                </a:r>
                <a:r>
                  <a:rPr lang="zh-CN" altLang="en-US" dirty="0">
                    <a:latin typeface="STKaiti" panose="02010600040101010101" pitchFamily="2" charset="-122"/>
                    <a:ea typeface="STKaiti" panose="02010600040101010101" pitchFamily="2" charset="-122"/>
                  </a:rPr>
                  <a:t>表示，其中状态</a:t>
                </a:r>
                <a:r>
                  <a:rPr lang="en-US" altLang="zh-CN" dirty="0">
                    <a:latin typeface="STKaiti" panose="02010600040101010101" pitchFamily="2" charset="-122"/>
                    <a:ea typeface="STKaiti" panose="02010600040101010101" pitchFamily="2" charset="-122"/>
                  </a:rPr>
                  <a:t>0</a:t>
                </a:r>
                <a:r>
                  <a:rPr lang="zh-CN" altLang="en-US" dirty="0">
                    <a:latin typeface="STKaiti" panose="02010600040101010101" pitchFamily="2" charset="-122"/>
                    <a:ea typeface="STKaiti" panose="02010600040101010101" pitchFamily="2" charset="-122"/>
                  </a:rPr>
                  <a:t>表示初始溶液</a:t>
                </a:r>
                <a:r>
                  <a:rPr lang="en-US" altLang="zh-CN" dirty="0">
                    <a:latin typeface="STKaiti" panose="02010600040101010101" pitchFamily="2" charset="-122"/>
                    <a:ea typeface="STKaiti" panose="02010600040101010101" pitchFamily="2" charset="-122"/>
                  </a:rPr>
                  <a:t>So</a:t>
                </a:r>
                <a:r>
                  <a:rPr lang="zh-CN" altLang="en-US" dirty="0">
                    <a:latin typeface="STKaiti" panose="02010600040101010101" pitchFamily="2" charset="-122"/>
                    <a:ea typeface="STKaiti" panose="02010600040101010101" pitchFamily="2" charset="-122"/>
                  </a:rPr>
                  <a:t>，弧及弧上的标号表示，迁移，弧上的标号表示迁移规则</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T</m:t>
                        </m:r>
                      </m:e>
                      <m:sub>
                        <m:r>
                          <a:rPr lang="en-US" altLang="zh-CN" b="0" i="1" smtClean="0">
                            <a:latin typeface="Cambria Math" panose="02040503050406030204" pitchFamily="18" charset="0"/>
                            <a:ea typeface="STKaiti" panose="02010600040101010101" pitchFamily="2" charset="-122"/>
                          </a:rPr>
                          <m:t>1</m:t>
                        </m:r>
                      </m:sub>
                    </m:sSub>
                  </m:oMath>
                </a14:m>
                <a:r>
                  <a:rPr lang="en-US" altLang="zh-CN" dirty="0">
                    <a:latin typeface="STKaiti" panose="02010600040101010101" pitchFamily="2" charset="-122"/>
                    <a:ea typeface="STKaiti" panose="02010600040101010101" pitchFamily="2" charset="-122"/>
                  </a:rPr>
                  <a:t>…</a:t>
                </a:r>
                <a:r>
                  <a:rPr lang="en-US" altLang="zh-CN" dirty="0">
                    <a:ea typeface="STKaiti" panose="02010600040101010101" pitchFamily="2" charset="-122"/>
                  </a:rPr>
                  <a:t> </a:t>
                </a:r>
                <a14:m>
                  <m:oMath xmlns:m="http://schemas.openxmlformats.org/officeDocument/2006/math">
                    <m:sSub>
                      <m:sSubPr>
                        <m:ctrlPr>
                          <a:rPr lang="en-US" altLang="zh-CN" i="1">
                            <a:latin typeface="Cambria Math" panose="02040503050406030204" pitchFamily="18" charset="0"/>
                            <a:ea typeface="STKaiti" panose="02010600040101010101" pitchFamily="2" charset="-122"/>
                          </a:rPr>
                        </m:ctrlPr>
                      </m:sSubPr>
                      <m:e>
                        <m:r>
                          <m:rPr>
                            <m:sty m:val="p"/>
                          </m:rPr>
                          <a:rPr lang="en-US" altLang="zh-CN" i="1">
                            <a:latin typeface="Cambria Math" panose="02040503050406030204" pitchFamily="18" charset="0"/>
                            <a:ea typeface="STKaiti" panose="02010600040101010101" pitchFamily="2" charset="-122"/>
                          </a:rPr>
                          <m:t>T</m:t>
                        </m:r>
                      </m:e>
                      <m:sub>
                        <m:r>
                          <a:rPr lang="en-US" altLang="zh-CN" b="0" i="1" smtClean="0">
                            <a:latin typeface="Cambria Math" panose="02040503050406030204" pitchFamily="18" charset="0"/>
                            <a:ea typeface="STKaiti" panose="02010600040101010101" pitchFamily="2" charset="-122"/>
                          </a:rPr>
                          <m:t>8</m:t>
                        </m:r>
                      </m:sub>
                    </m:sSub>
                    <m:r>
                      <a:rPr lang="en-US" altLang="zh-CN" i="1">
                        <a:latin typeface="Cambria Math" panose="02040503050406030204" pitchFamily="18" charset="0"/>
                        <a:ea typeface="STKaiti" panose="02010600040101010101" pitchFamily="2" charset="-122"/>
                      </a:rPr>
                      <m:t> </m:t>
                    </m:r>
                  </m:oMath>
                </a14:m>
                <a:r>
                  <a:rPr lang="zh-CN" altLang="en-US" dirty="0">
                    <a:latin typeface="STKaiti" panose="02010600040101010101" pitchFamily="2" charset="-122"/>
                    <a:ea typeface="STKaiti" panose="02010600040101010101" pitchFamily="2" charset="-122"/>
                  </a:rPr>
                  <a:t>，终止溶液为</a:t>
                </a:r>
                <a14:m>
                  <m:oMath xmlns:m="http://schemas.openxmlformats.org/officeDocument/2006/math">
                    <m:sSub>
                      <m:sSubPr>
                        <m:ctrlPr>
                          <a:rPr lang="en-US" altLang="zh-CN" i="1" smtClean="0">
                            <a:latin typeface="Cambria Math" panose="02040503050406030204" pitchFamily="18" charset="0"/>
                            <a:ea typeface="STKaiti" panose="02010600040101010101" pitchFamily="2" charset="-122"/>
                          </a:rPr>
                        </m:ctrlPr>
                      </m:sSubPr>
                      <m:e>
                        <m:r>
                          <a:rPr lang="en-US" altLang="zh-CN" b="0" i="1" smtClean="0">
                            <a:latin typeface="Cambria Math" panose="02040503050406030204" pitchFamily="18" charset="0"/>
                            <a:ea typeface="STKaiti" panose="02010600040101010101" pitchFamily="2" charset="-122"/>
                          </a:rPr>
                          <m:t>𝑆</m:t>
                        </m:r>
                      </m:e>
                      <m:sub>
                        <m:r>
                          <a:rPr lang="en-US" altLang="zh-CN" b="0" i="1" smtClean="0">
                            <a:latin typeface="Cambria Math" panose="02040503050406030204" pitchFamily="18" charset="0"/>
                            <a:ea typeface="STKaiti" panose="02010600040101010101" pitchFamily="2" charset="-122"/>
                          </a:rPr>
                          <m:t>25</m:t>
                        </m:r>
                      </m:sub>
                    </m:sSub>
                  </m:oMath>
                </a14:m>
                <a:r>
                  <a:rPr lang="zh-CN" altLang="en-US" dirty="0">
                    <a:latin typeface="STKaiti" panose="02010600040101010101" pitchFamily="2" charset="-122"/>
                    <a:ea typeface="STKaiti" panose="02010600040101010101" pitchFamily="2" charset="-122"/>
                  </a:rPr>
                  <a:t>。</a:t>
                </a:r>
              </a:p>
              <a:p>
                <a:endParaRPr lang="zh-CN" altLang="en-US" dirty="0">
                  <a:latin typeface="STKaiti" panose="02010600040101010101" pitchFamily="2" charset="-122"/>
                  <a:ea typeface="STKaiti" panose="02010600040101010101" pitchFamily="2" charset="-122"/>
                </a:endParaRPr>
              </a:p>
            </p:txBody>
          </p:sp>
        </mc:Choice>
        <mc:Fallback xmlns="">
          <p:sp>
            <p:nvSpPr>
              <p:cNvPr id="13" name="文本框 12">
                <a:extLst>
                  <a:ext uri="{FF2B5EF4-FFF2-40B4-BE49-F238E27FC236}">
                    <a16:creationId xmlns:a16="http://schemas.microsoft.com/office/drawing/2014/main" id="{84DED6F2-8DAC-4666-A33E-483420FD55B8}"/>
                  </a:ext>
                </a:extLst>
              </p:cNvPr>
              <p:cNvSpPr txBox="1">
                <a:spLocks noRot="1" noChangeAspect="1" noMove="1" noResize="1" noEditPoints="1" noAdjustHandles="1" noChangeArrowheads="1" noChangeShapeType="1" noTextEdit="1"/>
              </p:cNvSpPr>
              <p:nvPr/>
            </p:nvSpPr>
            <p:spPr>
              <a:xfrm>
                <a:off x="790121" y="3569786"/>
                <a:ext cx="3695350" cy="2308324"/>
              </a:xfrm>
              <a:prstGeom prst="rect">
                <a:avLst/>
              </a:prstGeom>
              <a:blipFill>
                <a:blip r:embed="rId4"/>
                <a:stretch>
                  <a:fillRect l="-1485" t="-1323" r="-330"/>
                </a:stretch>
              </a:blipFill>
            </p:spPr>
            <p:txBody>
              <a:bodyPr/>
              <a:lstStyle/>
              <a:p>
                <a:r>
                  <a:rPr lang="zh-CN" altLang="en-US">
                    <a:noFill/>
                  </a:rPr>
                  <a:t> </a:t>
                </a:r>
              </a:p>
            </p:txBody>
          </p:sp>
        </mc:Fallback>
      </mc:AlternateContent>
      <p:sp>
        <p:nvSpPr>
          <p:cNvPr id="10" name="文本框 9">
            <a:extLst>
              <a:ext uri="{FF2B5EF4-FFF2-40B4-BE49-F238E27FC236}">
                <a16:creationId xmlns="" xmlns:a16="http://schemas.microsoft.com/office/drawing/2014/main" id="{7D0D0AD4-4938-364C-8EC0-2E25BEE08E42}"/>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292328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853940" cy="707886"/>
          </a:xfrm>
          <a:prstGeom prst="rect">
            <a:avLst/>
          </a:prstGeom>
        </p:spPr>
        <p:txBody>
          <a:bodyPr wrap="none">
            <a:spAutoFit/>
          </a:bodyPr>
          <a:lstStyle/>
          <a:p>
            <a:r>
              <a:rPr lang="en-US" altLang="zh-CN" sz="2000" b="1" dirty="0">
                <a:latin typeface="STKaiti" panose="02010600040101010101" pitchFamily="2" charset="-122"/>
                <a:ea typeface="STKaiti" panose="02010600040101010101" pitchFamily="2" charset="-122"/>
              </a:rPr>
              <a:t>4.</a:t>
            </a:r>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013967" cy="707886"/>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基于</a:t>
            </a:r>
            <a:r>
              <a:rPr lang="en-US" altLang="zh-CN" sz="2000" dirty="0">
                <a:latin typeface="STKaiti" panose="02010600040101010101" pitchFamily="2" charset="-122"/>
                <a:ea typeface="STKaiti" panose="02010600040101010101" pitchFamily="2" charset="-122"/>
              </a:rPr>
              <a:t>LTS</a:t>
            </a:r>
            <a:r>
              <a:rPr lang="zh-CN" altLang="en-US" sz="2000" dirty="0">
                <a:latin typeface="STKaiti" panose="02010600040101010101" pitchFamily="2" charset="-122"/>
                <a:ea typeface="STKaiti" panose="02010600040101010101" pitchFamily="2" charset="-122"/>
              </a:rPr>
              <a:t>测试路径生成</a:t>
            </a:r>
          </a:p>
          <a:p>
            <a:pPr marL="342900" indent="-342900">
              <a:buFont typeface="Wingdings" panose="05000000000000000000" pitchFamily="2" charset="2"/>
              <a:buChar char="Ø"/>
            </a:pPr>
            <a:endParaRPr lang="zh-CN" altLang="en-US" sz="2000" dirty="0"/>
          </a:p>
        </p:txBody>
      </p:sp>
      <p:sp>
        <p:nvSpPr>
          <p:cNvPr id="21" name="文本框 20">
            <a:extLst>
              <a:ext uri="{FF2B5EF4-FFF2-40B4-BE49-F238E27FC236}">
                <a16:creationId xmlns="" xmlns:a16="http://schemas.microsoft.com/office/drawing/2014/main" id="{939E818B-8DC3-4C47-866F-7058E996E90B}"/>
              </a:ext>
            </a:extLst>
          </p:cNvPr>
          <p:cNvSpPr txBox="1"/>
          <p:nvPr/>
        </p:nvSpPr>
        <p:spPr>
          <a:xfrm>
            <a:off x="311948" y="1757675"/>
            <a:ext cx="6098796" cy="369332"/>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的环形复杂度</a:t>
            </a:r>
            <a:endParaRPr lang="en-US" altLang="zh-CN" dirty="0">
              <a:latin typeface="STKaiti" panose="02010600040101010101" pitchFamily="2" charset="-122"/>
              <a:ea typeface="STKaiti" panose="02010600040101010101" pitchFamily="2" charset="-122"/>
            </a:endParaRPr>
          </a:p>
        </p:txBody>
      </p:sp>
      <p:sp>
        <p:nvSpPr>
          <p:cNvPr id="25" name="文本框 24">
            <a:extLst>
              <a:ext uri="{FF2B5EF4-FFF2-40B4-BE49-F238E27FC236}">
                <a16:creationId xmlns="" xmlns:a16="http://schemas.microsoft.com/office/drawing/2014/main" id="{FE0AEBB3-5EB9-4BD1-B3D9-ADF0388DC05A}"/>
              </a:ext>
            </a:extLst>
          </p:cNvPr>
          <p:cNvSpPr txBox="1"/>
          <p:nvPr/>
        </p:nvSpPr>
        <p:spPr>
          <a:xfrm>
            <a:off x="311948" y="2538167"/>
            <a:ext cx="10993073" cy="1477328"/>
          </a:xfrm>
          <a:prstGeom prst="rect">
            <a:avLst/>
          </a:prstGeom>
          <a:noFill/>
        </p:spPr>
        <p:txBody>
          <a:bodyPr wrap="square">
            <a:spAutoFit/>
          </a:bodyPr>
          <a:lstStyle/>
          <a:p>
            <a:r>
              <a:rPr lang="en-US" altLang="zh-CN" dirty="0">
                <a:latin typeface="STKaiti" panose="02010600040101010101" pitchFamily="2" charset="-122"/>
                <a:ea typeface="STKaiti" panose="02010600040101010101" pitchFamily="2" charset="-122"/>
              </a:rPr>
              <a:t>        </a:t>
            </a:r>
            <a:r>
              <a:rPr lang="zh-CN" altLang="en-US" dirty="0">
                <a:latin typeface="STKaiti" panose="02010600040101010101" pitchFamily="2" charset="-122"/>
                <a:ea typeface="STKaiti" panose="02010600040101010101" pitchFamily="2" charset="-122"/>
              </a:rPr>
              <a:t>计算</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环形复杂度时，一般采用环形复杂度计算的一种方法： </a:t>
            </a:r>
            <a:r>
              <a:rPr lang="en-US" altLang="zh-CN" dirty="0">
                <a:latin typeface="STKaiti" panose="02010600040101010101" pitchFamily="2" charset="-122"/>
                <a:ea typeface="STKaiti" panose="02010600040101010101" pitchFamily="2" charset="-122"/>
              </a:rPr>
              <a:t>V(G)=E – N + 2</a:t>
            </a:r>
            <a:r>
              <a:rPr lang="zh-CN" altLang="en-US" dirty="0">
                <a:latin typeface="STKaiti" panose="02010600040101010101" pitchFamily="2" charset="-122"/>
                <a:ea typeface="STKaiti" panose="02010600040101010101" pitchFamily="2" charset="-122"/>
              </a:rPr>
              <a:t>，选取</a:t>
            </a:r>
            <a:r>
              <a:rPr lang="en-US" altLang="zh-CN" dirty="0">
                <a:latin typeface="STKaiti" panose="02010600040101010101" pitchFamily="2" charset="-122"/>
                <a:ea typeface="STKaiti" panose="02010600040101010101" pitchFamily="2" charset="-122"/>
              </a:rPr>
              <a:t>V(G)</a:t>
            </a:r>
            <a:r>
              <a:rPr lang="zh-CN" altLang="en-US" dirty="0">
                <a:latin typeface="STKaiti" panose="02010600040101010101" pitchFamily="2" charset="-122"/>
                <a:ea typeface="STKaiti" panose="02010600040101010101" pitchFamily="2" charset="-122"/>
              </a:rPr>
              <a:t>条独立的路径作为测试路径，其中</a:t>
            </a:r>
            <a:r>
              <a:rPr lang="en-US" altLang="zh-CN" dirty="0">
                <a:latin typeface="STKaiti" panose="02010600040101010101" pitchFamily="2" charset="-122"/>
                <a:ea typeface="STKaiti" panose="02010600040101010101" pitchFamily="2" charset="-122"/>
              </a:rPr>
              <a:t>E</a:t>
            </a:r>
            <a:r>
              <a:rPr lang="zh-CN" altLang="en-US" dirty="0">
                <a:latin typeface="STKaiti" panose="02010600040101010101" pitchFamily="2" charset="-122"/>
                <a:ea typeface="STKaiti" panose="02010600040101010101" pitchFamily="2" charset="-122"/>
              </a:rPr>
              <a:t>为</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图中弧的数目，</a:t>
            </a:r>
            <a:r>
              <a:rPr lang="en-US" altLang="zh-CN" dirty="0">
                <a:latin typeface="STKaiti" panose="02010600040101010101" pitchFamily="2" charset="-122"/>
                <a:ea typeface="STKaiti" panose="02010600040101010101" pitchFamily="2" charset="-122"/>
              </a:rPr>
              <a:t>N</a:t>
            </a:r>
            <a:r>
              <a:rPr lang="zh-CN" altLang="en-US" dirty="0">
                <a:latin typeface="STKaiti" panose="02010600040101010101" pitchFamily="2" charset="-122"/>
                <a:ea typeface="STKaiti" panose="02010600040101010101" pitchFamily="2" charset="-122"/>
              </a:rPr>
              <a:t>为</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中节点的数目，</a:t>
            </a:r>
            <a:r>
              <a:rPr lang="en-US" altLang="zh-CN" dirty="0">
                <a:latin typeface="STKaiti" panose="02010600040101010101" pitchFamily="2" charset="-122"/>
                <a:ea typeface="STKaiti" panose="02010600040101010101" pitchFamily="2" charset="-122"/>
              </a:rPr>
              <a:t>V(G)</a:t>
            </a:r>
            <a:r>
              <a:rPr lang="zh-CN" altLang="en-US" dirty="0">
                <a:latin typeface="STKaiti" panose="02010600040101010101" pitchFamily="2" charset="-122"/>
                <a:ea typeface="STKaiti" panose="02010600040101010101" pitchFamily="2" charset="-122"/>
              </a:rPr>
              <a:t>为生成</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中独立路径的最小数目。</a:t>
            </a:r>
            <a:endParaRPr lang="en-US" altLang="zh-CN" dirty="0">
              <a:latin typeface="STKaiti" panose="02010600040101010101" pitchFamily="2" charset="-122"/>
              <a:ea typeface="STKaiti" panose="02010600040101010101" pitchFamily="2" charset="-122"/>
            </a:endParaRPr>
          </a:p>
          <a:p>
            <a:r>
              <a:rPr lang="zh-CN" altLang="en-US" dirty="0">
                <a:latin typeface="STKaiti" panose="02010600040101010101" pitchFamily="2" charset="-122"/>
                <a:ea typeface="STKaiti" panose="02010600040101010101" pitchFamily="2" charset="-122"/>
              </a:rPr>
              <a:t>       根据</a:t>
            </a:r>
            <a:r>
              <a:rPr lang="en-US" altLang="zh-CN" dirty="0">
                <a:latin typeface="STKaiti" panose="02010600040101010101" pitchFamily="2" charset="-122"/>
                <a:ea typeface="STKaiti" panose="02010600040101010101" pitchFamily="2" charset="-122"/>
              </a:rPr>
              <a:t>C/S</a:t>
            </a:r>
            <a:r>
              <a:rPr lang="zh-CN" altLang="en-US" dirty="0">
                <a:latin typeface="STKaiti" panose="02010600040101010101" pitchFamily="2" charset="-122"/>
                <a:ea typeface="STKaiti" panose="02010600040101010101" pitchFamily="2" charset="-122"/>
              </a:rPr>
              <a:t>结构的</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图，我们可以得出</a:t>
            </a:r>
            <a:r>
              <a:rPr lang="en-US" altLang="zh-CN" dirty="0">
                <a:latin typeface="STKaiti" panose="02010600040101010101" pitchFamily="2" charset="-122"/>
                <a:ea typeface="STKaiti" panose="02010600040101010101" pitchFamily="2" charset="-122"/>
              </a:rPr>
              <a:t>V(G)</a:t>
            </a:r>
            <a:r>
              <a:rPr lang="zh-CN" altLang="en-US" dirty="0">
                <a:latin typeface="STKaiti" panose="02010600040101010101" pitchFamily="2" charset="-122"/>
                <a:ea typeface="STKaiti" panose="02010600040101010101" pitchFamily="2" charset="-122"/>
              </a:rPr>
              <a:t>的值，在</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中，有</a:t>
            </a:r>
            <a:r>
              <a:rPr lang="en-US" altLang="zh-CN" dirty="0">
                <a:latin typeface="STKaiti" panose="02010600040101010101" pitchFamily="2" charset="-122"/>
                <a:ea typeface="STKaiti" panose="02010600040101010101" pitchFamily="2" charset="-122"/>
              </a:rPr>
              <a:t>4l</a:t>
            </a:r>
            <a:r>
              <a:rPr lang="zh-CN" altLang="en-US" dirty="0">
                <a:latin typeface="STKaiti" panose="02010600040101010101" pitchFamily="2" charset="-122"/>
                <a:ea typeface="STKaiti" panose="02010600040101010101" pitchFamily="2" charset="-122"/>
              </a:rPr>
              <a:t>条弧，</a:t>
            </a:r>
            <a:r>
              <a:rPr lang="en-US" altLang="zh-CN" dirty="0">
                <a:latin typeface="STKaiti" panose="02010600040101010101" pitchFamily="2" charset="-122"/>
                <a:ea typeface="STKaiti" panose="02010600040101010101" pitchFamily="2" charset="-122"/>
              </a:rPr>
              <a:t>26</a:t>
            </a:r>
            <a:r>
              <a:rPr lang="zh-CN" altLang="en-US" dirty="0">
                <a:latin typeface="STKaiti" panose="02010600040101010101" pitchFamily="2" charset="-122"/>
                <a:ea typeface="STKaiti" panose="02010600040101010101" pitchFamily="2" charset="-122"/>
              </a:rPr>
              <a:t>个节点，</a:t>
            </a:r>
            <a:r>
              <a:rPr lang="en-US" altLang="zh-CN" dirty="0">
                <a:latin typeface="STKaiti" panose="02010600040101010101" pitchFamily="2" charset="-122"/>
                <a:ea typeface="STKaiti" panose="02010600040101010101" pitchFamily="2" charset="-122"/>
              </a:rPr>
              <a:t>V(G)=E</a:t>
            </a:r>
            <a:r>
              <a:rPr lang="zh-CN" altLang="en-US" dirty="0">
                <a:latin typeface="STKaiti" panose="02010600040101010101" pitchFamily="2" charset="-122"/>
                <a:ea typeface="STKaiti" panose="02010600040101010101" pitchFamily="2" charset="-122"/>
              </a:rPr>
              <a:t> </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 </a:t>
            </a:r>
            <a:r>
              <a:rPr lang="en-US" altLang="zh-CN" dirty="0">
                <a:latin typeface="STKaiti" panose="02010600040101010101" pitchFamily="2" charset="-122"/>
                <a:ea typeface="STKaiti" panose="02010600040101010101" pitchFamily="2" charset="-122"/>
              </a:rPr>
              <a:t>N + 2 = 41-26+2=17</a:t>
            </a:r>
            <a:r>
              <a:rPr lang="zh-CN" altLang="en-US" dirty="0">
                <a:latin typeface="STKaiti" panose="02010600040101010101" pitchFamily="2" charset="-122"/>
                <a:ea typeface="STKaiti" panose="02010600040101010101" pitchFamily="2" charset="-122"/>
              </a:rPr>
              <a:t>，即</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中有</a:t>
            </a:r>
            <a:r>
              <a:rPr lang="en-US" altLang="zh-CN" dirty="0">
                <a:latin typeface="STKaiti" panose="02010600040101010101" pitchFamily="2" charset="-122"/>
                <a:ea typeface="STKaiti" panose="02010600040101010101" pitchFamily="2" charset="-122"/>
              </a:rPr>
              <a:t>17</a:t>
            </a:r>
            <a:r>
              <a:rPr lang="zh-CN" altLang="en-US" dirty="0">
                <a:latin typeface="STKaiti" panose="02010600040101010101" pitchFamily="2" charset="-122"/>
                <a:ea typeface="STKaiti" panose="02010600040101010101" pitchFamily="2" charset="-122"/>
              </a:rPr>
              <a:t>条独立路径。</a:t>
            </a:r>
            <a:endParaRPr lang="zh-CN" altLang="en-US" dirty="0"/>
          </a:p>
        </p:txBody>
      </p:sp>
      <p:sp>
        <p:nvSpPr>
          <p:cNvPr id="10" name="文本框 9">
            <a:extLst>
              <a:ext uri="{FF2B5EF4-FFF2-40B4-BE49-F238E27FC236}">
                <a16:creationId xmlns="" xmlns:a16="http://schemas.microsoft.com/office/drawing/2014/main" id="{5A1BFB49-6440-7F48-A23D-062E5095E295}"/>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2759614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3" name="矩形 2">
            <a:extLst>
              <a:ext uri="{FF2B5EF4-FFF2-40B4-BE49-F238E27FC236}">
                <a16:creationId xmlns="" xmlns:a16="http://schemas.microsoft.com/office/drawing/2014/main" id="{87953A92-E998-5644-8905-FE9BA133ED1C}"/>
              </a:ext>
            </a:extLst>
          </p:cNvPr>
          <p:cNvSpPr/>
          <p:nvPr/>
        </p:nvSpPr>
        <p:spPr>
          <a:xfrm>
            <a:off x="239071" y="642847"/>
            <a:ext cx="3680816" cy="707886"/>
          </a:xfrm>
          <a:prstGeom prst="rect">
            <a:avLst/>
          </a:prstGeom>
        </p:spPr>
        <p:txBody>
          <a:bodyPr wrap="none">
            <a:spAutoFit/>
          </a:bodyPr>
          <a:lstStyle/>
          <a:p>
            <a:r>
              <a:rPr lang="zh-CN" altLang="en-US" sz="2000" b="1" dirty="0">
                <a:latin typeface="STKaiti" panose="02010600040101010101" pitchFamily="2" charset="-122"/>
                <a:ea typeface="STKaiti" panose="02010600040101010101" pitchFamily="2" charset="-122"/>
              </a:rPr>
              <a:t>基于</a:t>
            </a:r>
            <a:r>
              <a:rPr lang="en-US" altLang="zh-CN" sz="2000" b="1" dirty="0">
                <a:latin typeface="STKaiti" panose="02010600040101010101" pitchFamily="2" charset="-122"/>
                <a:ea typeface="STKaiti" panose="02010600040101010101" pitchFamily="2" charset="-122"/>
              </a:rPr>
              <a:t>C/S</a:t>
            </a:r>
            <a:r>
              <a:rPr lang="zh-CN" altLang="en-US" sz="2000" b="1" dirty="0">
                <a:latin typeface="STKaiti" panose="02010600040101010101" pitchFamily="2" charset="-122"/>
                <a:ea typeface="STKaiti" panose="02010600040101010101" pitchFamily="2" charset="-122"/>
              </a:rPr>
              <a:t>结构的测试路径生成：</a:t>
            </a:r>
            <a:endParaRPr lang="en-US" altLang="zh-CN" sz="2000" b="1" dirty="0">
              <a:latin typeface="STKaiti" panose="02010600040101010101" pitchFamily="2" charset="-122"/>
              <a:ea typeface="STKaiti" panose="02010600040101010101" pitchFamily="2" charset="-122"/>
            </a:endParaRPr>
          </a:p>
          <a:p>
            <a:r>
              <a:rPr lang="en-US" altLang="zh-CN" sz="2000" dirty="0">
                <a:latin typeface="STKaiti" panose="02010600040101010101" pitchFamily="2" charset="-122"/>
                <a:ea typeface="STKaiti" panose="02010600040101010101" pitchFamily="2" charset="-122"/>
              </a:rPr>
              <a:t>                </a:t>
            </a:r>
            <a:endParaRPr lang="zh-CN" altLang="en-US" sz="2000" dirty="0"/>
          </a:p>
        </p:txBody>
      </p:sp>
      <p:sp>
        <p:nvSpPr>
          <p:cNvPr id="7" name="矩形 6">
            <a:extLst>
              <a:ext uri="{FF2B5EF4-FFF2-40B4-BE49-F238E27FC236}">
                <a16:creationId xmlns="" xmlns:a16="http://schemas.microsoft.com/office/drawing/2014/main" id="{56CEFE77-98F2-4664-A122-32F474EFE79D}"/>
              </a:ext>
            </a:extLst>
          </p:cNvPr>
          <p:cNvSpPr/>
          <p:nvPr/>
        </p:nvSpPr>
        <p:spPr>
          <a:xfrm>
            <a:off x="166134" y="1049789"/>
            <a:ext cx="3013967" cy="707886"/>
          </a:xfrm>
          <a:prstGeom prst="rect">
            <a:avLst/>
          </a:prstGeom>
        </p:spPr>
        <p:txBody>
          <a:bodyPr wrap="none">
            <a:spAutoFit/>
          </a:bodyPr>
          <a:lstStyle/>
          <a:p>
            <a:pPr marL="342900" indent="-342900">
              <a:buFont typeface="Wingdings" panose="05000000000000000000" pitchFamily="2" charset="2"/>
              <a:buChar char="Ø"/>
            </a:pPr>
            <a:r>
              <a:rPr lang="zh-CN" altLang="en-US" sz="2000" dirty="0">
                <a:latin typeface="STKaiti" panose="02010600040101010101" pitchFamily="2" charset="-122"/>
                <a:ea typeface="STKaiti" panose="02010600040101010101" pitchFamily="2" charset="-122"/>
              </a:rPr>
              <a:t>基于</a:t>
            </a:r>
            <a:r>
              <a:rPr lang="en-US" altLang="zh-CN" sz="2000" dirty="0">
                <a:latin typeface="STKaiti" panose="02010600040101010101" pitchFamily="2" charset="-122"/>
                <a:ea typeface="STKaiti" panose="02010600040101010101" pitchFamily="2" charset="-122"/>
              </a:rPr>
              <a:t>LTS</a:t>
            </a:r>
            <a:r>
              <a:rPr lang="zh-CN" altLang="en-US" sz="2000" dirty="0">
                <a:latin typeface="STKaiti" panose="02010600040101010101" pitchFamily="2" charset="-122"/>
                <a:ea typeface="STKaiti" panose="02010600040101010101" pitchFamily="2" charset="-122"/>
              </a:rPr>
              <a:t>测试路径生成</a:t>
            </a:r>
          </a:p>
          <a:p>
            <a:pPr marL="342900" indent="-342900">
              <a:buFont typeface="Wingdings" panose="05000000000000000000" pitchFamily="2" charset="2"/>
              <a:buChar char="Ø"/>
            </a:pPr>
            <a:endParaRPr lang="zh-CN" altLang="en-US" sz="2000" dirty="0"/>
          </a:p>
        </p:txBody>
      </p:sp>
      <p:sp>
        <p:nvSpPr>
          <p:cNvPr id="11" name="文本框 10">
            <a:extLst>
              <a:ext uri="{FF2B5EF4-FFF2-40B4-BE49-F238E27FC236}">
                <a16:creationId xmlns="" xmlns:a16="http://schemas.microsoft.com/office/drawing/2014/main" id="{7A70B083-F124-4150-BF6A-03F256D95176}"/>
              </a:ext>
            </a:extLst>
          </p:cNvPr>
          <p:cNvSpPr txBox="1"/>
          <p:nvPr/>
        </p:nvSpPr>
        <p:spPr>
          <a:xfrm>
            <a:off x="415255" y="1446414"/>
            <a:ext cx="6098796" cy="369332"/>
          </a:xfrm>
          <a:prstGeom prst="rect">
            <a:avLst/>
          </a:prstGeom>
          <a:noFill/>
        </p:spPr>
        <p:txBody>
          <a:bodyPr wrap="square">
            <a:spAutoFit/>
          </a:bodyPr>
          <a:lstStyle/>
          <a:p>
            <a:pPr marL="285750" indent="-285750">
              <a:buFont typeface="Arial" panose="020B0604020202020204" pitchFamily="34" charset="0"/>
              <a:buChar char="•"/>
            </a:pPr>
            <a:r>
              <a:rPr lang="zh-CN" altLang="en-US" sz="1800" dirty="0">
                <a:latin typeface="STKaiti" panose="02010600040101010101" pitchFamily="2" charset="-122"/>
                <a:ea typeface="STKaiti" panose="02010600040101010101" pitchFamily="2" charset="-122"/>
              </a:rPr>
              <a:t>导出</a:t>
            </a:r>
            <a:r>
              <a:rPr lang="en-US" altLang="zh-CN" sz="1800" dirty="0">
                <a:latin typeface="STKaiti" panose="02010600040101010101" pitchFamily="2" charset="-122"/>
                <a:ea typeface="STKaiti" panose="02010600040101010101" pitchFamily="2" charset="-122"/>
              </a:rPr>
              <a:t>LTS</a:t>
            </a:r>
            <a:r>
              <a:rPr lang="zh-CN" altLang="en-US" sz="1800" dirty="0">
                <a:latin typeface="STKaiti" panose="02010600040101010101" pitchFamily="2" charset="-122"/>
                <a:ea typeface="STKaiti" panose="02010600040101010101" pitchFamily="2" charset="-122"/>
              </a:rPr>
              <a:t>中独立路径的基本路径集</a:t>
            </a:r>
            <a:endParaRPr lang="en-US" altLang="zh-CN" dirty="0"/>
          </a:p>
        </p:txBody>
      </p:sp>
      <p:sp>
        <p:nvSpPr>
          <p:cNvPr id="14" name="文本框 13">
            <a:extLst>
              <a:ext uri="{FF2B5EF4-FFF2-40B4-BE49-F238E27FC236}">
                <a16:creationId xmlns="" xmlns:a16="http://schemas.microsoft.com/office/drawing/2014/main" id="{EB2015D3-5B87-468A-9FED-C9EB92230EA9}"/>
              </a:ext>
            </a:extLst>
          </p:cNvPr>
          <p:cNvSpPr txBox="1"/>
          <p:nvPr/>
        </p:nvSpPr>
        <p:spPr>
          <a:xfrm>
            <a:off x="649448" y="1815135"/>
            <a:ext cx="10893104" cy="646331"/>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根据</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环形复杂度</a:t>
            </a:r>
            <a:r>
              <a:rPr lang="en-US" altLang="zh-CN" dirty="0">
                <a:latin typeface="STKaiti" panose="02010600040101010101" pitchFamily="2" charset="-122"/>
                <a:ea typeface="STKaiti" panose="02010600040101010101" pitchFamily="2" charset="-122"/>
              </a:rPr>
              <a:t>V(G)</a:t>
            </a:r>
            <a:r>
              <a:rPr lang="zh-CN" altLang="en-US" dirty="0">
                <a:latin typeface="STKaiti" panose="02010600040101010101" pitchFamily="2" charset="-122"/>
                <a:ea typeface="STKaiti" panose="02010600040101010101" pitchFamily="2" charset="-122"/>
              </a:rPr>
              <a:t>的值</a:t>
            </a:r>
            <a:r>
              <a:rPr lang="en-US" altLang="zh-CN" dirty="0">
                <a:latin typeface="STKaiti" panose="02010600040101010101" pitchFamily="2" charset="-122"/>
                <a:ea typeface="STKaiti" panose="02010600040101010101" pitchFamily="2" charset="-122"/>
              </a:rPr>
              <a:t>17</a:t>
            </a:r>
            <a:r>
              <a:rPr lang="zh-CN" altLang="en-US" dirty="0">
                <a:latin typeface="STKaiti" panose="02010600040101010101" pitchFamily="2" charset="-122"/>
                <a:ea typeface="STKaiti" panose="02010600040101010101" pitchFamily="2" charset="-122"/>
              </a:rPr>
              <a:t>和独立路径的基本路径集生成算法，可以导出</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中独立路径的基本路径集。下面列出基本路径集中的</a:t>
            </a:r>
            <a:r>
              <a:rPr lang="en-US" altLang="zh-CN" dirty="0">
                <a:latin typeface="STKaiti" panose="02010600040101010101" pitchFamily="2" charset="-122"/>
                <a:ea typeface="STKaiti" panose="02010600040101010101" pitchFamily="2" charset="-122"/>
              </a:rPr>
              <a:t>17</a:t>
            </a:r>
            <a:r>
              <a:rPr lang="zh-CN" altLang="en-US" dirty="0">
                <a:latin typeface="STKaiti" panose="02010600040101010101" pitchFamily="2" charset="-122"/>
                <a:ea typeface="STKaiti" panose="02010600040101010101" pitchFamily="2" charset="-122"/>
              </a:rPr>
              <a:t>条独立路径：</a:t>
            </a:r>
          </a:p>
        </p:txBody>
      </p:sp>
      <p:pic>
        <p:nvPicPr>
          <p:cNvPr id="4" name="图片 3">
            <a:extLst>
              <a:ext uri="{FF2B5EF4-FFF2-40B4-BE49-F238E27FC236}">
                <a16:creationId xmlns="" xmlns:a16="http://schemas.microsoft.com/office/drawing/2014/main" id="{22804968-9785-49E8-A00A-EC92007AF59D}"/>
              </a:ext>
            </a:extLst>
          </p:cNvPr>
          <p:cNvPicPr>
            <a:picLocks noChangeAspect="1"/>
          </p:cNvPicPr>
          <p:nvPr/>
        </p:nvPicPr>
        <p:blipFill>
          <a:blip r:embed="rId3"/>
          <a:stretch>
            <a:fillRect/>
          </a:stretch>
        </p:blipFill>
        <p:spPr>
          <a:xfrm>
            <a:off x="568484" y="2795925"/>
            <a:ext cx="6066412" cy="3627267"/>
          </a:xfrm>
          <a:prstGeom prst="rect">
            <a:avLst/>
          </a:prstGeom>
        </p:spPr>
      </p:pic>
      <p:sp>
        <p:nvSpPr>
          <p:cNvPr id="13" name="文本框 12">
            <a:extLst>
              <a:ext uri="{FF2B5EF4-FFF2-40B4-BE49-F238E27FC236}">
                <a16:creationId xmlns="" xmlns:a16="http://schemas.microsoft.com/office/drawing/2014/main" id="{06525D5B-7ACB-46FB-BA38-AC8642436839}"/>
              </a:ext>
            </a:extLst>
          </p:cNvPr>
          <p:cNvSpPr txBox="1"/>
          <p:nvPr/>
        </p:nvSpPr>
        <p:spPr>
          <a:xfrm>
            <a:off x="7234805" y="3105834"/>
            <a:ext cx="4307747" cy="646331"/>
          </a:xfrm>
          <a:prstGeom prst="rect">
            <a:avLst/>
          </a:prstGeom>
          <a:noFill/>
        </p:spPr>
        <p:txBody>
          <a:bodyPr wrap="square">
            <a:spAutoFit/>
          </a:bodyPr>
          <a:lstStyle/>
          <a:p>
            <a:r>
              <a:rPr lang="zh-CN" altLang="en-US" dirty="0">
                <a:latin typeface="STKaiti" panose="02010600040101010101" pitchFamily="2" charset="-122"/>
                <a:ea typeface="STKaiti" panose="02010600040101010101" pitchFamily="2" charset="-122"/>
              </a:rPr>
              <a:t>根据以上生成的</a:t>
            </a:r>
            <a:r>
              <a:rPr lang="en-US" altLang="zh-CN" dirty="0">
                <a:latin typeface="STKaiti" panose="02010600040101010101" pitchFamily="2" charset="-122"/>
                <a:ea typeface="STKaiti" panose="02010600040101010101" pitchFamily="2" charset="-122"/>
              </a:rPr>
              <a:t>LTS</a:t>
            </a:r>
            <a:r>
              <a:rPr lang="zh-CN" altLang="en-US" dirty="0">
                <a:latin typeface="STKaiti" panose="02010600040101010101" pitchFamily="2" charset="-122"/>
                <a:ea typeface="STKaiti" panose="02010600040101010101" pitchFamily="2" charset="-122"/>
              </a:rPr>
              <a:t>中的测试路径，就可设计出基于此测试路径的测试</a:t>
            </a:r>
            <a:endParaRPr lang="zh-CN" altLang="en-US" dirty="0"/>
          </a:p>
        </p:txBody>
      </p:sp>
      <p:sp>
        <p:nvSpPr>
          <p:cNvPr id="10" name="文本框 9">
            <a:extLst>
              <a:ext uri="{FF2B5EF4-FFF2-40B4-BE49-F238E27FC236}">
                <a16:creationId xmlns="" xmlns:a16="http://schemas.microsoft.com/office/drawing/2014/main" id="{942C1862-DBF0-A84A-A118-B893B5D5DA7F}"/>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Example</a:t>
            </a:r>
          </a:p>
        </p:txBody>
      </p:sp>
    </p:spTree>
    <p:extLst>
      <p:ext uri="{BB962C8B-B14F-4D97-AF65-F5344CB8AC3E}">
        <p14:creationId xmlns:p14="http://schemas.microsoft.com/office/powerpoint/2010/main" val="339122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73" name="文本框 272"/>
          <p:cNvSpPr txBox="1"/>
          <p:nvPr/>
        </p:nvSpPr>
        <p:spPr>
          <a:xfrm>
            <a:off x="457860" y="760060"/>
            <a:ext cx="3997407"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Introduction</a:t>
            </a:r>
          </a:p>
        </p:txBody>
      </p:sp>
      <p:sp>
        <p:nvSpPr>
          <p:cNvPr id="30" name="文本框 29"/>
          <p:cNvSpPr txBox="1"/>
          <p:nvPr/>
        </p:nvSpPr>
        <p:spPr>
          <a:xfrm>
            <a:off x="457861" y="2147485"/>
            <a:ext cx="447406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Method</a:t>
            </a:r>
          </a:p>
        </p:txBody>
      </p:sp>
      <p:sp>
        <p:nvSpPr>
          <p:cNvPr id="32" name="文本框 31"/>
          <p:cNvSpPr txBox="1"/>
          <p:nvPr/>
        </p:nvSpPr>
        <p:spPr>
          <a:xfrm>
            <a:off x="457861" y="4922335"/>
            <a:ext cx="3997406"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Conclusion</a:t>
            </a:r>
          </a:p>
        </p:txBody>
      </p:sp>
      <p:sp>
        <p:nvSpPr>
          <p:cNvPr id="7" name="文本框 6"/>
          <p:cNvSpPr txBox="1"/>
          <p:nvPr/>
        </p:nvSpPr>
        <p:spPr>
          <a:xfrm>
            <a:off x="457861" y="3534910"/>
            <a:ext cx="302735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Example</a:t>
            </a:r>
          </a:p>
        </p:txBody>
      </p:sp>
    </p:spTree>
    <p:extLst>
      <p:ext uri="{BB962C8B-B14F-4D97-AF65-F5344CB8AC3E}">
        <p14:creationId xmlns:p14="http://schemas.microsoft.com/office/powerpoint/2010/main" val="402937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73" name="文本框 272"/>
          <p:cNvSpPr txBox="1"/>
          <p:nvPr/>
        </p:nvSpPr>
        <p:spPr>
          <a:xfrm>
            <a:off x="457860" y="760060"/>
            <a:ext cx="3997407"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Introduction</a:t>
            </a:r>
          </a:p>
        </p:txBody>
      </p:sp>
      <p:sp>
        <p:nvSpPr>
          <p:cNvPr id="30" name="文本框 29"/>
          <p:cNvSpPr txBox="1"/>
          <p:nvPr/>
        </p:nvSpPr>
        <p:spPr>
          <a:xfrm>
            <a:off x="457861" y="2147485"/>
            <a:ext cx="447406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Method</a:t>
            </a:r>
          </a:p>
        </p:txBody>
      </p:sp>
      <p:sp>
        <p:nvSpPr>
          <p:cNvPr id="32" name="文本框 31"/>
          <p:cNvSpPr txBox="1"/>
          <p:nvPr/>
        </p:nvSpPr>
        <p:spPr>
          <a:xfrm>
            <a:off x="457861" y="4922335"/>
            <a:ext cx="3997406"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Conclusion</a:t>
            </a:r>
          </a:p>
        </p:txBody>
      </p:sp>
      <p:sp>
        <p:nvSpPr>
          <p:cNvPr id="7" name="文本框 6"/>
          <p:cNvSpPr txBox="1"/>
          <p:nvPr/>
        </p:nvSpPr>
        <p:spPr>
          <a:xfrm>
            <a:off x="457861" y="3534910"/>
            <a:ext cx="302735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Example</a:t>
            </a:r>
          </a:p>
        </p:txBody>
      </p:sp>
    </p:spTree>
    <p:extLst>
      <p:ext uri="{BB962C8B-B14F-4D97-AF65-F5344CB8AC3E}">
        <p14:creationId xmlns:p14="http://schemas.microsoft.com/office/powerpoint/2010/main" val="1909993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Conclusion</a:t>
            </a:r>
          </a:p>
        </p:txBody>
      </p:sp>
      <p:sp>
        <p:nvSpPr>
          <p:cNvPr id="2" name="文本框 1">
            <a:extLst>
              <a:ext uri="{FF2B5EF4-FFF2-40B4-BE49-F238E27FC236}">
                <a16:creationId xmlns="" xmlns:a16="http://schemas.microsoft.com/office/drawing/2014/main" id="{BE788D88-F75D-4C02-802C-8AE52A382559}"/>
              </a:ext>
            </a:extLst>
          </p:cNvPr>
          <p:cNvSpPr txBox="1"/>
          <p:nvPr/>
        </p:nvSpPr>
        <p:spPr>
          <a:xfrm>
            <a:off x="754309" y="1070246"/>
            <a:ext cx="10683382" cy="2585323"/>
          </a:xfrm>
          <a:prstGeom prst="rect">
            <a:avLst/>
          </a:prstGeom>
          <a:noFill/>
        </p:spPr>
        <p:txBody>
          <a:bodyPr wrap="square" rtlCol="0">
            <a:spAutoFit/>
          </a:bodyPr>
          <a:lstStyle/>
          <a:p>
            <a:r>
              <a:rPr lang="zh-CN" altLang="en-US" dirty="0">
                <a:latin typeface="STKaiti" panose="02010600040101010101" pitchFamily="2" charset="-122"/>
                <a:ea typeface="STKaiti" panose="02010600040101010101" pitchFamily="2" charset="-122"/>
              </a:rPr>
              <a:t>       </a:t>
            </a:r>
            <a:endParaRPr lang="en-US" altLang="zh-CN" dirty="0">
              <a:latin typeface="STKaiti" panose="02010600040101010101" pitchFamily="2" charset="-122"/>
              <a:ea typeface="STKaiti" panose="02010600040101010101" pitchFamily="2" charset="-122"/>
            </a:endParaRPr>
          </a:p>
          <a:p>
            <a:r>
              <a:rPr lang="en-US" altLang="zh-CN" dirty="0">
                <a:latin typeface="STKaiti" panose="02010600040101010101" pitchFamily="2" charset="-122"/>
                <a:ea typeface="STKaiti" panose="02010600040101010101" pitchFamily="2" charset="-122"/>
              </a:rPr>
              <a:t>       </a:t>
            </a:r>
            <a:r>
              <a:rPr lang="zh-CN" altLang="en-US" dirty="0">
                <a:latin typeface="STKaiti" panose="02010600040101010101" pitchFamily="2" charset="-122"/>
                <a:ea typeface="STKaiti" panose="02010600040101010101" pitchFamily="2" charset="-122"/>
              </a:rPr>
              <a:t>  我们主要讲了一种基于</a:t>
            </a:r>
            <a:r>
              <a:rPr lang="en-US" altLang="zh-CN" dirty="0">
                <a:latin typeface="STKaiti" panose="02010600040101010101" pitchFamily="2" charset="-122"/>
                <a:ea typeface="STKaiti" panose="02010600040101010101" pitchFamily="2" charset="-122"/>
              </a:rPr>
              <a:t>CHAM</a:t>
            </a:r>
            <a:r>
              <a:rPr lang="zh-CN" altLang="en-US" dirty="0">
                <a:latin typeface="STKaiti" panose="02010600040101010101" pitchFamily="2" charset="-122"/>
                <a:ea typeface="STKaiti" panose="02010600040101010101" pitchFamily="2" charset="-122"/>
              </a:rPr>
              <a:t>描述的软件体系结构测试路径生成方法。并以客户端</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服务器这一体系结构为例，对以上理论进行验证，并最终得出客户端</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服务器架构的测试路径，完成了体系结构的测试工作。</a:t>
            </a:r>
            <a:endParaRPr lang="en-US" altLang="zh-CN" dirty="0">
              <a:latin typeface="STKaiti" panose="02010600040101010101" pitchFamily="2" charset="-122"/>
              <a:ea typeface="STKaiti" panose="02010600040101010101" pitchFamily="2" charset="-122"/>
            </a:endParaRPr>
          </a:p>
          <a:p>
            <a:r>
              <a:rPr lang="en-US" altLang="zh-CN" dirty="0">
                <a:latin typeface="STKaiti" panose="02010600040101010101" pitchFamily="2" charset="-122"/>
                <a:ea typeface="STKaiti" panose="02010600040101010101" pitchFamily="2" charset="-122"/>
              </a:rPr>
              <a:t>        </a:t>
            </a:r>
            <a:r>
              <a:rPr lang="zh-CN" altLang="en-US" dirty="0">
                <a:latin typeface="STKaiti" panose="02010600040101010101" pitchFamily="2" charset="-122"/>
                <a:ea typeface="STKaiti" panose="02010600040101010101" pitchFamily="2" charset="-122"/>
              </a:rPr>
              <a:t>基于化学抽象机的软件体系结构测试技术是软件体系结构测试的一个主要组成部分。与其它基于软件体系结构的测试技术相比，它在描述软件体系结构的动态性方面具有可用性强、灵活性高、更加符合实际需求等优点。</a:t>
            </a:r>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p>
        </p:txBody>
      </p:sp>
    </p:spTree>
    <p:extLst>
      <p:ext uri="{BB962C8B-B14F-4D97-AF65-F5344CB8AC3E}">
        <p14:creationId xmlns:p14="http://schemas.microsoft.com/office/powerpoint/2010/main" val="2963170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References</a:t>
            </a:r>
          </a:p>
        </p:txBody>
      </p:sp>
      <p:sp>
        <p:nvSpPr>
          <p:cNvPr id="2" name="矩形 1">
            <a:extLst>
              <a:ext uri="{FF2B5EF4-FFF2-40B4-BE49-F238E27FC236}">
                <a16:creationId xmlns="" xmlns:a16="http://schemas.microsoft.com/office/drawing/2014/main" id="{1D0DC529-B4B5-AE40-A3B1-76B772D9CF9B}"/>
              </a:ext>
            </a:extLst>
          </p:cNvPr>
          <p:cNvSpPr/>
          <p:nvPr/>
        </p:nvSpPr>
        <p:spPr>
          <a:xfrm>
            <a:off x="311947" y="864806"/>
            <a:ext cx="10113711" cy="4967065"/>
          </a:xfrm>
          <a:prstGeom prst="rect">
            <a:avLst/>
          </a:prstGeom>
        </p:spPr>
        <p:txBody>
          <a:bodyPr wrap="square">
            <a:spAutoFit/>
          </a:bodyPr>
          <a:lstStyle/>
          <a:p>
            <a:pPr>
              <a:lnSpc>
                <a:spcPct val="150000"/>
              </a:lnSpc>
            </a:pPr>
            <a:r>
              <a:rPr lang="en-US" altLang="zh-CN" sz="1600" dirty="0">
                <a:solidFill>
                  <a:srgbClr val="333333"/>
                </a:solidFill>
                <a:latin typeface="STKaiti" panose="02010600040101010101" pitchFamily="2" charset="-122"/>
                <a:ea typeface="STKaiti" panose="02010600040101010101" pitchFamily="2" charset="-122"/>
              </a:rPr>
              <a:t>[1]</a:t>
            </a:r>
            <a:r>
              <a:rPr lang="zh-CN" altLang="en-US" sz="1600" dirty="0">
                <a:solidFill>
                  <a:srgbClr val="333333"/>
                </a:solidFill>
                <a:latin typeface="STKaiti" panose="02010600040101010101" pitchFamily="2" charset="-122"/>
                <a:ea typeface="STKaiti" panose="02010600040101010101" pitchFamily="2" charset="-122"/>
              </a:rPr>
              <a:t>徐士华</a:t>
            </a:r>
            <a:r>
              <a:rPr lang="en-US" altLang="zh-CN" sz="1600" dirty="0">
                <a:solidFill>
                  <a:srgbClr val="333333"/>
                </a:solidFill>
                <a:latin typeface="STKaiti" panose="02010600040101010101" pitchFamily="2" charset="-122"/>
                <a:ea typeface="STKaiti" panose="02010600040101010101" pitchFamily="2" charset="-122"/>
              </a:rPr>
              <a:t>. </a:t>
            </a:r>
            <a:r>
              <a:rPr lang="zh-CN" altLang="en-US" sz="1600" dirty="0">
                <a:solidFill>
                  <a:srgbClr val="333333"/>
                </a:solidFill>
                <a:latin typeface="STKaiti" panose="02010600040101010101" pitchFamily="2" charset="-122"/>
                <a:ea typeface="STKaiti" panose="02010600040101010101" pitchFamily="2" charset="-122"/>
              </a:rPr>
              <a:t>基于软件体系结构的测试技术</a:t>
            </a:r>
            <a:r>
              <a:rPr lang="en-US" altLang="zh-CN" sz="1600" dirty="0">
                <a:solidFill>
                  <a:srgbClr val="333333"/>
                </a:solidFill>
                <a:latin typeface="STKaiti" panose="02010600040101010101" pitchFamily="2" charset="-122"/>
                <a:ea typeface="STKaiti" panose="02010600040101010101" pitchFamily="2" charset="-122"/>
              </a:rPr>
              <a:t>[</a:t>
            </a:r>
            <a:r>
              <a:rPr lang="en" altLang="zh-CN" sz="1600" dirty="0">
                <a:solidFill>
                  <a:srgbClr val="333333"/>
                </a:solidFill>
                <a:latin typeface="STKaiti" panose="02010600040101010101" pitchFamily="2" charset="-122"/>
                <a:ea typeface="STKaiti" panose="02010600040101010101" pitchFamily="2" charset="-122"/>
              </a:rPr>
              <a:t>D].</a:t>
            </a:r>
            <a:r>
              <a:rPr lang="zh-CN" altLang="en-US" sz="1600" dirty="0">
                <a:solidFill>
                  <a:srgbClr val="333333"/>
                </a:solidFill>
                <a:latin typeface="STKaiti" panose="02010600040101010101" pitchFamily="2" charset="-122"/>
                <a:ea typeface="STKaiti" panose="02010600040101010101" pitchFamily="2" charset="-122"/>
              </a:rPr>
              <a:t>哈尔滨工程大学</a:t>
            </a:r>
            <a:r>
              <a:rPr lang="en-US" altLang="zh-CN" sz="1600" dirty="0">
                <a:solidFill>
                  <a:srgbClr val="333333"/>
                </a:solidFill>
                <a:latin typeface="STKaiti" panose="02010600040101010101" pitchFamily="2" charset="-122"/>
                <a:ea typeface="STKaiti" panose="02010600040101010101" pitchFamily="2" charset="-122"/>
              </a:rPr>
              <a:t>,2009.</a:t>
            </a:r>
          </a:p>
          <a:p>
            <a:pPr>
              <a:lnSpc>
                <a:spcPct val="150000"/>
              </a:lnSpc>
            </a:pPr>
            <a:r>
              <a:rPr lang="en-US" altLang="zh-CN" sz="1600" dirty="0">
                <a:latin typeface="STKaiti" panose="02010600040101010101" pitchFamily="2" charset="-122"/>
                <a:ea typeface="STKaiti" panose="02010600040101010101" pitchFamily="2" charset="-122"/>
              </a:rPr>
              <a:t>[2]</a:t>
            </a:r>
            <a:r>
              <a:rPr lang="zh-CN" altLang="en-US" sz="1600" dirty="0">
                <a:latin typeface="STKaiti" panose="02010600040101010101" pitchFamily="2" charset="-122"/>
                <a:ea typeface="STKaiti" panose="02010600040101010101" pitchFamily="2" charset="-122"/>
              </a:rPr>
              <a:t>许慧</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伦立军</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基于</a:t>
            </a:r>
            <a:r>
              <a:rPr lang="el-GR" altLang="zh-CN" sz="1600" dirty="0">
                <a:latin typeface="STKaiti" panose="02010600040101010101" pitchFamily="2" charset="-122"/>
                <a:ea typeface="STKaiti" panose="02010600040101010101" pitchFamily="2" charset="-122"/>
              </a:rPr>
              <a:t>π</a:t>
            </a:r>
            <a:r>
              <a:rPr lang="zh-CN" altLang="en-US" sz="1600" dirty="0">
                <a:latin typeface="STKaiti" panose="02010600040101010101" pitchFamily="2" charset="-122"/>
                <a:ea typeface="STKaiti" panose="02010600040101010101" pitchFamily="2" charset="-122"/>
              </a:rPr>
              <a:t>演算的软件体系结构测试技术</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计算机工程</a:t>
            </a:r>
            <a:r>
              <a:rPr lang="en-US" altLang="zh-CN" sz="1600" dirty="0">
                <a:latin typeface="STKaiti" panose="02010600040101010101" pitchFamily="2" charset="-122"/>
                <a:ea typeface="STKaiti" panose="02010600040101010101" pitchFamily="2" charset="-122"/>
              </a:rPr>
              <a:t>,2009,35(13):55-57.</a:t>
            </a:r>
          </a:p>
          <a:p>
            <a:pPr>
              <a:lnSpc>
                <a:spcPct val="150000"/>
              </a:lnSpc>
            </a:pPr>
            <a:r>
              <a:rPr lang="en-US" altLang="zh-CN" sz="1600" dirty="0">
                <a:latin typeface="STKaiti" panose="02010600040101010101" pitchFamily="2" charset="-122"/>
                <a:ea typeface="STKaiti" panose="02010600040101010101" pitchFamily="2" charset="-122"/>
              </a:rPr>
              <a:t>[3]</a:t>
            </a:r>
            <a:r>
              <a:rPr lang="en" altLang="zh-CN" sz="1600" dirty="0" err="1">
                <a:latin typeface="STKaiti" panose="02010600040101010101" pitchFamily="2" charset="-122"/>
                <a:ea typeface="STKaiti" panose="02010600040101010101" pitchFamily="2" charset="-122"/>
              </a:rPr>
              <a:t>Inverardi</a:t>
            </a:r>
            <a:r>
              <a:rPr lang="en" altLang="zh-CN" sz="1600" dirty="0">
                <a:latin typeface="STKaiti" panose="02010600040101010101" pitchFamily="2" charset="-122"/>
                <a:ea typeface="STKaiti" panose="02010600040101010101" pitchFamily="2" charset="-122"/>
              </a:rPr>
              <a:t> P, Wolf A L. Formal specification and analysis of software architectures using the chemical abstract machine model[J]. IEEE transactions on software engineering, 1995, 21(4): 373-386.</a:t>
            </a:r>
          </a:p>
          <a:p>
            <a:pPr>
              <a:lnSpc>
                <a:spcPct val="150000"/>
              </a:lnSpc>
            </a:pPr>
            <a:r>
              <a:rPr lang="en-US" altLang="zh-CN" sz="1600" dirty="0">
                <a:latin typeface="STKaiti" panose="02010600040101010101" pitchFamily="2" charset="-122"/>
                <a:ea typeface="STKaiti" panose="02010600040101010101" pitchFamily="2" charset="-122"/>
              </a:rPr>
              <a:t>[4]</a:t>
            </a:r>
            <a:r>
              <a:rPr lang="zh-CN" altLang="en-US" sz="1600" dirty="0">
                <a:latin typeface="STKaiti" panose="02010600040101010101" pitchFamily="2" charset="-122"/>
                <a:ea typeface="STKaiti" panose="02010600040101010101" pitchFamily="2" charset="-122"/>
              </a:rPr>
              <a:t>朱凯</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毛宜军</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叶俊民</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软件体系结构测试研究与进展</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现代计算机</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专业版</a:t>
            </a:r>
            <a:r>
              <a:rPr lang="en-US" altLang="zh-CN" sz="1600" dirty="0">
                <a:latin typeface="STKaiti" panose="02010600040101010101" pitchFamily="2" charset="-122"/>
                <a:ea typeface="STKaiti" panose="02010600040101010101" pitchFamily="2" charset="-122"/>
              </a:rPr>
              <a:t>),2009(09):51-54+58.</a:t>
            </a:r>
          </a:p>
          <a:p>
            <a:pPr>
              <a:lnSpc>
                <a:spcPct val="150000"/>
              </a:lnSpc>
            </a:pPr>
            <a:r>
              <a:rPr lang="en-US" altLang="zh-CN" sz="1600" dirty="0">
                <a:latin typeface="STKaiti" panose="02010600040101010101" pitchFamily="2" charset="-122"/>
                <a:ea typeface="STKaiti" panose="02010600040101010101" pitchFamily="2" charset="-122"/>
              </a:rPr>
              <a:t>[5]</a:t>
            </a:r>
            <a:r>
              <a:rPr lang="zh-CN" altLang="en-US" sz="1600" dirty="0">
                <a:latin typeface="STKaiti" panose="02010600040101010101" pitchFamily="2" charset="-122"/>
                <a:ea typeface="STKaiti" panose="02010600040101010101" pitchFamily="2" charset="-122"/>
              </a:rPr>
              <a:t>巩绪芳</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周颖</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李必信</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软件体系结构测试技术的现状与思考</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小型微型计算机系统</a:t>
            </a:r>
            <a:r>
              <a:rPr lang="en-US" altLang="zh-CN" sz="1600" dirty="0">
                <a:latin typeface="STKaiti" panose="02010600040101010101" pitchFamily="2" charset="-122"/>
                <a:ea typeface="STKaiti" panose="02010600040101010101" pitchFamily="2" charset="-122"/>
              </a:rPr>
              <a:t>,2008(08):1450-1457.</a:t>
            </a:r>
          </a:p>
          <a:p>
            <a:pPr>
              <a:lnSpc>
                <a:spcPct val="150000"/>
              </a:lnSpc>
            </a:pPr>
            <a:r>
              <a:rPr lang="en-US" altLang="zh-CN" sz="1600" dirty="0">
                <a:latin typeface="STKaiti" panose="02010600040101010101" pitchFamily="2" charset="-122"/>
                <a:ea typeface="STKaiti" panose="02010600040101010101" pitchFamily="2" charset="-122"/>
              </a:rPr>
              <a:t>[6]</a:t>
            </a:r>
            <a:r>
              <a:rPr lang="zh-CN" altLang="en-US" sz="1600" dirty="0">
                <a:latin typeface="STKaiti" panose="02010600040101010101" pitchFamily="2" charset="-122"/>
                <a:ea typeface="STKaiti" panose="02010600040101010101" pitchFamily="2" charset="-122"/>
              </a:rPr>
              <a:t>陈任</a:t>
            </a:r>
            <a:r>
              <a:rPr lang="en-US" altLang="zh-CN" sz="1600" dirty="0">
                <a:latin typeface="STKaiti" panose="02010600040101010101" pitchFamily="2" charset="-122"/>
                <a:ea typeface="STKaiti" panose="02010600040101010101" pitchFamily="2" charset="-122"/>
              </a:rPr>
              <a:t>. </a:t>
            </a:r>
            <a:r>
              <a:rPr lang="zh-CN" altLang="en-US" sz="1600" dirty="0">
                <a:latin typeface="STKaiti" panose="02010600040101010101" pitchFamily="2" charset="-122"/>
                <a:ea typeface="STKaiti" panose="02010600040101010101" pitchFamily="2" charset="-122"/>
              </a:rPr>
              <a:t>基于</a:t>
            </a:r>
            <a:r>
              <a:rPr lang="en" altLang="zh-CN" sz="1600" dirty="0">
                <a:latin typeface="STKaiti" panose="02010600040101010101" pitchFamily="2" charset="-122"/>
                <a:ea typeface="STKaiti" panose="02010600040101010101" pitchFamily="2" charset="-122"/>
              </a:rPr>
              <a:t>Browser/Server</a:t>
            </a:r>
            <a:r>
              <a:rPr lang="zh-CN" altLang="en-US" sz="1600" dirty="0">
                <a:latin typeface="STKaiti" panose="02010600040101010101" pitchFamily="2" charset="-122"/>
                <a:ea typeface="STKaiti" panose="02010600040101010101" pitchFamily="2" charset="-122"/>
              </a:rPr>
              <a:t>体系结构的软件测试技术及其应用</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D].</a:t>
            </a:r>
            <a:r>
              <a:rPr lang="zh-CN" altLang="en-US" sz="1600" dirty="0">
                <a:latin typeface="STKaiti" panose="02010600040101010101" pitchFamily="2" charset="-122"/>
                <a:ea typeface="STKaiti" panose="02010600040101010101" pitchFamily="2" charset="-122"/>
              </a:rPr>
              <a:t>武汉大学</a:t>
            </a:r>
            <a:r>
              <a:rPr lang="en-US" altLang="zh-CN" sz="1600" dirty="0">
                <a:latin typeface="STKaiti" panose="02010600040101010101" pitchFamily="2" charset="-122"/>
                <a:ea typeface="STKaiti" panose="02010600040101010101" pitchFamily="2" charset="-122"/>
              </a:rPr>
              <a:t>,2004.</a:t>
            </a:r>
          </a:p>
          <a:p>
            <a:pPr>
              <a:lnSpc>
                <a:spcPct val="150000"/>
              </a:lnSpc>
            </a:pPr>
            <a:r>
              <a:rPr lang="en-US" altLang="zh-CN" sz="1600" dirty="0">
                <a:latin typeface="STKaiti" panose="02010600040101010101" pitchFamily="2" charset="-122"/>
                <a:ea typeface="STKaiti" panose="02010600040101010101" pitchFamily="2" charset="-122"/>
              </a:rPr>
              <a:t>[7]</a:t>
            </a:r>
            <a:r>
              <a:rPr lang="zh-CN" altLang="en-US" sz="1600" dirty="0">
                <a:latin typeface="STKaiti" panose="02010600040101010101" pitchFamily="2" charset="-122"/>
                <a:ea typeface="STKaiti" panose="02010600040101010101" pitchFamily="2" charset="-122"/>
              </a:rPr>
              <a:t>伦立军</a:t>
            </a:r>
            <a:r>
              <a:rPr lang="en-US" altLang="zh-CN" sz="1600" dirty="0">
                <a:latin typeface="STKaiti" panose="02010600040101010101" pitchFamily="2" charset="-122"/>
                <a:ea typeface="STKaiti" panose="02010600040101010101" pitchFamily="2" charset="-122"/>
              </a:rPr>
              <a:t>, </a:t>
            </a:r>
            <a:r>
              <a:rPr lang="zh-CN" altLang="en-US" sz="1600" dirty="0">
                <a:latin typeface="STKaiti" panose="02010600040101010101" pitchFamily="2" charset="-122"/>
                <a:ea typeface="STKaiti" panose="02010600040101010101" pitchFamily="2" charset="-122"/>
              </a:rPr>
              <a:t>软件体系结构测试技术基础研究</a:t>
            </a:r>
            <a:r>
              <a:rPr lang="en-US" altLang="zh-CN" sz="1600" dirty="0">
                <a:latin typeface="STKaiti" panose="02010600040101010101" pitchFamily="2" charset="-122"/>
                <a:ea typeface="STKaiti" panose="02010600040101010101" pitchFamily="2" charset="-122"/>
              </a:rPr>
              <a:t>. </a:t>
            </a:r>
            <a:r>
              <a:rPr lang="zh-CN" altLang="en-US" sz="1600" dirty="0">
                <a:latin typeface="STKaiti" panose="02010600040101010101" pitchFamily="2" charset="-122"/>
                <a:ea typeface="STKaiti" panose="02010600040101010101" pitchFamily="2" charset="-122"/>
              </a:rPr>
              <a:t>黑龙江省</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哈尔滨师范大学</a:t>
            </a:r>
            <a:r>
              <a:rPr lang="en-US" altLang="zh-CN" sz="1600" dirty="0">
                <a:latin typeface="STKaiti" panose="02010600040101010101" pitchFamily="2" charset="-122"/>
                <a:ea typeface="STKaiti" panose="02010600040101010101" pitchFamily="2" charset="-122"/>
              </a:rPr>
              <a:t>,2007-04-29.</a:t>
            </a:r>
          </a:p>
          <a:p>
            <a:pPr>
              <a:lnSpc>
                <a:spcPct val="150000"/>
              </a:lnSpc>
            </a:pPr>
            <a:r>
              <a:rPr lang="en-US" altLang="zh-CN" sz="1600" dirty="0">
                <a:latin typeface="STKaiti" panose="02010600040101010101" pitchFamily="2" charset="-122"/>
                <a:ea typeface="STKaiti" panose="02010600040101010101" pitchFamily="2" charset="-122"/>
              </a:rPr>
              <a:t>[8]</a:t>
            </a:r>
            <a:r>
              <a:rPr lang="zh-CN" altLang="en-US" sz="1600" dirty="0">
                <a:latin typeface="STKaiti" panose="02010600040101010101" pitchFamily="2" charset="-122"/>
                <a:ea typeface="STKaiti" panose="02010600040101010101" pitchFamily="2" charset="-122"/>
              </a:rPr>
              <a:t>佟海</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基于</a:t>
            </a:r>
            <a:r>
              <a:rPr lang="en" altLang="zh-CN" sz="1600" dirty="0">
                <a:latin typeface="STKaiti" panose="02010600040101010101" pitchFamily="2" charset="-122"/>
                <a:ea typeface="STKaiti" panose="02010600040101010101" pitchFamily="2" charset="-122"/>
              </a:rPr>
              <a:t>C/S</a:t>
            </a:r>
            <a:r>
              <a:rPr lang="zh-CN" altLang="en-US" sz="1600" dirty="0">
                <a:latin typeface="STKaiti" panose="02010600040101010101" pitchFamily="2" charset="-122"/>
                <a:ea typeface="STKaiti" panose="02010600040101010101" pitchFamily="2" charset="-122"/>
              </a:rPr>
              <a:t>体系结构的软件测试方法</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今日科苑</a:t>
            </a:r>
            <a:r>
              <a:rPr lang="en-US" altLang="zh-CN" sz="1600" dirty="0">
                <a:latin typeface="STKaiti" panose="02010600040101010101" pitchFamily="2" charset="-122"/>
                <a:ea typeface="STKaiti" panose="02010600040101010101" pitchFamily="2" charset="-122"/>
              </a:rPr>
              <a:t>,2010(22):192.</a:t>
            </a:r>
          </a:p>
          <a:p>
            <a:pPr>
              <a:lnSpc>
                <a:spcPct val="150000"/>
              </a:lnSpc>
            </a:pPr>
            <a:r>
              <a:rPr lang="en-US" altLang="zh-CN" sz="1600" dirty="0">
                <a:latin typeface="STKaiti" panose="02010600040101010101" pitchFamily="2" charset="-122"/>
                <a:ea typeface="STKaiti" panose="02010600040101010101" pitchFamily="2" charset="-122"/>
              </a:rPr>
              <a:t>[9]</a:t>
            </a:r>
            <a:r>
              <a:rPr lang="zh-CN" altLang="en-US" sz="1600" dirty="0">
                <a:latin typeface="STKaiti" panose="02010600040101010101" pitchFamily="2" charset="-122"/>
                <a:ea typeface="STKaiti" panose="02010600040101010101" pitchFamily="2" charset="-122"/>
              </a:rPr>
              <a:t>张迪</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伦立军</a:t>
            </a:r>
            <a:r>
              <a:rPr lang="en-US" altLang="zh-CN" sz="1600" dirty="0">
                <a:latin typeface="STKaiti" panose="02010600040101010101" pitchFamily="2" charset="-122"/>
                <a:ea typeface="STKaiti" panose="02010600040101010101" pitchFamily="2" charset="-122"/>
              </a:rPr>
              <a:t>.</a:t>
            </a:r>
            <a:r>
              <a:rPr lang="zh-CN" altLang="en-US" sz="1600" dirty="0">
                <a:latin typeface="STKaiti" panose="02010600040101010101" pitchFamily="2" charset="-122"/>
                <a:ea typeface="STKaiti" panose="02010600040101010101" pitchFamily="2" charset="-122"/>
              </a:rPr>
              <a:t>面向图文法的体系结构测试方法研究</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哈尔滨师范大学自然科学学报</a:t>
            </a:r>
            <a:r>
              <a:rPr lang="en-US" altLang="zh-CN" sz="1600" dirty="0">
                <a:latin typeface="STKaiti" panose="02010600040101010101" pitchFamily="2" charset="-122"/>
                <a:ea typeface="STKaiti" panose="02010600040101010101" pitchFamily="2" charset="-122"/>
              </a:rPr>
              <a:t>,2010,26(01):78-82.</a:t>
            </a:r>
          </a:p>
          <a:p>
            <a:pPr>
              <a:lnSpc>
                <a:spcPct val="150000"/>
              </a:lnSpc>
            </a:pPr>
            <a:r>
              <a:rPr lang="en-US" altLang="zh-CN" sz="1600" dirty="0">
                <a:latin typeface="STKaiti" panose="02010600040101010101" pitchFamily="2" charset="-122"/>
                <a:ea typeface="STKaiti" panose="02010600040101010101" pitchFamily="2" charset="-122"/>
              </a:rPr>
              <a:t>[10]</a:t>
            </a:r>
            <a:r>
              <a:rPr lang="zh-CN" altLang="en-US" sz="1600" dirty="0">
                <a:latin typeface="STKaiti" panose="02010600040101010101" pitchFamily="2" charset="-122"/>
                <a:ea typeface="STKaiti" panose="02010600040101010101" pitchFamily="2" charset="-122"/>
              </a:rPr>
              <a:t>吴小玲</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Web</a:t>
            </a:r>
            <a:r>
              <a:rPr lang="zh-CN" altLang="en-US" sz="1600" dirty="0">
                <a:latin typeface="STKaiti" panose="02010600040101010101" pitchFamily="2" charset="-122"/>
                <a:ea typeface="STKaiti" panose="02010600040101010101" pitchFamily="2" charset="-122"/>
              </a:rPr>
              <a:t>软件测试方法的研究</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J].</a:t>
            </a:r>
            <a:r>
              <a:rPr lang="zh-CN" altLang="en-US" sz="1600" dirty="0">
                <a:latin typeface="STKaiti" panose="02010600040101010101" pitchFamily="2" charset="-122"/>
                <a:ea typeface="STKaiti" panose="02010600040101010101" pitchFamily="2" charset="-122"/>
              </a:rPr>
              <a:t>福建电脑</a:t>
            </a:r>
            <a:r>
              <a:rPr lang="en-US" altLang="zh-CN" sz="1600" dirty="0">
                <a:latin typeface="STKaiti" panose="02010600040101010101" pitchFamily="2" charset="-122"/>
                <a:ea typeface="STKaiti" panose="02010600040101010101" pitchFamily="2" charset="-122"/>
              </a:rPr>
              <a:t>,2008(11):30-31.</a:t>
            </a:r>
          </a:p>
          <a:p>
            <a:pPr>
              <a:lnSpc>
                <a:spcPct val="150000"/>
              </a:lnSpc>
            </a:pPr>
            <a:r>
              <a:rPr lang="en-US" altLang="zh-CN" sz="1600" dirty="0">
                <a:latin typeface="STKaiti" panose="02010600040101010101" pitchFamily="2" charset="-122"/>
                <a:ea typeface="STKaiti" panose="02010600040101010101" pitchFamily="2" charset="-122"/>
              </a:rPr>
              <a:t>[11]</a:t>
            </a:r>
            <a:r>
              <a:rPr lang="zh-CN" altLang="en-US" sz="1600" dirty="0">
                <a:latin typeface="STKaiti" panose="02010600040101010101" pitchFamily="2" charset="-122"/>
                <a:ea typeface="STKaiti" panose="02010600040101010101" pitchFamily="2" charset="-122"/>
              </a:rPr>
              <a:t>叶俊民</a:t>
            </a:r>
            <a:r>
              <a:rPr lang="en-US" altLang="zh-CN" sz="1600" dirty="0">
                <a:latin typeface="STKaiti" panose="02010600040101010101" pitchFamily="2" charset="-122"/>
                <a:ea typeface="STKaiti" panose="02010600040101010101" pitchFamily="2" charset="-122"/>
              </a:rPr>
              <a:t>. </a:t>
            </a:r>
            <a:r>
              <a:rPr lang="zh-CN" altLang="en-US" sz="1600" dirty="0">
                <a:latin typeface="STKaiti" panose="02010600040101010101" pitchFamily="2" charset="-122"/>
                <a:ea typeface="STKaiti" panose="02010600040101010101" pitchFamily="2" charset="-122"/>
              </a:rPr>
              <a:t>基于软件体系结构的测试用例生成技术研究</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D].</a:t>
            </a:r>
            <a:r>
              <a:rPr lang="zh-CN" altLang="en-US" sz="1600" dirty="0">
                <a:latin typeface="STKaiti" panose="02010600040101010101" pitchFamily="2" charset="-122"/>
                <a:ea typeface="STKaiti" panose="02010600040101010101" pitchFamily="2" charset="-122"/>
              </a:rPr>
              <a:t>哈尔滨工程大学</a:t>
            </a:r>
            <a:r>
              <a:rPr lang="en-US" altLang="zh-CN" sz="1600" dirty="0">
                <a:latin typeface="STKaiti" panose="02010600040101010101" pitchFamily="2" charset="-122"/>
                <a:ea typeface="STKaiti" panose="02010600040101010101" pitchFamily="2" charset="-122"/>
              </a:rPr>
              <a:t>,2005.</a:t>
            </a:r>
          </a:p>
          <a:p>
            <a:pPr>
              <a:lnSpc>
                <a:spcPct val="150000"/>
              </a:lnSpc>
            </a:pPr>
            <a:r>
              <a:rPr lang="en-US" altLang="zh-CN" sz="1600" dirty="0">
                <a:latin typeface="STKaiti" panose="02010600040101010101" pitchFamily="2" charset="-122"/>
                <a:ea typeface="STKaiti" panose="02010600040101010101" pitchFamily="2" charset="-122"/>
              </a:rPr>
              <a:t>[12]</a:t>
            </a:r>
            <a:r>
              <a:rPr lang="zh-CN" altLang="en-US" sz="1600" dirty="0">
                <a:latin typeface="STKaiti" panose="02010600040101010101" pitchFamily="2" charset="-122"/>
                <a:ea typeface="STKaiti" panose="02010600040101010101" pitchFamily="2" charset="-122"/>
              </a:rPr>
              <a:t>王绍婷</a:t>
            </a:r>
            <a:r>
              <a:rPr lang="en-US" altLang="zh-CN" sz="1600" dirty="0">
                <a:latin typeface="STKaiti" panose="02010600040101010101" pitchFamily="2" charset="-122"/>
                <a:ea typeface="STKaiti" panose="02010600040101010101" pitchFamily="2" charset="-122"/>
              </a:rPr>
              <a:t>. </a:t>
            </a:r>
            <a:r>
              <a:rPr lang="zh-CN" altLang="en-US" sz="1600" dirty="0">
                <a:latin typeface="STKaiti" panose="02010600040101010101" pitchFamily="2" charset="-122"/>
                <a:ea typeface="STKaiti" panose="02010600040101010101" pitchFamily="2" charset="-122"/>
              </a:rPr>
              <a:t>基于软件体系结构的基本构件路径生成方法研究</a:t>
            </a:r>
            <a:r>
              <a:rPr lang="en-US" altLang="zh-CN" sz="1600" dirty="0">
                <a:latin typeface="STKaiti" panose="02010600040101010101" pitchFamily="2" charset="-122"/>
                <a:ea typeface="STKaiti" panose="02010600040101010101" pitchFamily="2" charset="-122"/>
              </a:rPr>
              <a:t>[</a:t>
            </a:r>
            <a:r>
              <a:rPr lang="en" altLang="zh-CN" sz="1600" dirty="0">
                <a:latin typeface="STKaiti" panose="02010600040101010101" pitchFamily="2" charset="-122"/>
                <a:ea typeface="STKaiti" panose="02010600040101010101" pitchFamily="2" charset="-122"/>
              </a:rPr>
              <a:t>D].</a:t>
            </a:r>
            <a:r>
              <a:rPr lang="zh-CN" altLang="en-US" sz="1600" dirty="0">
                <a:latin typeface="STKaiti" panose="02010600040101010101" pitchFamily="2" charset="-122"/>
                <a:ea typeface="STKaiti" panose="02010600040101010101" pitchFamily="2" charset="-122"/>
              </a:rPr>
              <a:t>哈尔滨师范大学</a:t>
            </a:r>
            <a:r>
              <a:rPr lang="en-US" altLang="zh-CN" sz="1600" dirty="0">
                <a:latin typeface="STKaiti" panose="02010600040101010101" pitchFamily="2" charset="-122"/>
                <a:ea typeface="STKaiti" panose="02010600040101010101" pitchFamily="2" charset="-122"/>
              </a:rPr>
              <a:t>,2015.</a:t>
            </a:r>
            <a:endParaRPr lang="zh-CN" altLang="en-US" sz="1600" dirty="0">
              <a:latin typeface="STKaiti" panose="02010600040101010101" pitchFamily="2" charset="-122"/>
              <a:ea typeface="STKaiti" panose="02010600040101010101" pitchFamily="2" charset="-122"/>
            </a:endParaRPr>
          </a:p>
        </p:txBody>
      </p:sp>
    </p:spTree>
    <p:extLst>
      <p:ext uri="{BB962C8B-B14F-4D97-AF65-F5344CB8AC3E}">
        <p14:creationId xmlns:p14="http://schemas.microsoft.com/office/powerpoint/2010/main" val="998220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22163" y="2767280"/>
            <a:ext cx="9347674" cy="707886"/>
          </a:xfrm>
          <a:prstGeom prst="rect">
            <a:avLst/>
          </a:prstGeom>
          <a:noFill/>
        </p:spPr>
        <p:txBody>
          <a:bodyPr wrap="square" rtlCol="0">
            <a:spAutoFit/>
          </a:bodyPr>
          <a:lstStyle/>
          <a:p>
            <a:pPr algn="ctr"/>
            <a:r>
              <a:rPr lang="en-US" altLang="zh-CN" sz="4000" dirty="0">
                <a:latin typeface="华文楷体" panose="02010600040101010101" pitchFamily="2" charset="-122"/>
                <a:ea typeface="华文楷体" panose="02010600040101010101" pitchFamily="2" charset="-122"/>
                <a:cs typeface="Arial" panose="020B0604020202020204" pitchFamily="34" charset="0"/>
              </a:rPr>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Introduction</a:t>
            </a:r>
          </a:p>
        </p:txBody>
      </p:sp>
      <p:sp>
        <p:nvSpPr>
          <p:cNvPr id="2" name="矩形 1"/>
          <p:cNvSpPr/>
          <p:nvPr/>
        </p:nvSpPr>
        <p:spPr>
          <a:xfrm>
            <a:off x="650132" y="1705216"/>
            <a:ext cx="10891736" cy="2400657"/>
          </a:xfrm>
          <a:prstGeom prst="rect">
            <a:avLst/>
          </a:prstGeom>
        </p:spPr>
        <p:txBody>
          <a:bodyPr wrap="square">
            <a:spAutoFit/>
          </a:bodyPr>
          <a:lstStyle/>
          <a:p>
            <a:r>
              <a:rPr dirty="0">
                <a:latin typeface="华文楷体" panose="02010600040101010101" pitchFamily="2" charset="-122"/>
                <a:ea typeface="华文楷体" panose="02010600040101010101" pitchFamily="2" charset="-122"/>
              </a:rPr>
              <a:t>结构测试是针对被测单元内部是如何进行工作的测试。它根据程序的控制结构设计测试用例,主要用于软件或程序验证。结构测试法检查程序内部逻辑结构,对所有逻辑路径进行测试,是一种穷举路径的测试方法</a:t>
            </a:r>
          </a:p>
          <a:p>
            <a:r>
              <a:rPr lang="zh-CN" altLang="en-US" dirty="0">
                <a:latin typeface="华文楷体" panose="02010600040101010101" pitchFamily="2" charset="-122"/>
                <a:ea typeface="华文楷体" panose="02010600040101010101" pitchFamily="2" charset="-122"/>
              </a:rPr>
              <a:t>采用结构测试方法必须遵循以下几条原则,才能达到测试的目的</a:t>
            </a: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、保证一个模块中的所有独立路径至少被测试一次。</a:t>
            </a: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、所有逻辑值均需测试真和假两种情况。</a:t>
            </a: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、检查程序的内部数据结构,保证其结构的有效性。</a:t>
            </a:r>
          </a:p>
          <a:p>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、在上下边界及可操作范围内运行所有循环。</a:t>
            </a:r>
          </a:p>
          <a:p>
            <a:endParaRPr lang="zh-CN" altLang="en-US" sz="2400" dirty="0">
              <a:latin typeface="华文楷体" panose="02010600040101010101" pitchFamily="2" charset="-122"/>
              <a:ea typeface="华文楷体" panose="02010600040101010101" pitchFamily="2" charset="-122"/>
            </a:endParaRPr>
          </a:p>
        </p:txBody>
      </p:sp>
      <p:sp>
        <p:nvSpPr>
          <p:cNvPr id="3" name="矩形 2"/>
          <p:cNvSpPr/>
          <p:nvPr/>
        </p:nvSpPr>
        <p:spPr>
          <a:xfrm>
            <a:off x="650132" y="944940"/>
            <a:ext cx="2749471" cy="400110"/>
          </a:xfrm>
          <a:prstGeom prst="rect">
            <a:avLst/>
          </a:prstGeom>
        </p:spPr>
        <p:txBody>
          <a:bodyPr wrap="none">
            <a:spAutoFit/>
          </a:bodyPr>
          <a:lstStyle/>
          <a:p>
            <a:r>
              <a:rPr lang="zh-CN" altLang="en-US" sz="2000" dirty="0">
                <a:latin typeface="华文楷体" panose="02010600040101010101" pitchFamily="2" charset="-122"/>
                <a:ea typeface="华文楷体" panose="02010600040101010101" pitchFamily="2" charset="-122"/>
              </a:rPr>
              <a:t>软件结构测试基本概念</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p:cNvSpPr txBox="1"/>
          <p:nvPr/>
        </p:nvSpPr>
        <p:spPr>
          <a:xfrm>
            <a:off x="311948" y="61555"/>
            <a:ext cx="4867153" cy="523220"/>
          </a:xfrm>
          <a:prstGeom prst="rect">
            <a:avLst/>
          </a:prstGeom>
          <a:noFill/>
        </p:spPr>
        <p:txBody>
          <a:bodyPr wrap="square" rtlCol="0">
            <a:spAutoFit/>
          </a:bodyPr>
          <a:lstStyle/>
          <a:p>
            <a:r>
              <a:rPr kumimoji="1" lang="en-US" altLang="zh-CN" sz="2800" dirty="0">
                <a:latin typeface="华文楷体" panose="02010600040101010101" pitchFamily="2" charset="-122"/>
                <a:ea typeface="华文楷体" panose="02010600040101010101" pitchFamily="2" charset="-122"/>
                <a:cs typeface="Arial" panose="020B0604020202020204" pitchFamily="34" charset="0"/>
              </a:rPr>
              <a:t>Introduction</a:t>
            </a:r>
          </a:p>
        </p:txBody>
      </p:sp>
      <p:sp>
        <p:nvSpPr>
          <p:cNvPr id="3" name="矩形 2"/>
          <p:cNvSpPr/>
          <p:nvPr/>
        </p:nvSpPr>
        <p:spPr>
          <a:xfrm>
            <a:off x="650132" y="944940"/>
            <a:ext cx="2749471" cy="400110"/>
          </a:xfrm>
          <a:prstGeom prst="rect">
            <a:avLst/>
          </a:prstGeom>
        </p:spPr>
        <p:txBody>
          <a:bodyPr wrap="none">
            <a:spAutoFit/>
          </a:bodyPr>
          <a:lstStyle/>
          <a:p>
            <a:r>
              <a:rPr lang="zh-CN" altLang="en-US" sz="2000" dirty="0">
                <a:latin typeface="华文楷体" panose="02010600040101010101" pitchFamily="2" charset="-122"/>
                <a:ea typeface="华文楷体" panose="02010600040101010101" pitchFamily="2" charset="-122"/>
              </a:rPr>
              <a:t>软件结构测试基本概念</a:t>
            </a:r>
            <a:endParaRPr lang="zh-CN" altLang="en-US" sz="2000" dirty="0"/>
          </a:p>
        </p:txBody>
      </p:sp>
      <p:sp>
        <p:nvSpPr>
          <p:cNvPr id="4" name="文本框 3"/>
          <p:cNvSpPr txBox="1"/>
          <p:nvPr/>
        </p:nvSpPr>
        <p:spPr>
          <a:xfrm>
            <a:off x="650132" y="1607622"/>
            <a:ext cx="11167110" cy="3139321"/>
          </a:xfrm>
          <a:prstGeom prst="rect">
            <a:avLst/>
          </a:prstGeom>
          <a:noFill/>
        </p:spPr>
        <p:txBody>
          <a:bodyPr wrap="square" rtlCol="0">
            <a:spAutoFit/>
          </a:bodyPr>
          <a:lstStyle/>
          <a:p>
            <a:pPr algn="l">
              <a:buClrTx/>
              <a:buSzTx/>
              <a:buNone/>
            </a:pPr>
            <a:r>
              <a:rPr dirty="0">
                <a:latin typeface="华文楷体" panose="02010600040101010101" pitchFamily="2" charset="-122"/>
                <a:ea typeface="华文楷体" panose="02010600040101010101" pitchFamily="2" charset="-122"/>
              </a:rPr>
              <a:t>体系结构的结构测试的基本做法一般是：</a:t>
            </a:r>
          </a:p>
          <a:p>
            <a:pPr algn="l">
              <a:buClrTx/>
              <a:buSzTx/>
              <a:buNone/>
            </a:pPr>
            <a:r>
              <a:rPr dirty="0">
                <a:latin typeface="华文楷体" panose="02010600040101010101" pitchFamily="2" charset="-122"/>
                <a:ea typeface="华文楷体" panose="02010600040101010101" pitchFamily="2" charset="-122"/>
              </a:rPr>
              <a:t>（1）选择一种规约描述机制对</a:t>
            </a:r>
            <a:r>
              <a:rPr b="1" dirty="0">
                <a:latin typeface="华文楷体" panose="02010600040101010101" pitchFamily="2" charset="-122"/>
                <a:ea typeface="华文楷体" panose="02010600040101010101" pitchFamily="2" charset="-122"/>
              </a:rPr>
              <a:t>软件体系结构进行形式描述</a:t>
            </a:r>
            <a:r>
              <a:rPr dirty="0">
                <a:latin typeface="华文楷体" panose="02010600040101010101" pitchFamily="2" charset="-122"/>
                <a:ea typeface="华文楷体" panose="02010600040101010101" pitchFamily="2" charset="-122"/>
              </a:rPr>
              <a:t>,通过形式描述产生软件体系结构测试计划。</a:t>
            </a:r>
          </a:p>
          <a:p>
            <a:pPr algn="l">
              <a:buClrTx/>
              <a:buSzTx/>
              <a:buNone/>
            </a:pPr>
            <a:r>
              <a:rPr dirty="0">
                <a:latin typeface="华文楷体" panose="02010600040101010101" pitchFamily="2" charset="-122"/>
                <a:ea typeface="华文楷体" panose="02010600040101010101" pitchFamily="2" charset="-122"/>
              </a:rPr>
              <a:t>（2）在形式描述的基础上抽象出软件体系结构基本组成之间关系的一个</a:t>
            </a:r>
            <a:r>
              <a:rPr b="1" dirty="0">
                <a:latin typeface="华文楷体" panose="02010600040101010101" pitchFamily="2" charset="-122"/>
                <a:ea typeface="华文楷体" panose="02010600040101010101" pitchFamily="2" charset="-122"/>
              </a:rPr>
              <a:t>抽象模型</a:t>
            </a:r>
            <a:r>
              <a:rPr dirty="0">
                <a:latin typeface="华文楷体" panose="02010600040101010101" pitchFamily="2" charset="-122"/>
                <a:ea typeface="华文楷体" panose="02010600040101010101" pitchFamily="2" charset="-122"/>
              </a:rPr>
              <a:t>,基于传统的结构覆盖思想产生满足需求的测试用例。</a:t>
            </a:r>
          </a:p>
          <a:p>
            <a:pPr algn="l">
              <a:buClrTx/>
              <a:buSzTx/>
              <a:buNone/>
            </a:pPr>
            <a:r>
              <a:rPr dirty="0">
                <a:latin typeface="华文楷体" panose="02010600040101010101" pitchFamily="2" charset="-122"/>
                <a:ea typeface="华文楷体" panose="02010600040101010101" pitchFamily="2" charset="-122"/>
              </a:rPr>
              <a:t>（3）通过软件体系结构模拟器运行测试用例,获得运行结果。</a:t>
            </a:r>
          </a:p>
          <a:p>
            <a:pPr algn="l">
              <a:buClrTx/>
              <a:buSzTx/>
              <a:buNone/>
            </a:pPr>
            <a:r>
              <a:rPr dirty="0">
                <a:latin typeface="华文楷体" panose="02010600040101010101" pitchFamily="2" charset="-122"/>
                <a:ea typeface="华文楷体" panose="02010600040101010101" pitchFamily="2" charset="-122"/>
              </a:rPr>
              <a:t>（4）把实际测试结果和测试预言进行比较,如果结果与测试预言一致并且测试覆盖已经达到充分,则结束测试,否则,需要考虑以下两个问题</a:t>
            </a:r>
          </a:p>
          <a:p>
            <a:pPr algn="l">
              <a:buClrTx/>
              <a:buSzTx/>
              <a:buNone/>
            </a:pPr>
            <a:r>
              <a:rPr dirty="0">
                <a:latin typeface="华文楷体" panose="02010600040101010101" pitchFamily="2" charset="-122"/>
                <a:ea typeface="华文楷体" panose="02010600040101010101" pitchFamily="2" charset="-122"/>
              </a:rPr>
              <a:t>①如果测试结果与测试预言不一致,说明软件体系结构的结构存在问题,</a:t>
            </a:r>
          </a:p>
          <a:p>
            <a:pPr algn="l">
              <a:buClrTx/>
              <a:buSzTx/>
              <a:buNone/>
            </a:pPr>
            <a:r>
              <a:rPr dirty="0">
                <a:latin typeface="华文楷体" panose="02010600040101010101" pitchFamily="2" charset="-122"/>
                <a:ea typeface="华文楷体" panose="02010600040101010101" pitchFamily="2" charset="-122"/>
              </a:rPr>
              <a:t>需要对软件体系结构的元素进行重新配置,然后重复(1)(2)(3)(4)等步骤。</a:t>
            </a:r>
          </a:p>
          <a:p>
            <a:pPr algn="l">
              <a:buClrTx/>
              <a:buSzTx/>
              <a:buNone/>
            </a:pPr>
            <a:r>
              <a:rPr dirty="0">
                <a:latin typeface="华文楷体" panose="02010600040101010101" pitchFamily="2" charset="-122"/>
                <a:ea typeface="华文楷体" panose="02010600040101010101" pitchFamily="2" charset="-122"/>
              </a:rPr>
              <a:t>②如果仅仅是测试覆盖不够充分,则增加测试用例,以便覆盖未被模拟</a:t>
            </a:r>
          </a:p>
          <a:p>
            <a:pPr algn="l">
              <a:buClrTx/>
              <a:buSzTx/>
              <a:buNone/>
            </a:pPr>
            <a:r>
              <a:rPr dirty="0">
                <a:latin typeface="华文楷体" panose="02010600040101010101" pitchFamily="2" charset="-122"/>
                <a:ea typeface="华文楷体" panose="02010600040101010101" pitchFamily="2" charset="-122"/>
              </a:rPr>
              <a:t>执行的路径。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Introduction</a:t>
            </a:r>
          </a:p>
        </p:txBody>
      </p:sp>
      <p:sp>
        <p:nvSpPr>
          <p:cNvPr id="2" name="矩形 1">
            <a:extLst>
              <a:ext uri="{FF2B5EF4-FFF2-40B4-BE49-F238E27FC236}">
                <a16:creationId xmlns="" xmlns:a16="http://schemas.microsoft.com/office/drawing/2014/main" id="{425F58A0-E7ED-0C41-A2DB-3F8AE2EFF7B0}"/>
              </a:ext>
            </a:extLst>
          </p:cNvPr>
          <p:cNvSpPr/>
          <p:nvPr/>
        </p:nvSpPr>
        <p:spPr>
          <a:xfrm>
            <a:off x="650132" y="1705216"/>
            <a:ext cx="10891736" cy="2585323"/>
          </a:xfrm>
          <a:prstGeom prst="rect">
            <a:avLst/>
          </a:prstGeom>
        </p:spPr>
        <p:txBody>
          <a:bodyPr wrap="square">
            <a:spAutoFit/>
          </a:bodyPr>
          <a:lstStyle/>
          <a:p>
            <a:r>
              <a:rPr lang="zh-CN" altLang="en-US" dirty="0">
                <a:latin typeface="STKaiti" panose="02010600040101010101" pitchFamily="2" charset="-122"/>
                <a:ea typeface="STKaiti" panose="02010600040101010101" pitchFamily="2" charset="-122"/>
              </a:rPr>
              <a:t>一致性测试需要检查软件系统的行为是否与软件体系结构规约中定义的行为一致</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并且要检查系统经过修改之后</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系统的行为是否仍然与软件体系结构规约中定义的行为一致。</a:t>
            </a:r>
            <a:endParaRPr lang="en-US" altLang="zh-CN" dirty="0">
              <a:latin typeface="STKaiti" panose="02010600040101010101" pitchFamily="2" charset="-122"/>
              <a:ea typeface="STKaiti" panose="02010600040101010101" pitchFamily="2" charset="-122"/>
            </a:endParaRPr>
          </a:p>
          <a:p>
            <a:r>
              <a:rPr lang="zh-CN" altLang="en-US" dirty="0">
                <a:latin typeface="STKaiti" panose="02010600040101010101" pitchFamily="2" charset="-122"/>
                <a:ea typeface="STKaiti" panose="02010600040101010101" pitchFamily="2" charset="-122"/>
              </a:rPr>
              <a:t>另外</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在基于的软件开发生命周期中</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从需求到软件体系结构之间的一致性测试</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以及从软件体系结构到基于该的不同软件系统之间一致性测试等也是应该考虑的。</a:t>
            </a:r>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p:txBody>
      </p:sp>
      <p:sp>
        <p:nvSpPr>
          <p:cNvPr id="3" name="矩形 2">
            <a:extLst>
              <a:ext uri="{FF2B5EF4-FFF2-40B4-BE49-F238E27FC236}">
                <a16:creationId xmlns="" xmlns:a16="http://schemas.microsoft.com/office/drawing/2014/main" id="{87953A92-E998-5644-8905-FE9BA133ED1C}"/>
              </a:ext>
            </a:extLst>
          </p:cNvPr>
          <p:cNvSpPr/>
          <p:nvPr/>
        </p:nvSpPr>
        <p:spPr>
          <a:xfrm>
            <a:off x="650132" y="954668"/>
            <a:ext cx="1467068" cy="400110"/>
          </a:xfrm>
          <a:prstGeom prst="rect">
            <a:avLst/>
          </a:prstGeom>
        </p:spPr>
        <p:txBody>
          <a:bodyPr wrap="none">
            <a:spAutoFit/>
          </a:bodyPr>
          <a:lstStyle/>
          <a:p>
            <a:r>
              <a:rPr lang="zh-CN" altLang="en-US" sz="2000" dirty="0">
                <a:latin typeface="STKaiti" panose="02010600040101010101" pitchFamily="2" charset="-122"/>
                <a:ea typeface="STKaiti" panose="02010600040101010101" pitchFamily="2" charset="-122"/>
              </a:rPr>
              <a:t>一致性测试</a:t>
            </a:r>
            <a:endParaRPr lang="zh-CN" altLang="en-US" sz="2000" dirty="0"/>
          </a:p>
        </p:txBody>
      </p:sp>
    </p:spTree>
    <p:extLst>
      <p:ext uri="{BB962C8B-B14F-4D97-AF65-F5344CB8AC3E}">
        <p14:creationId xmlns:p14="http://schemas.microsoft.com/office/powerpoint/2010/main" val="372229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Introduction</a:t>
            </a:r>
          </a:p>
        </p:txBody>
      </p:sp>
      <p:sp>
        <p:nvSpPr>
          <p:cNvPr id="2" name="矩形 1">
            <a:extLst>
              <a:ext uri="{FF2B5EF4-FFF2-40B4-BE49-F238E27FC236}">
                <a16:creationId xmlns="" xmlns:a16="http://schemas.microsoft.com/office/drawing/2014/main" id="{425F58A0-E7ED-0C41-A2DB-3F8AE2EFF7B0}"/>
              </a:ext>
            </a:extLst>
          </p:cNvPr>
          <p:cNvSpPr/>
          <p:nvPr/>
        </p:nvSpPr>
        <p:spPr>
          <a:xfrm>
            <a:off x="650132" y="1705216"/>
            <a:ext cx="10891736" cy="3139321"/>
          </a:xfrm>
          <a:prstGeom prst="rect">
            <a:avLst/>
          </a:prstGeom>
        </p:spPr>
        <p:txBody>
          <a:bodyPr wrap="square">
            <a:spAutoFit/>
          </a:bodyPr>
          <a:lstStyle/>
          <a:p>
            <a:r>
              <a:rPr lang="zh-CN" altLang="en-US" dirty="0">
                <a:latin typeface="STKaiti" panose="02010600040101010101" pitchFamily="2" charset="-122"/>
                <a:ea typeface="STKaiti" panose="02010600040101010101" pitchFamily="2" charset="-122"/>
              </a:rPr>
              <a:t>回归测试是指对基于软件体系结构的软件系统进行修改之后所进行的再测试过程。在软件体系结构层次</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一般需要考虑两个方面的回归测试：</a:t>
            </a:r>
            <a:endParaRPr lang="en-US" altLang="zh-CN" dirty="0">
              <a:latin typeface="STKaiti" panose="02010600040101010101" pitchFamily="2" charset="-122"/>
              <a:ea typeface="STKaiti" panose="02010600040101010101" pitchFamily="2" charset="-122"/>
            </a:endParaRPr>
          </a:p>
          <a:p>
            <a:pPr marL="342900" indent="-342900">
              <a:buAutoNum type="arabicPeriod"/>
            </a:pPr>
            <a:r>
              <a:rPr lang="zh-CN" altLang="en-US" dirty="0">
                <a:latin typeface="STKaiti" panose="02010600040101010101" pitchFamily="2" charset="-122"/>
                <a:ea typeface="STKaiti" panose="02010600040101010101" pitchFamily="2" charset="-122"/>
              </a:rPr>
              <a:t>由于软件体系结构实现过程中局部代码的修改而需要进行的回归测试</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而软件体系结构的配置没有发生变化。</a:t>
            </a:r>
            <a:endParaRPr lang="en-US" altLang="zh-CN" dirty="0">
              <a:latin typeface="STKaiti" panose="02010600040101010101" pitchFamily="2" charset="-122"/>
              <a:ea typeface="STKaiti" panose="02010600040101010101" pitchFamily="2" charset="-122"/>
            </a:endParaRPr>
          </a:p>
          <a:p>
            <a:pPr marL="342900" indent="-342900">
              <a:buAutoNum type="arabicPeriod"/>
            </a:pPr>
            <a:r>
              <a:rPr lang="zh-CN" altLang="en-US" dirty="0">
                <a:latin typeface="STKaiti" panose="02010600040101010101" pitchFamily="2" charset="-122"/>
                <a:ea typeface="STKaiti" panose="02010600040101010101" pitchFamily="2" charset="-122"/>
              </a:rPr>
              <a:t>由于软件体系结构的配置发生变化而需要进行的回归测试。</a:t>
            </a:r>
            <a:endParaRPr lang="en-US" altLang="zh-CN" dirty="0">
              <a:latin typeface="STKaiti" panose="02010600040101010101" pitchFamily="2" charset="-122"/>
              <a:ea typeface="STKaiti" panose="02010600040101010101" pitchFamily="2" charset="-122"/>
            </a:endParaRPr>
          </a:p>
          <a:p>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p:txBody>
      </p:sp>
      <p:sp>
        <p:nvSpPr>
          <p:cNvPr id="3" name="矩形 2">
            <a:extLst>
              <a:ext uri="{FF2B5EF4-FFF2-40B4-BE49-F238E27FC236}">
                <a16:creationId xmlns="" xmlns:a16="http://schemas.microsoft.com/office/drawing/2014/main" id="{87953A92-E998-5644-8905-FE9BA133ED1C}"/>
              </a:ext>
            </a:extLst>
          </p:cNvPr>
          <p:cNvSpPr/>
          <p:nvPr/>
        </p:nvSpPr>
        <p:spPr>
          <a:xfrm>
            <a:off x="650132" y="954668"/>
            <a:ext cx="1467068" cy="400110"/>
          </a:xfrm>
          <a:prstGeom prst="rect">
            <a:avLst/>
          </a:prstGeom>
        </p:spPr>
        <p:txBody>
          <a:bodyPr wrap="none">
            <a:spAutoFit/>
          </a:bodyPr>
          <a:lstStyle/>
          <a:p>
            <a:r>
              <a:rPr lang="zh-CN" altLang="en-US" sz="2000" dirty="0">
                <a:latin typeface="STKaiti" panose="02010600040101010101" pitchFamily="2" charset="-122"/>
                <a:ea typeface="STKaiti" panose="02010600040101010101" pitchFamily="2" charset="-122"/>
              </a:rPr>
              <a:t>回归性测试</a:t>
            </a:r>
            <a:endParaRPr lang="zh-CN" altLang="en-US" sz="2000" dirty="0"/>
          </a:p>
        </p:txBody>
      </p:sp>
    </p:spTree>
    <p:extLst>
      <p:ext uri="{BB962C8B-B14F-4D97-AF65-F5344CB8AC3E}">
        <p14:creationId xmlns:p14="http://schemas.microsoft.com/office/powerpoint/2010/main" val="320957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6" name="Line 2">
            <a:extLst>
              <a:ext uri="{FF2B5EF4-FFF2-40B4-BE49-F238E27FC236}">
                <a16:creationId xmlns="" xmlns:a16="http://schemas.microsoft.com/office/drawing/2014/main" id="{47B0C14C-BFA4-2A40-B0AF-ED033847ABAA}"/>
              </a:ext>
            </a:extLst>
          </p:cNvPr>
          <p:cNvSpPr/>
          <p:nvPr/>
        </p:nvSpPr>
        <p:spPr>
          <a:xfrm>
            <a:off x="0" y="584775"/>
            <a:ext cx="12192000" cy="0"/>
          </a:xfrm>
          <a:prstGeom prst="line">
            <a:avLst/>
          </a:prstGeom>
          <a:ln w="6480">
            <a:solidFill>
              <a:srgbClr val="808080"/>
            </a:solidFill>
            <a:miter/>
          </a:ln>
        </p:spPr>
        <p:style>
          <a:lnRef idx="0">
            <a:scrgbClr r="0" g="0" b="0"/>
          </a:lnRef>
          <a:fillRef idx="0">
            <a:scrgbClr r="0" g="0" b="0"/>
          </a:fillRef>
          <a:effectRef idx="0">
            <a:scrgbClr r="0" g="0" b="0"/>
          </a:effectRef>
          <a:fontRef idx="minor"/>
        </p:style>
      </p:sp>
      <p:sp>
        <p:nvSpPr>
          <p:cNvPr id="12" name="文本框 11">
            <a:extLst>
              <a:ext uri="{FF2B5EF4-FFF2-40B4-BE49-F238E27FC236}">
                <a16:creationId xmlns="" xmlns:a16="http://schemas.microsoft.com/office/drawing/2014/main" id="{43511605-741F-6146-B934-6127E8342C5D}"/>
              </a:ext>
            </a:extLst>
          </p:cNvPr>
          <p:cNvSpPr txBox="1"/>
          <p:nvPr/>
        </p:nvSpPr>
        <p:spPr>
          <a:xfrm>
            <a:off x="311948" y="61555"/>
            <a:ext cx="4867153" cy="523220"/>
          </a:xfrm>
          <a:prstGeom prst="rect">
            <a:avLst/>
          </a:prstGeom>
          <a:noFill/>
        </p:spPr>
        <p:txBody>
          <a:bodyPr wrap="square" rtlCol="0">
            <a:spAutoFit/>
          </a:bodyPr>
          <a:lstStyle/>
          <a:p>
            <a:r>
              <a:rPr kumimoji="1" lang="en-US" altLang="zh-CN" sz="2800" dirty="0">
                <a:latin typeface="STKaiti" panose="02010600040101010101" pitchFamily="2" charset="-122"/>
                <a:ea typeface="STKaiti" panose="02010600040101010101" pitchFamily="2" charset="-122"/>
                <a:cs typeface="Arial" panose="020B0604020202020204" pitchFamily="34" charset="0"/>
              </a:rPr>
              <a:t>Introduction</a:t>
            </a:r>
          </a:p>
        </p:txBody>
      </p:sp>
      <p:sp>
        <p:nvSpPr>
          <p:cNvPr id="2" name="矩形 1">
            <a:extLst>
              <a:ext uri="{FF2B5EF4-FFF2-40B4-BE49-F238E27FC236}">
                <a16:creationId xmlns="" xmlns:a16="http://schemas.microsoft.com/office/drawing/2014/main" id="{425F58A0-E7ED-0C41-A2DB-3F8AE2EFF7B0}"/>
              </a:ext>
            </a:extLst>
          </p:cNvPr>
          <p:cNvSpPr/>
          <p:nvPr/>
        </p:nvSpPr>
        <p:spPr>
          <a:xfrm>
            <a:off x="650132" y="1705216"/>
            <a:ext cx="10891736" cy="4524315"/>
          </a:xfrm>
          <a:prstGeom prst="rect">
            <a:avLst/>
          </a:prstGeom>
        </p:spPr>
        <p:txBody>
          <a:bodyPr wrap="square">
            <a:spAutoFit/>
          </a:bodyPr>
          <a:lstStyle/>
          <a:p>
            <a:r>
              <a:rPr lang="zh-CN" altLang="en-US" dirty="0">
                <a:latin typeface="STKaiti" panose="02010600040101010101" pitchFamily="2" charset="-122"/>
                <a:ea typeface="STKaiti" panose="02010600040101010101" pitchFamily="2" charset="-122"/>
              </a:rPr>
              <a:t>可测试性力系统的可测试性是指系统支持某种测试策略或侦探特定错误类型的能力。一般是利用测试数来定义可测试性。</a:t>
            </a:r>
            <a:endParaRPr lang="en-US" altLang="zh-CN" dirty="0">
              <a:latin typeface="STKaiti" panose="02010600040101010101" pitchFamily="2" charset="-122"/>
              <a:ea typeface="STKaiti" panose="02010600040101010101" pitchFamily="2" charset="-122"/>
            </a:endParaRPr>
          </a:p>
          <a:p>
            <a:endParaRPr lang="en-US" altLang="zh-CN" dirty="0">
              <a:latin typeface="STKaiti" panose="02010600040101010101" pitchFamily="2" charset="-122"/>
              <a:ea typeface="STKaiti" panose="02010600040101010101" pitchFamily="2" charset="-122"/>
            </a:endParaRPr>
          </a:p>
          <a:p>
            <a:r>
              <a:rPr lang="zh-CN" altLang="en-US" dirty="0">
                <a:latin typeface="STKaiti" panose="02010600040101010101" pitchFamily="2" charset="-122"/>
                <a:ea typeface="STKaiti" panose="02010600040101010101" pitchFamily="2" charset="-122"/>
              </a:rPr>
              <a:t>例如</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测试数可以定义为单个指令修改时影响的路径集合。考虑可测试性时</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测试数提供了一种分类和比较程序的方法即一个程序的测试数较小</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则它是可测试的如果程序的测试数比程序的测试数小</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则认为程序比程序更容易测试。如果在软件体系结构规约中也借用的概念</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则系统的测试数也可以从体系结构规约获得。如果系统中大多数单个的语句修改都只需要重新运行一小部分当前的测试用例</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则该系统是回归可测试的。在这种定义下</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回归可测试性是程序的设计和测试套的一个函数。为了考虑回归可测试性</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需要引入回归数的概念</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把由于对某条单个指令的任何修改</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测试组中受到影响的测试用例的平均数称为回归数。回归数越小</a:t>
            </a:r>
            <a:r>
              <a:rPr lang="en-US" altLang="zh-CN" dirty="0">
                <a:latin typeface="STKaiti" panose="02010600040101010101" pitchFamily="2" charset="-122"/>
                <a:ea typeface="STKaiti" panose="02010600040101010101" pitchFamily="2" charset="-122"/>
              </a:rPr>
              <a:t>,</a:t>
            </a:r>
            <a:r>
              <a:rPr lang="zh-CN" altLang="en-US" dirty="0">
                <a:latin typeface="STKaiti" panose="02010600040101010101" pitchFamily="2" charset="-122"/>
                <a:ea typeface="STKaiti" panose="02010600040101010101" pitchFamily="2" charset="-122"/>
              </a:rPr>
              <a:t>则程序的回归可测试性越好。</a:t>
            </a:r>
          </a:p>
          <a:p>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en-US" altLang="zh-CN"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a:p>
            <a:endParaRPr lang="zh-CN" altLang="en-US" dirty="0">
              <a:latin typeface="STKaiti" panose="02010600040101010101" pitchFamily="2" charset="-122"/>
              <a:ea typeface="STKaiti" panose="02010600040101010101" pitchFamily="2" charset="-122"/>
            </a:endParaRPr>
          </a:p>
        </p:txBody>
      </p:sp>
      <p:sp>
        <p:nvSpPr>
          <p:cNvPr id="3" name="矩形 2">
            <a:extLst>
              <a:ext uri="{FF2B5EF4-FFF2-40B4-BE49-F238E27FC236}">
                <a16:creationId xmlns="" xmlns:a16="http://schemas.microsoft.com/office/drawing/2014/main" id="{87953A92-E998-5644-8905-FE9BA133ED1C}"/>
              </a:ext>
            </a:extLst>
          </p:cNvPr>
          <p:cNvSpPr/>
          <p:nvPr/>
        </p:nvSpPr>
        <p:spPr>
          <a:xfrm>
            <a:off x="650132" y="954668"/>
            <a:ext cx="1208985" cy="400110"/>
          </a:xfrm>
          <a:prstGeom prst="rect">
            <a:avLst/>
          </a:prstGeom>
        </p:spPr>
        <p:txBody>
          <a:bodyPr wrap="none">
            <a:spAutoFit/>
          </a:bodyPr>
          <a:lstStyle/>
          <a:p>
            <a:r>
              <a:rPr lang="zh-CN" altLang="en-US" sz="2000" dirty="0">
                <a:latin typeface="STKaiti" panose="02010600040101010101" pitchFamily="2" charset="-122"/>
                <a:ea typeface="STKaiti" panose="02010600040101010101" pitchFamily="2" charset="-122"/>
              </a:rPr>
              <a:t>可测试性</a:t>
            </a:r>
            <a:endParaRPr lang="zh-CN" altLang="en-US" sz="2000" dirty="0"/>
          </a:p>
        </p:txBody>
      </p:sp>
    </p:spTree>
    <p:extLst>
      <p:ext uri="{BB962C8B-B14F-4D97-AF65-F5344CB8AC3E}">
        <p14:creationId xmlns:p14="http://schemas.microsoft.com/office/powerpoint/2010/main" val="100259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73" name="文本框 272"/>
          <p:cNvSpPr txBox="1"/>
          <p:nvPr/>
        </p:nvSpPr>
        <p:spPr>
          <a:xfrm>
            <a:off x="457860" y="760060"/>
            <a:ext cx="3997407"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Introduction</a:t>
            </a:r>
          </a:p>
        </p:txBody>
      </p:sp>
      <p:sp>
        <p:nvSpPr>
          <p:cNvPr id="30" name="文本框 29"/>
          <p:cNvSpPr txBox="1"/>
          <p:nvPr/>
        </p:nvSpPr>
        <p:spPr>
          <a:xfrm>
            <a:off x="457861" y="2147485"/>
            <a:ext cx="447406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uFill>
                  <a:solidFill>
                    <a:srgbClr val="FFFFFF"/>
                  </a:solidFill>
                </a:uFill>
                <a:latin typeface="华文楷体" panose="02010600040101010101" pitchFamily="2" charset="-122"/>
                <a:ea typeface="华文楷体" panose="02010600040101010101" pitchFamily="2" charset="-122"/>
              </a:rPr>
              <a:t>     </a:t>
            </a:r>
            <a:r>
              <a:rPr lang="en-US" altLang="zh-CN" sz="3200" spc="-1" dirty="0">
                <a:uFill>
                  <a:solidFill>
                    <a:srgbClr val="FFFFFF"/>
                  </a:solidFill>
                </a:uFill>
                <a:latin typeface="华文楷体" panose="02010600040101010101" pitchFamily="2" charset="-122"/>
                <a:ea typeface="华文楷体" panose="02010600040101010101" pitchFamily="2" charset="-122"/>
              </a:rPr>
              <a:t>Method</a:t>
            </a:r>
          </a:p>
        </p:txBody>
      </p:sp>
      <p:sp>
        <p:nvSpPr>
          <p:cNvPr id="32" name="文本框 31"/>
          <p:cNvSpPr txBox="1"/>
          <p:nvPr/>
        </p:nvSpPr>
        <p:spPr>
          <a:xfrm>
            <a:off x="457861" y="4922335"/>
            <a:ext cx="3997406"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Conclusion</a:t>
            </a:r>
          </a:p>
        </p:txBody>
      </p:sp>
      <p:sp>
        <p:nvSpPr>
          <p:cNvPr id="7" name="文本框 6"/>
          <p:cNvSpPr txBox="1"/>
          <p:nvPr/>
        </p:nvSpPr>
        <p:spPr>
          <a:xfrm>
            <a:off x="457861" y="3534910"/>
            <a:ext cx="3027352" cy="584775"/>
          </a:xfrm>
          <a:prstGeom prst="rect">
            <a:avLst/>
          </a:prstGeom>
          <a:noFill/>
        </p:spPr>
        <p:txBody>
          <a:bodyPr wrap="square" rtlCol="0">
            <a:spAutoFit/>
          </a:bodyPr>
          <a:lstStyle/>
          <a:p>
            <a:pPr marL="457200" indent="-457200">
              <a:buFont typeface="Arial" panose="020B0604020202020204" pitchFamily="34" charset="0"/>
              <a:buChar char="•"/>
            </a:pPr>
            <a:r>
              <a:rPr lang="zh-CN" altLang="en-US"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     </a:t>
            </a:r>
            <a:r>
              <a:rPr lang="en-US" altLang="zh-CN" sz="3200" spc="-1" dirty="0">
                <a:solidFill>
                  <a:schemeClr val="bg1">
                    <a:lumMod val="65000"/>
                  </a:schemeClr>
                </a:solidFill>
                <a:uFill>
                  <a:solidFill>
                    <a:srgbClr val="FFFFFF"/>
                  </a:solidFill>
                </a:uFill>
                <a:latin typeface="华文楷体" panose="02010600040101010101" pitchFamily="2" charset="-122"/>
                <a:ea typeface="华文楷体" panose="02010600040101010101" pitchFamily="2" charset="-122"/>
              </a:rPr>
              <a:t>Example</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3665</Words>
  <Application>Microsoft Office PowerPoint</Application>
  <PresentationFormat>宽屏</PresentationFormat>
  <Paragraphs>305</Paragraphs>
  <Slides>33</Slides>
  <Notes>33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33</vt:i4>
      </vt:variant>
    </vt:vector>
  </HeadingPairs>
  <TitlesOfParts>
    <vt:vector size="42" baseType="lpstr">
      <vt:lpstr>等线</vt:lpstr>
      <vt:lpstr>等线 Light</vt:lpstr>
      <vt:lpstr>STKaiti</vt:lpstr>
      <vt:lpstr>STKaiti</vt:lpstr>
      <vt:lpstr>Arial</vt:lpstr>
      <vt:lpstr>Cambria Math</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Windows 用户</cp:lastModifiedBy>
  <cp:revision>625</cp:revision>
  <dcterms:created xsi:type="dcterms:W3CDTF">2020-04-28T03:27:00Z</dcterms:created>
  <dcterms:modified xsi:type="dcterms:W3CDTF">2021-05-02T10:33:02Z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