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9" r:id="rId4"/>
    <p:sldId id="260" r:id="rId5"/>
    <p:sldId id="268" r:id="rId6"/>
    <p:sldId id="258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296" r:id="rId4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20"/>
    <a:srgbClr val="101617"/>
    <a:srgbClr val="1F2A2C"/>
    <a:srgbClr val="FDB113"/>
    <a:srgbClr val="FE5D13"/>
    <a:srgbClr val="29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525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27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402C3-DAF2-4220-A07C-C7F6CE2373DE}" type="datetimeFigureOut">
              <a:rPr lang="nl-BE" smtClean="0"/>
              <a:t>18/09/2011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758D9-ACBB-4ED9-B62E-7284374646C8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8" y="8748464"/>
            <a:ext cx="2132856" cy="2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26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94D2B-69B6-43CC-91CC-C84853E2786D}" type="datetimeFigureOut">
              <a:rPr lang="nl-BE" smtClean="0"/>
              <a:t>18/09/2011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2C932-42E3-4DD9-AA7F-AC2BC34CCEB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18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C932-42E3-4DD9-AA7F-AC2BC34CCEB0}" type="slidenum">
              <a:rPr lang="nl-BE" smtClean="0"/>
              <a:t>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845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733F-4A2B-D247-B4BB-9A7B46E1F698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6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3921-7D92-D54F-A1A0-4A7A4C958B46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376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0A07-D9D8-8842-9A55-AE1A6A0F1206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83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7C5-DA4E-964C-92AF-363F033073C5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72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A38-9A17-6E42-BDD2-EDBC84D5C367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494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052C-93EA-854D-9219-8EA422E48462}" type="datetime1">
              <a:rPr lang="en-US" smtClean="0"/>
              <a:t>9/18/2011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0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685C-F455-7E42-B372-A94F5453A8C0}" type="datetime1">
              <a:rPr lang="en-US" smtClean="0"/>
              <a:t>9/18/2011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31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BB8-067D-9F45-AE0C-09396B9181BA}" type="datetime1">
              <a:rPr lang="en-US" smtClean="0"/>
              <a:t>9/18/2011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0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460F-7AC7-274E-A8BE-A8ED8FD97F56}" type="datetime1">
              <a:rPr lang="en-US" smtClean="0"/>
              <a:t>9/18/2011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C00-9081-D248-BA5F-75940B0E0DA3}" type="datetime1">
              <a:rPr lang="en-US" smtClean="0"/>
              <a:t>9/18/2011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5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AE34-724E-B145-A1DE-78F3A36D9449}" type="datetime1">
              <a:rPr lang="en-US" smtClean="0"/>
              <a:t>9/18/2011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5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9872" y="6381328"/>
            <a:ext cx="2195736" cy="257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19872" y="6381328"/>
            <a:ext cx="2195736" cy="2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Up Close And Personal, Part I</a:t>
            </a:r>
            <a:endParaRPr lang="nl-B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sample 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02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Configuring NHibernate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8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XML-based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Values are stored in hibernate.cfg.xml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Need to instantiate </a:t>
            </a:r>
            <a:r>
              <a:rPr lang="en-US" dirty="0" err="1" smtClean="0">
                <a:solidFill>
                  <a:srgbClr val="EEECE1"/>
                </a:solidFill>
              </a:rPr>
              <a:t>NHibernate.Cfg.Configuration</a:t>
            </a:r>
            <a:r>
              <a:rPr lang="en-US" dirty="0" smtClean="0">
                <a:solidFill>
                  <a:srgbClr val="EEECE1"/>
                </a:solidFill>
              </a:rPr>
              <a:t> object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Configuration object will parse hibernate.cfg.xml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Build </a:t>
            </a:r>
            <a:r>
              <a:rPr lang="en-US" dirty="0" err="1" smtClean="0">
                <a:solidFill>
                  <a:srgbClr val="EEECE1"/>
                </a:solidFill>
              </a:rPr>
              <a:t>ISessionFactory</a:t>
            </a:r>
            <a:r>
              <a:rPr lang="en-US" dirty="0" smtClean="0">
                <a:solidFill>
                  <a:srgbClr val="EEECE1"/>
                </a:solidFill>
              </a:rPr>
              <a:t> through Configuration object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XML-based (cont’d)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Required values in hibernate.cfg.xml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dialect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connection.driver_class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nl-BE" dirty="0" smtClean="0">
                <a:solidFill>
                  <a:srgbClr val="EEECE1"/>
                </a:solidFill>
              </a:rPr>
              <a:t>connection.connection_string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mapping assembly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proxyfactory.factory_class</a:t>
            </a:r>
            <a:r>
              <a:rPr lang="en-US" dirty="0">
                <a:solidFill>
                  <a:srgbClr val="EEECE1"/>
                </a:solidFill>
              </a:rPr>
              <a:t> (optional as of NH 3.2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These values can be set in code as well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/hibernate.cfg.xml</a:t>
            </a:r>
            <a:r>
              <a:rPr lang="nl-BE" i="1" dirty="0" smtClean="0">
                <a:solidFill>
                  <a:srgbClr val="EEECE1"/>
                </a:solidFill>
              </a:rPr>
              <a:t> and NHibernateWorkshop/SessionFactoryBuilders/SQLiteHbmSessionFactoryBuilder.cs</a:t>
            </a:r>
            <a:endParaRPr lang="en-US" i="1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FluentNHibernate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Configuration happens through a fluent interface (</a:t>
            </a:r>
            <a:r>
              <a:rPr lang="en-US" dirty="0" err="1" smtClean="0">
                <a:solidFill>
                  <a:srgbClr val="EEECE1"/>
                </a:solidFill>
              </a:rPr>
              <a:t>FluentNHibernate.Cfg.FluentConfiguration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 </a:t>
            </a:r>
            <a:r>
              <a:rPr lang="en-US" dirty="0" err="1" smtClean="0">
                <a:solidFill>
                  <a:srgbClr val="EEECE1"/>
                </a:solidFill>
              </a:rPr>
              <a:t>FluentConfiguration</a:t>
            </a:r>
            <a:r>
              <a:rPr lang="en-US" dirty="0" smtClean="0">
                <a:solidFill>
                  <a:srgbClr val="EEECE1"/>
                </a:solidFill>
              </a:rPr>
              <a:t> object also builds the </a:t>
            </a:r>
            <a:r>
              <a:rPr lang="en-US" dirty="0" err="1" smtClean="0">
                <a:solidFill>
                  <a:srgbClr val="EEECE1"/>
                </a:solidFill>
              </a:rPr>
              <a:t>ISessionFactory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Mapping can be done explicitly or implicitly (</a:t>
            </a:r>
            <a:r>
              <a:rPr lang="en-US" dirty="0" err="1" smtClean="0">
                <a:solidFill>
                  <a:srgbClr val="EEECE1"/>
                </a:solidFill>
              </a:rPr>
              <a:t>AutoMapping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The FluentNHibernate examples use </a:t>
            </a:r>
            <a:r>
              <a:rPr lang="en-US" dirty="0" err="1" smtClean="0">
                <a:solidFill>
                  <a:srgbClr val="EEECE1"/>
                </a:solidFill>
              </a:rPr>
              <a:t>AutoMapping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/</a:t>
            </a:r>
            <a:r>
              <a:rPr lang="en-US" i="1" dirty="0" err="1" smtClean="0">
                <a:solidFill>
                  <a:srgbClr val="EEECE1"/>
                </a:solidFill>
              </a:rPr>
              <a:t>SessionFactoryBuilders</a:t>
            </a:r>
            <a:r>
              <a:rPr lang="en-US" i="1" dirty="0" smtClean="0">
                <a:solidFill>
                  <a:srgbClr val="EEECE1"/>
                </a:solidFill>
              </a:rPr>
              <a:t>/</a:t>
            </a:r>
            <a:r>
              <a:rPr lang="en-US" i="1" dirty="0" err="1" smtClean="0">
                <a:solidFill>
                  <a:srgbClr val="EEECE1"/>
                </a:solidFill>
              </a:rPr>
              <a:t>SQLiteFluentSessionFactoryBuilder.cs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endParaRPr lang="en-US" dirty="0" smtClean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Mapping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61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Don’t need to inherit from a framework base class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Don’t need to implement interfaces</a:t>
            </a:r>
          </a:p>
          <a:p>
            <a:r>
              <a:rPr lang="en-US" b="1" i="1" dirty="0" smtClean="0">
                <a:solidFill>
                  <a:srgbClr val="EEECE1"/>
                </a:solidFill>
              </a:rPr>
              <a:t>Do</a:t>
            </a:r>
            <a:r>
              <a:rPr lang="en-US" dirty="0" smtClean="0">
                <a:solidFill>
                  <a:srgbClr val="EEECE1"/>
                </a:solidFill>
              </a:rPr>
              <a:t> need all public/protected methods/properties to be virtual (to properly support lazy loading)</a:t>
            </a:r>
          </a:p>
          <a:p>
            <a:r>
              <a:rPr lang="en-US" b="1" i="1" dirty="0" smtClean="0">
                <a:solidFill>
                  <a:srgbClr val="EEECE1"/>
                </a:solidFill>
              </a:rPr>
              <a:t>Do</a:t>
            </a:r>
            <a:r>
              <a:rPr lang="en-US" dirty="0" smtClean="0">
                <a:solidFill>
                  <a:srgbClr val="EEECE1"/>
                </a:solidFill>
              </a:rPr>
              <a:t> require either a public or a protected default constructor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equality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Within the same session, NHibernate guarantees you’ll never get 2 instances that refer to the same record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Default Equals and </a:t>
            </a:r>
            <a:r>
              <a:rPr lang="en-US" dirty="0" err="1" smtClean="0">
                <a:solidFill>
                  <a:srgbClr val="EEECE1"/>
                </a:solidFill>
              </a:rPr>
              <a:t>GetHashCode</a:t>
            </a:r>
            <a:r>
              <a:rPr lang="en-US" dirty="0" smtClean="0">
                <a:solidFill>
                  <a:srgbClr val="EEECE1"/>
                </a:solidFill>
              </a:rPr>
              <a:t> </a:t>
            </a:r>
            <a:r>
              <a:rPr lang="en-US" dirty="0" err="1" smtClean="0">
                <a:solidFill>
                  <a:srgbClr val="EEECE1"/>
                </a:solidFill>
              </a:rPr>
              <a:t>impl</a:t>
            </a:r>
            <a:r>
              <a:rPr lang="en-US" dirty="0" smtClean="0">
                <a:solidFill>
                  <a:srgbClr val="EEECE1"/>
                </a:solidFill>
              </a:rPr>
              <a:t> is sufficient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you plan to use instances outside of the scope of a session, you need to implement the Equals and </a:t>
            </a:r>
            <a:r>
              <a:rPr lang="en-US" dirty="0" err="1" smtClean="0">
                <a:solidFill>
                  <a:srgbClr val="EEECE1"/>
                </a:solidFill>
              </a:rPr>
              <a:t>GetHashCode</a:t>
            </a:r>
            <a:r>
              <a:rPr lang="en-US" dirty="0" smtClean="0">
                <a:solidFill>
                  <a:srgbClr val="EEECE1"/>
                </a:solidFill>
              </a:rPr>
              <a:t> methods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Consider a base Entity&lt;</a:t>
            </a:r>
            <a:r>
              <a:rPr lang="en-US" dirty="0" err="1" smtClean="0">
                <a:solidFill>
                  <a:srgbClr val="EEECE1"/>
                </a:solidFill>
              </a:rPr>
              <a:t>TId</a:t>
            </a:r>
            <a:r>
              <a:rPr lang="en-US" dirty="0" smtClean="0">
                <a:solidFill>
                  <a:srgbClr val="EEECE1"/>
                </a:solidFill>
              </a:rPr>
              <a:t>&gt; class with Equals and </a:t>
            </a:r>
            <a:r>
              <a:rPr lang="en-US" dirty="0" err="1" smtClean="0">
                <a:solidFill>
                  <a:srgbClr val="EEECE1"/>
                </a:solidFill>
              </a:rPr>
              <a:t>GetHashCode</a:t>
            </a:r>
            <a:r>
              <a:rPr lang="en-US" dirty="0" smtClean="0">
                <a:solidFill>
                  <a:srgbClr val="EEECE1"/>
                </a:solidFill>
              </a:rPr>
              <a:t> implementation</a:t>
            </a:r>
          </a:p>
          <a:p>
            <a:pPr lvl="1"/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Entity.cs</a:t>
            </a:r>
            <a:endParaRPr lang="en-US" i="1" dirty="0" smtClean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EEECE1"/>
                </a:solidFill>
              </a:rPr>
              <a:t>See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ProductSource.cs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\ProductSource.hbm.xml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ProductSourceMappingOverride.cs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\Crud\</a:t>
            </a:r>
            <a:r>
              <a:rPr lang="en-US" i="1" dirty="0" err="1" smtClean="0">
                <a:solidFill>
                  <a:srgbClr val="EEECE1"/>
                </a:solidFill>
              </a:rPr>
              <a:t>ProductSourceCrud.cs</a:t>
            </a:r>
            <a:endParaRPr lang="nl-BE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Most common associations: many-to-one and one-to-many (one-to-one and many-to-many are covered on Day 3)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An Order can have many items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One-to-many association between Order and </a:t>
            </a:r>
            <a:r>
              <a:rPr lang="en-US" dirty="0" err="1" smtClean="0">
                <a:solidFill>
                  <a:srgbClr val="EEECE1"/>
                </a:solidFill>
              </a:rPr>
              <a:t>OrderItem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An Order has one customer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Many-to-one association between Order and Customer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High Level Architecture Overview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Configuring NHibernate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Classes &amp; Mapping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Entities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Associations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Inheritance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Transitive Persistence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Session/Transaction Management</a:t>
            </a:r>
          </a:p>
          <a:p>
            <a:pPr marL="0" indent="0">
              <a:buNone/>
            </a:pPr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be unidirectional or bidirectional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Customer has a collection of Orders, the relationship is bidirectional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Order references Customer, but Customer does not hold a collection of Orders, the relationship is unidirectional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Not all relationships must be bidirectional =&gt; only do so when there’s a clear benefit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Don’t map foreign keys as properties, use many-to-one associations instead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 difference in use between unidirectional many-to-ones and bidirectional many-to-ones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Use lazy-loading by default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Excessive use of lazy-loading with many-to-ones is one of the most frequent causes of performance issues with NHibernate. You’ll learn to avoid this on Day 2 </a:t>
            </a:r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Most common types: Set, Bag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List and Map are also possible but require a numeric index column (for List) or a key column (for Map)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Which one to use?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you have an index or key value, use a List or a Map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you don’t have an index or key value, use a Set or a Bag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44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All elements must be unique (faulty </a:t>
            </a:r>
            <a:r>
              <a:rPr lang="en-US" dirty="0" err="1" smtClean="0">
                <a:solidFill>
                  <a:srgbClr val="EEECE1"/>
                </a:solidFill>
              </a:rPr>
              <a:t>GetHashCode</a:t>
            </a:r>
            <a:r>
              <a:rPr lang="en-US" dirty="0" smtClean="0">
                <a:solidFill>
                  <a:srgbClr val="EEECE1"/>
                </a:solidFill>
              </a:rPr>
              <a:t> implementations will certainly cause problems)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Addition of element requires loading entire collection in memory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To guarantee uniqueness of each element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Very common cause of performance problems when collection size grows over time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Only use this when you’re sure the collection will remain relatively small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Suitable for both unidirectional/bidirectional associations 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Despite the name, uses an </a:t>
            </a:r>
            <a:r>
              <a:rPr lang="en-US" dirty="0" err="1" smtClean="0">
                <a:solidFill>
                  <a:srgbClr val="EEECE1"/>
                </a:solidFill>
              </a:rPr>
              <a:t>IList</a:t>
            </a:r>
            <a:r>
              <a:rPr lang="en-US" dirty="0" smtClean="0">
                <a:solidFill>
                  <a:srgbClr val="EEECE1"/>
                </a:solidFill>
              </a:rPr>
              <a:t>&lt;T&gt;, but contents are unordered (unlike a mapped List)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Allows duplicate elements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Doesn’t need to load the entire collection in memory to perform additions to the collection, as long as the association is bidirectional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the association is unidirectional, collection contents are deleted and recreated if changes need to be persisted -&gt; very inefficient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Only suitable for bidirectional associations! In fact, for bidirectional associations they are the fastest one-to-many collection type.</a:t>
            </a: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Mark the one-to-many side as the Inverse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In XML: inverse=“true” on the collection element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FluentNHibernate: .Inverse() on the definition of the one-to-many association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Inverse means that the other side of the relationship is the basis of persistence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This means that a bidirectional association must always be kept in synch on both sides!</a:t>
            </a:r>
          </a:p>
        </p:txBody>
      </p:sp>
    </p:spTree>
    <p:extLst>
      <p:ext uri="{BB962C8B-B14F-4D97-AF65-F5344CB8AC3E}">
        <p14:creationId xmlns:p14="http://schemas.microsoft.com/office/powerpoint/2010/main" val="30205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Unidirectional one-to-many</a:t>
            </a:r>
            <a:endParaRPr lang="nl-BE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Order.cs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OrderItem.cs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\Order.hbm.xml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\OrderItem.hbm.xml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OrderMappingOverride.cs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OrderItemMappingOverride.cs</a:t>
            </a:r>
            <a:endParaRPr lang="en-US" i="1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Bidirectional one-to-many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Product.cs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ProductSource.cs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\Product.hbm.xml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\ProductSource.hbm.xml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ProductMappingOverride.cs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ProductSourceMappingOverride.cs</a:t>
            </a:r>
            <a:endParaRPr lang="en-US" i="1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Multiple strategies are possible</a:t>
            </a:r>
            <a:r>
              <a:rPr lang="nl-BE" dirty="0" smtClean="0">
                <a:solidFill>
                  <a:srgbClr val="EEECE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Unmapped abstract base class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Table per class hierarchy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Table per subclass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Table per subclass, with discriminator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Table per concrete class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Today we look at the first two, the other ones are covered on Day 3</a:t>
            </a:r>
          </a:p>
        </p:txBody>
      </p:sp>
    </p:spTree>
    <p:extLst>
      <p:ext uri="{BB962C8B-B14F-4D97-AF65-F5344CB8AC3E}">
        <p14:creationId xmlns:p14="http://schemas.microsoft.com/office/powerpoint/2010/main" val="3513731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Unmapped abstract base 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Simplest approach of all</a:t>
            </a:r>
            <a:endParaRPr lang="nl-BE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Has only one benefit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Allows you to avoid repetitive properties or behavior amongst many classes</a:t>
            </a:r>
          </a:p>
          <a:p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Everything in the base class still needs to be included in the mapping of each derived entity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Except when using </a:t>
            </a:r>
            <a:r>
              <a:rPr lang="en-US" dirty="0" err="1" smtClean="0">
                <a:solidFill>
                  <a:srgbClr val="EEECE1"/>
                </a:solidFill>
                <a:sym typeface="Wingdings" pitchFamily="2" charset="2"/>
              </a:rPr>
              <a:t>FluentNHibernate’s</a:t>
            </a:r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EEECE1"/>
                </a:solidFill>
                <a:sym typeface="Wingdings" pitchFamily="2" charset="2"/>
              </a:rPr>
              <a:t>automapping</a:t>
            </a:r>
            <a:endParaRPr lang="en-US" dirty="0" smtClean="0">
              <a:solidFill>
                <a:srgbClr val="EEECE1"/>
              </a:solidFill>
              <a:sym typeface="Wingdings" pitchFamily="2" charset="2"/>
            </a:endParaRPr>
          </a:p>
          <a:p>
            <a:r>
              <a:rPr lang="en-US" i="1" dirty="0" smtClean="0">
                <a:solidFill>
                  <a:srgbClr val="EEECE1"/>
                </a:solidFill>
                <a:sym typeface="Wingdings" pitchFamily="2" charset="2"/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  <a:sym typeface="Wingdings" pitchFamily="2" charset="2"/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  <a:sym typeface="Wingdings" pitchFamily="2" charset="2"/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  <a:sym typeface="Wingdings" pitchFamily="2" charset="2"/>
              </a:rPr>
              <a:t>Entity.cs</a:t>
            </a:r>
            <a:endParaRPr lang="en-US" i="1" dirty="0" smtClean="0">
              <a:solidFill>
                <a:srgbClr val="EEECE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377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Day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Querying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HQL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Criteria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QueryOver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LINQ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Performance Optimizations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Optimistic Concurrency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Pessimistic Locking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class hierarchy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Uses only one table for the whole hierarchy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Uses a discriminator value to determine actual type of the record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Discriminator ‘property’ doesn’t have to be present in the actual classes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Biggest problem: properties defined on derived classes </a:t>
            </a:r>
            <a:r>
              <a:rPr lang="en-US" b="1" dirty="0" smtClean="0">
                <a:solidFill>
                  <a:srgbClr val="EEECE1"/>
                </a:solidFill>
              </a:rPr>
              <a:t>can’t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smtClean="0">
                <a:solidFill>
                  <a:srgbClr val="EEECE1"/>
                </a:solidFill>
              </a:rPr>
              <a:t>be required properties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Why?</a:t>
            </a: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7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class hierarchy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See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ThirdParty.cs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Customer.cs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Supplier.cs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\ThirdParty.hbm.xml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ThirdPartyMappingOverride.cs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\Crud\</a:t>
            </a:r>
            <a:r>
              <a:rPr lang="en-US" i="1" dirty="0" err="1" smtClean="0">
                <a:solidFill>
                  <a:srgbClr val="EEECE1"/>
                </a:solidFill>
              </a:rPr>
              <a:t>CustomerCrud.cs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\Crud\</a:t>
            </a:r>
            <a:r>
              <a:rPr lang="en-US" i="1" dirty="0" err="1" smtClean="0">
                <a:solidFill>
                  <a:srgbClr val="EEECE1"/>
                </a:solidFill>
              </a:rPr>
              <a:t>SupplierCrud.cs</a:t>
            </a:r>
            <a:endParaRPr lang="en-US" i="1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4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Transitive Persistence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764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Enables you to persist object graphs transparently (i.e.: without having to take care of persisting each entity yourself)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Persistence can be cascaded to the associations of the object you’re persisting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entirely configurable on a per-association basis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optional… NHibernate will never cascade changes by default  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Transient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Any object that doesn’t have a corresponding record in the database: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Newly created objects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Previously persistent objects that have been deleted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NHibernate doesn’t do anything with transient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Persistent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Any object that has a corresponding record in the database AND </a:t>
            </a:r>
            <a:r>
              <a:rPr lang="en-US" dirty="0" smtClean="0">
                <a:solidFill>
                  <a:srgbClr val="EEECE1"/>
                </a:solidFill>
              </a:rPr>
              <a:t>is attached </a:t>
            </a:r>
            <a:r>
              <a:rPr lang="en-US" dirty="0" smtClean="0">
                <a:solidFill>
                  <a:srgbClr val="EEECE1"/>
                </a:solidFill>
              </a:rPr>
              <a:t>to an open Session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Any changes to persistent objects are flushed to the database automatically when the session is flushed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Detached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 persistent object that is no longer attached to an open Session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04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State Transitions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From transient to persistent: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ISession.Save</a:t>
            </a:r>
            <a:r>
              <a:rPr lang="en-US" dirty="0" smtClean="0">
                <a:solidFill>
                  <a:srgbClr val="EEECE1"/>
                </a:solidFill>
              </a:rPr>
              <a:t>(</a:t>
            </a:r>
            <a:r>
              <a:rPr lang="en-US" dirty="0" err="1" smtClean="0">
                <a:solidFill>
                  <a:srgbClr val="EEECE1"/>
                </a:solidFill>
              </a:rPr>
              <a:t>theObject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From persistent to transient: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ISession.Delete</a:t>
            </a:r>
            <a:r>
              <a:rPr lang="en-US" dirty="0" smtClean="0">
                <a:solidFill>
                  <a:srgbClr val="EEECE1"/>
                </a:solidFill>
              </a:rPr>
              <a:t>(</a:t>
            </a:r>
            <a:r>
              <a:rPr lang="en-US" dirty="0" err="1" smtClean="0">
                <a:solidFill>
                  <a:srgbClr val="EEECE1"/>
                </a:solidFill>
              </a:rPr>
              <a:t>theObject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From persistent to detached: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ISession.Evict</a:t>
            </a:r>
            <a:r>
              <a:rPr lang="en-US" dirty="0" smtClean="0">
                <a:solidFill>
                  <a:srgbClr val="EEECE1"/>
                </a:solidFill>
              </a:rPr>
              <a:t>(</a:t>
            </a:r>
            <a:r>
              <a:rPr lang="en-US" dirty="0" err="1" smtClean="0">
                <a:solidFill>
                  <a:srgbClr val="EEECE1"/>
                </a:solidFill>
              </a:rPr>
              <a:t>theObject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ISession.Close</a:t>
            </a:r>
            <a:r>
              <a:rPr lang="en-US" dirty="0" smtClean="0">
                <a:solidFill>
                  <a:srgbClr val="EEECE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ISession.Clear</a:t>
            </a:r>
            <a:r>
              <a:rPr lang="en-US" dirty="0" smtClean="0">
                <a:solidFill>
                  <a:srgbClr val="EEECE1"/>
                </a:solidFill>
              </a:rPr>
              <a:t>()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From detached to persistent: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ISession.Update</a:t>
            </a:r>
            <a:r>
              <a:rPr lang="en-US" dirty="0" smtClean="0">
                <a:solidFill>
                  <a:srgbClr val="EEECE1"/>
                </a:solidFill>
              </a:rPr>
              <a:t>(</a:t>
            </a:r>
            <a:r>
              <a:rPr lang="en-US" dirty="0" err="1" smtClean="0">
                <a:solidFill>
                  <a:srgbClr val="EEECE1"/>
                </a:solidFill>
              </a:rPr>
              <a:t>theObject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ISession.Lock</a:t>
            </a:r>
            <a:r>
              <a:rPr lang="en-US" dirty="0" smtClean="0">
                <a:solidFill>
                  <a:srgbClr val="EEECE1"/>
                </a:solidFill>
              </a:rPr>
              <a:t>(</a:t>
            </a:r>
            <a:r>
              <a:rPr lang="en-US" dirty="0" err="1" smtClean="0">
                <a:solidFill>
                  <a:srgbClr val="EEECE1"/>
                </a:solidFill>
              </a:rPr>
              <a:t>theObject</a:t>
            </a:r>
            <a:r>
              <a:rPr lang="en-US" dirty="0" smtClean="0">
                <a:solidFill>
                  <a:srgbClr val="EEECE1"/>
                </a:solidFill>
              </a:rPr>
              <a:t>, </a:t>
            </a:r>
            <a:r>
              <a:rPr lang="en-US" dirty="0" err="1" smtClean="0">
                <a:solidFill>
                  <a:srgbClr val="EEECE1"/>
                </a:solidFill>
              </a:rPr>
              <a:t>LockMode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26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Can be set on: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Many-to-one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One-to-many (on the collection element in the .hbm.xml file)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Many-to-many (also on the collection element the .hbm.xml file)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One-to-one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For example: cascade=“all”</a:t>
            </a:r>
          </a:p>
        </p:txBody>
      </p:sp>
    </p:spTree>
    <p:extLst>
      <p:ext uri="{BB962C8B-B14F-4D97-AF65-F5344CB8AC3E}">
        <p14:creationId xmlns:p14="http://schemas.microsoft.com/office/powerpoint/2010/main" val="2924288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cascades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none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cascades at all for this association (default)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save-update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When entity is passed to </a:t>
            </a:r>
            <a:r>
              <a:rPr lang="en-US" dirty="0" err="1" smtClean="0">
                <a:solidFill>
                  <a:srgbClr val="EEECE1"/>
                </a:solidFill>
              </a:rPr>
              <a:t>ISession.Save</a:t>
            </a:r>
            <a:r>
              <a:rPr lang="en-US" dirty="0" smtClean="0">
                <a:solidFill>
                  <a:srgbClr val="EEECE1"/>
                </a:solidFill>
              </a:rPr>
              <a:t> or </a:t>
            </a:r>
            <a:r>
              <a:rPr lang="en-US" dirty="0" err="1" smtClean="0">
                <a:solidFill>
                  <a:srgbClr val="EEECE1"/>
                </a:solidFill>
              </a:rPr>
              <a:t>ISession.Update</a:t>
            </a:r>
            <a:r>
              <a:rPr lang="en-US" dirty="0" smtClean="0">
                <a:solidFill>
                  <a:srgbClr val="EEECE1"/>
                </a:solidFill>
              </a:rPr>
              <a:t>: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Transient associated entity will be passed to </a:t>
            </a:r>
            <a:r>
              <a:rPr lang="en-US" dirty="0" err="1" smtClean="0">
                <a:solidFill>
                  <a:srgbClr val="EEECE1"/>
                </a:solidFill>
              </a:rPr>
              <a:t>ISession.Save</a:t>
            </a:r>
            <a:endParaRPr lang="en-US" dirty="0" smtClean="0">
              <a:solidFill>
                <a:srgbClr val="EEECE1"/>
              </a:solidFill>
            </a:endParaRP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Detached associated entity be passed to </a:t>
            </a:r>
            <a:r>
              <a:rPr lang="en-US" dirty="0" err="1" smtClean="0">
                <a:solidFill>
                  <a:srgbClr val="EEECE1"/>
                </a:solidFill>
              </a:rPr>
              <a:t>ISession.Update</a:t>
            </a:r>
            <a:r>
              <a:rPr lang="en-US" dirty="0" smtClean="0">
                <a:solidFill>
                  <a:srgbClr val="EEECE1"/>
                </a:solidFill>
              </a:rPr>
              <a:t> 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delete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When entity is passed to </a:t>
            </a:r>
            <a:r>
              <a:rPr lang="en-US" dirty="0" err="1" smtClean="0">
                <a:solidFill>
                  <a:srgbClr val="EEECE1"/>
                </a:solidFill>
              </a:rPr>
              <a:t>ISession.Delete</a:t>
            </a:r>
            <a:r>
              <a:rPr lang="en-US" dirty="0" smtClean="0">
                <a:solidFill>
                  <a:srgbClr val="EEECE1"/>
                </a:solidFill>
              </a:rPr>
              <a:t>, the associated entity is also passed to </a:t>
            </a:r>
            <a:r>
              <a:rPr lang="en-US" dirty="0" err="1" smtClean="0">
                <a:solidFill>
                  <a:srgbClr val="EEECE1"/>
                </a:solidFill>
              </a:rPr>
              <a:t>ISession.Delete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all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Combined behavior of save-update and delete</a:t>
            </a:r>
          </a:p>
          <a:p>
            <a:pPr marL="0" indent="0">
              <a:buNone/>
            </a:pPr>
            <a:endParaRPr lang="en-US" dirty="0" smtClean="0">
              <a:solidFill>
                <a:srgbClr val="FDB113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2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cascades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EEECE1"/>
                </a:solidFill>
              </a:rPr>
              <a:t>none</a:t>
            </a:r>
          </a:p>
          <a:p>
            <a:pPr lvl="1"/>
            <a:r>
              <a:rPr lang="en-US" sz="1600" dirty="0">
                <a:solidFill>
                  <a:srgbClr val="EEECE1"/>
                </a:solidFill>
              </a:rPr>
              <a:t>No cascades at all for this association (default)</a:t>
            </a:r>
          </a:p>
          <a:p>
            <a:r>
              <a:rPr lang="en-US" sz="1600" dirty="0" smtClean="0">
                <a:solidFill>
                  <a:srgbClr val="EEECE1"/>
                </a:solidFill>
              </a:rPr>
              <a:t>save-update</a:t>
            </a:r>
          </a:p>
          <a:p>
            <a:pPr lvl="1"/>
            <a:r>
              <a:rPr lang="en-US" sz="1600" dirty="0">
                <a:solidFill>
                  <a:srgbClr val="EEECE1"/>
                </a:solidFill>
              </a:rPr>
              <a:t>When entity is passed to </a:t>
            </a:r>
            <a:r>
              <a:rPr lang="en-US" sz="1600" dirty="0" err="1">
                <a:solidFill>
                  <a:srgbClr val="EEECE1"/>
                </a:solidFill>
              </a:rPr>
              <a:t>ISession.Save</a:t>
            </a:r>
            <a:r>
              <a:rPr lang="en-US" sz="1600" dirty="0">
                <a:solidFill>
                  <a:srgbClr val="EEECE1"/>
                </a:solidFill>
              </a:rPr>
              <a:t> or </a:t>
            </a:r>
            <a:r>
              <a:rPr lang="en-US" sz="1600" dirty="0" err="1">
                <a:solidFill>
                  <a:srgbClr val="EEECE1"/>
                </a:solidFill>
              </a:rPr>
              <a:t>ISession.Update</a:t>
            </a:r>
            <a:r>
              <a:rPr lang="en-US" sz="1600" dirty="0">
                <a:solidFill>
                  <a:srgbClr val="EEECE1"/>
                </a:solidFill>
              </a:rPr>
              <a:t>:</a:t>
            </a:r>
          </a:p>
          <a:p>
            <a:pPr lvl="2"/>
            <a:r>
              <a:rPr lang="en-US" sz="1600" dirty="0">
                <a:solidFill>
                  <a:srgbClr val="EEECE1"/>
                </a:solidFill>
              </a:rPr>
              <a:t>Transient </a:t>
            </a:r>
            <a:r>
              <a:rPr lang="en-US" sz="1600" dirty="0" smtClean="0">
                <a:solidFill>
                  <a:srgbClr val="EEECE1"/>
                </a:solidFill>
              </a:rPr>
              <a:t>children will </a:t>
            </a:r>
            <a:r>
              <a:rPr lang="en-US" sz="1600" dirty="0">
                <a:solidFill>
                  <a:srgbClr val="EEECE1"/>
                </a:solidFill>
              </a:rPr>
              <a:t>be passed to </a:t>
            </a:r>
            <a:r>
              <a:rPr lang="en-US" sz="1600" dirty="0" err="1">
                <a:solidFill>
                  <a:srgbClr val="EEECE1"/>
                </a:solidFill>
              </a:rPr>
              <a:t>ISession.Save</a:t>
            </a:r>
            <a:endParaRPr lang="en-US" sz="1600" dirty="0">
              <a:solidFill>
                <a:srgbClr val="EEECE1"/>
              </a:solidFill>
            </a:endParaRPr>
          </a:p>
          <a:p>
            <a:pPr lvl="2"/>
            <a:r>
              <a:rPr lang="en-US" sz="1600" dirty="0">
                <a:solidFill>
                  <a:srgbClr val="EEECE1"/>
                </a:solidFill>
              </a:rPr>
              <a:t>Detached </a:t>
            </a:r>
            <a:r>
              <a:rPr lang="en-US" sz="1600" dirty="0" smtClean="0">
                <a:solidFill>
                  <a:srgbClr val="EEECE1"/>
                </a:solidFill>
              </a:rPr>
              <a:t>children will </a:t>
            </a:r>
            <a:r>
              <a:rPr lang="en-US" sz="1600" dirty="0">
                <a:solidFill>
                  <a:srgbClr val="EEECE1"/>
                </a:solidFill>
              </a:rPr>
              <a:t>be passed to </a:t>
            </a:r>
            <a:r>
              <a:rPr lang="en-US" sz="1600" dirty="0" err="1">
                <a:solidFill>
                  <a:srgbClr val="EEECE1"/>
                </a:solidFill>
              </a:rPr>
              <a:t>ISession.Update</a:t>
            </a:r>
            <a:r>
              <a:rPr lang="en-US" sz="1600" dirty="0">
                <a:solidFill>
                  <a:srgbClr val="EEECE1"/>
                </a:solidFill>
              </a:rPr>
              <a:t> </a:t>
            </a:r>
            <a:endParaRPr lang="en-US" sz="1600" dirty="0" smtClean="0">
              <a:solidFill>
                <a:srgbClr val="EEECE1"/>
              </a:solidFill>
            </a:endParaRPr>
          </a:p>
          <a:p>
            <a:r>
              <a:rPr lang="en-US" sz="1600" dirty="0" smtClean="0">
                <a:solidFill>
                  <a:srgbClr val="EEECE1"/>
                </a:solidFill>
              </a:rPr>
              <a:t>delete</a:t>
            </a:r>
          </a:p>
          <a:p>
            <a:pPr lvl="1"/>
            <a:r>
              <a:rPr lang="en-US" sz="1600" dirty="0" smtClean="0">
                <a:solidFill>
                  <a:srgbClr val="EEECE1"/>
                </a:solidFill>
              </a:rPr>
              <a:t>When entity is passed to </a:t>
            </a:r>
            <a:r>
              <a:rPr lang="en-US" sz="1600" dirty="0" err="1" smtClean="0">
                <a:solidFill>
                  <a:srgbClr val="EEECE1"/>
                </a:solidFill>
              </a:rPr>
              <a:t>ISession.Delete</a:t>
            </a:r>
            <a:r>
              <a:rPr lang="en-US" sz="1600" dirty="0" smtClean="0">
                <a:solidFill>
                  <a:srgbClr val="EEECE1"/>
                </a:solidFill>
              </a:rPr>
              <a:t>, each child is passed to </a:t>
            </a:r>
            <a:r>
              <a:rPr lang="en-US" sz="1600" dirty="0" err="1" smtClean="0">
                <a:solidFill>
                  <a:srgbClr val="EEECE1"/>
                </a:solidFill>
              </a:rPr>
              <a:t>ISession.Delete</a:t>
            </a:r>
            <a:r>
              <a:rPr lang="en-US" sz="1600" dirty="0" smtClean="0">
                <a:solidFill>
                  <a:srgbClr val="EEECE1"/>
                </a:solidFill>
              </a:rPr>
              <a:t> as well</a:t>
            </a:r>
          </a:p>
          <a:p>
            <a:r>
              <a:rPr lang="en-US" sz="1600" dirty="0" smtClean="0">
                <a:solidFill>
                  <a:srgbClr val="EEECE1"/>
                </a:solidFill>
              </a:rPr>
              <a:t>delete-orphan</a:t>
            </a:r>
          </a:p>
          <a:p>
            <a:pPr lvl="1"/>
            <a:r>
              <a:rPr lang="en-US" sz="1600" dirty="0" smtClean="0">
                <a:solidFill>
                  <a:srgbClr val="EEECE1"/>
                </a:solidFill>
              </a:rPr>
              <a:t>When entity is passed to </a:t>
            </a:r>
            <a:r>
              <a:rPr lang="en-US" sz="1600" dirty="0" err="1" smtClean="0">
                <a:solidFill>
                  <a:srgbClr val="EEECE1"/>
                </a:solidFill>
              </a:rPr>
              <a:t>ISession.Save</a:t>
            </a:r>
            <a:r>
              <a:rPr lang="en-US" sz="1600" dirty="0" smtClean="0">
                <a:solidFill>
                  <a:srgbClr val="EEECE1"/>
                </a:solidFill>
              </a:rPr>
              <a:t> or </a:t>
            </a:r>
            <a:r>
              <a:rPr lang="en-US" sz="1600" dirty="0" err="1" smtClean="0">
                <a:solidFill>
                  <a:srgbClr val="EEECE1"/>
                </a:solidFill>
              </a:rPr>
              <a:t>ISession.Update</a:t>
            </a:r>
            <a:r>
              <a:rPr lang="en-US" sz="1600" dirty="0" smtClean="0">
                <a:solidFill>
                  <a:srgbClr val="EEECE1"/>
                </a:solidFill>
              </a:rPr>
              <a:t>, each orphaned child will be removed from the database instead of having their corresponding many-to-one association set to null</a:t>
            </a:r>
          </a:p>
          <a:p>
            <a:r>
              <a:rPr lang="en-US" sz="1600" dirty="0" smtClean="0">
                <a:solidFill>
                  <a:srgbClr val="EEECE1"/>
                </a:solidFill>
              </a:rPr>
              <a:t>all</a:t>
            </a:r>
          </a:p>
          <a:p>
            <a:pPr lvl="1"/>
            <a:r>
              <a:rPr lang="en-US" sz="1600" dirty="0" smtClean="0">
                <a:solidFill>
                  <a:srgbClr val="EEECE1"/>
                </a:solidFill>
              </a:rPr>
              <a:t>Combined behavior of save-update and delete</a:t>
            </a:r>
          </a:p>
          <a:p>
            <a:r>
              <a:rPr lang="en-US" sz="1600" dirty="0" smtClean="0">
                <a:solidFill>
                  <a:srgbClr val="EEECE1"/>
                </a:solidFill>
              </a:rPr>
              <a:t>all-delete-orphan</a:t>
            </a:r>
          </a:p>
          <a:p>
            <a:pPr lvl="1"/>
            <a:r>
              <a:rPr lang="en-US" sz="1600" dirty="0" smtClean="0">
                <a:solidFill>
                  <a:srgbClr val="EEECE1"/>
                </a:solidFill>
              </a:rPr>
              <a:t>Combined behavior of save-update, delete and delete-orphan</a:t>
            </a:r>
          </a:p>
        </p:txBody>
      </p:sp>
    </p:spTree>
    <p:extLst>
      <p:ext uri="{BB962C8B-B14F-4D97-AF65-F5344CB8AC3E}">
        <p14:creationId xmlns:p14="http://schemas.microsoft.com/office/powerpoint/2010/main" val="8805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Get rid of the TODO’s, and make sure all tests pass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Day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Identifier Strategies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Inheritance Strategies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Advanced Mappings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Second Level Cache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Stateless Sessions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Session/Transaction Management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90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basics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Should be short-lived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Not thread safe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Not exception safe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NHibernate throws an exception, you should discard the current session and start over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a Unit Of Work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Tracks changes that need to be flushed to the database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Governs one (or more) database transaction(s)</a:t>
            </a: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9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does the Session flush changes?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When you call </a:t>
            </a:r>
            <a:r>
              <a:rPr lang="en-US" dirty="0" err="1" smtClean="0">
                <a:solidFill>
                  <a:srgbClr val="EEECE1"/>
                </a:solidFill>
              </a:rPr>
              <a:t>ISession.Flush</a:t>
            </a:r>
            <a:r>
              <a:rPr lang="en-US" dirty="0" smtClean="0">
                <a:solidFill>
                  <a:srgbClr val="EEECE1"/>
                </a:solidFill>
              </a:rPr>
              <a:t>()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err="1" smtClean="0">
                <a:solidFill>
                  <a:srgbClr val="EEECE1"/>
                </a:solidFill>
              </a:rPr>
              <a:t>FlushMode.Auto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As late as possible, but changes that will affect the results of a query are flushed before the query is executed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Database-generated values cause immediate </a:t>
            </a:r>
            <a:r>
              <a:rPr lang="en-US" dirty="0" smtClean="0">
                <a:solidFill>
                  <a:srgbClr val="EEECE1"/>
                </a:solidFill>
              </a:rPr>
              <a:t>roundtrip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err="1" smtClean="0">
                <a:solidFill>
                  <a:srgbClr val="EEECE1"/>
                </a:solidFill>
              </a:rPr>
              <a:t>FlushMode.Commit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Changes are only flushed on transaction commit 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changes are flushed before queries are executed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Database-generated values </a:t>
            </a:r>
            <a:r>
              <a:rPr lang="en-US" b="1" dirty="0" smtClean="0">
                <a:solidFill>
                  <a:srgbClr val="EEECE1"/>
                </a:solidFill>
              </a:rPr>
              <a:t>still</a:t>
            </a:r>
            <a:r>
              <a:rPr lang="en-US" dirty="0" smtClean="0">
                <a:solidFill>
                  <a:srgbClr val="EEECE1"/>
                </a:solidFill>
              </a:rPr>
              <a:t> cause immediate </a:t>
            </a:r>
            <a:r>
              <a:rPr lang="en-US" dirty="0" err="1" smtClean="0">
                <a:solidFill>
                  <a:srgbClr val="EEECE1"/>
                </a:solidFill>
              </a:rPr>
              <a:t>roundtrip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err="1" smtClean="0">
                <a:solidFill>
                  <a:srgbClr val="EEECE1"/>
                </a:solidFill>
              </a:rPr>
              <a:t>FlushMode.Never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Only flushes changes when you call </a:t>
            </a:r>
            <a:r>
              <a:rPr lang="en-US" dirty="0" err="1" smtClean="0">
                <a:solidFill>
                  <a:srgbClr val="EEECE1"/>
                </a:solidFill>
              </a:rPr>
              <a:t>ISession.Flush</a:t>
            </a:r>
            <a:r>
              <a:rPr lang="en-US" dirty="0" smtClean="0">
                <a:solidFill>
                  <a:srgbClr val="EEECE1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Database-generated values </a:t>
            </a:r>
            <a:r>
              <a:rPr lang="en-US" b="1" dirty="0" smtClean="0">
                <a:solidFill>
                  <a:srgbClr val="EEECE1"/>
                </a:solidFill>
              </a:rPr>
              <a:t>still</a:t>
            </a:r>
            <a:r>
              <a:rPr lang="en-US" dirty="0" smtClean="0">
                <a:solidFill>
                  <a:srgbClr val="EEECE1"/>
                </a:solidFill>
              </a:rPr>
              <a:t> cause immediate </a:t>
            </a:r>
            <a:r>
              <a:rPr lang="en-US" dirty="0" err="1" smtClean="0">
                <a:solidFill>
                  <a:srgbClr val="EEECE1"/>
                </a:solidFill>
              </a:rPr>
              <a:t>roundtrip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11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be started by calling </a:t>
            </a:r>
            <a:r>
              <a:rPr lang="en-US" dirty="0" err="1" smtClean="0">
                <a:solidFill>
                  <a:srgbClr val="EEECE1"/>
                </a:solidFill>
              </a:rPr>
              <a:t>ISession.BeginTransaction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Keep a reference to the returned </a:t>
            </a:r>
            <a:r>
              <a:rPr lang="en-US" dirty="0" err="1" smtClean="0">
                <a:solidFill>
                  <a:srgbClr val="EEECE1"/>
                </a:solidFill>
              </a:rPr>
              <a:t>ITransaction</a:t>
            </a:r>
            <a:r>
              <a:rPr lang="en-US" dirty="0" smtClean="0">
                <a:solidFill>
                  <a:srgbClr val="EEECE1"/>
                </a:solidFill>
              </a:rPr>
              <a:t> instance!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be committed or rolled back by calling Commit or Rollback on the returned </a:t>
            </a:r>
            <a:r>
              <a:rPr lang="en-US" dirty="0" err="1" smtClean="0">
                <a:solidFill>
                  <a:srgbClr val="EEECE1"/>
                </a:solidFill>
              </a:rPr>
              <a:t>ITransaction</a:t>
            </a:r>
            <a:r>
              <a:rPr lang="en-US" dirty="0" smtClean="0">
                <a:solidFill>
                  <a:srgbClr val="EEECE1"/>
                </a:solidFill>
              </a:rPr>
              <a:t> instance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Multiple transactions can be used within the same session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Advice: always use one transaction for the lifetime of the session 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59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be set to the standard </a:t>
            </a:r>
            <a:r>
              <a:rPr lang="en-US" dirty="0" err="1" smtClean="0">
                <a:solidFill>
                  <a:srgbClr val="EEECE1"/>
                </a:solidFill>
              </a:rPr>
              <a:t>System.Data.IsolationLevel</a:t>
            </a:r>
            <a:r>
              <a:rPr lang="en-US" dirty="0" smtClean="0">
                <a:solidFill>
                  <a:srgbClr val="EEECE1"/>
                </a:solidFill>
              </a:rPr>
              <a:t> values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ReadUncommitted</a:t>
            </a:r>
            <a:r>
              <a:rPr lang="en-US" dirty="0" smtClean="0">
                <a:solidFill>
                  <a:srgbClr val="EEECE1"/>
                </a:solidFill>
              </a:rPr>
              <a:t>, </a:t>
            </a:r>
            <a:r>
              <a:rPr lang="en-US" dirty="0" err="1" smtClean="0">
                <a:solidFill>
                  <a:srgbClr val="EEECE1"/>
                </a:solidFill>
              </a:rPr>
              <a:t>ReadCommitted</a:t>
            </a:r>
            <a:r>
              <a:rPr lang="en-US" dirty="0" smtClean="0">
                <a:solidFill>
                  <a:srgbClr val="EEECE1"/>
                </a:solidFill>
              </a:rPr>
              <a:t>, </a:t>
            </a:r>
            <a:r>
              <a:rPr lang="en-US" dirty="0" err="1" smtClean="0">
                <a:solidFill>
                  <a:srgbClr val="EEECE1"/>
                </a:solidFill>
              </a:rPr>
              <a:t>RepeatableRead</a:t>
            </a:r>
            <a:r>
              <a:rPr lang="en-US" dirty="0" smtClean="0">
                <a:solidFill>
                  <a:srgbClr val="EEECE1"/>
                </a:solidFill>
              </a:rPr>
              <a:t>, </a:t>
            </a:r>
            <a:r>
              <a:rPr lang="en-US" dirty="0" err="1" smtClean="0">
                <a:solidFill>
                  <a:srgbClr val="EEECE1"/>
                </a:solidFill>
              </a:rPr>
              <a:t>Serializable</a:t>
            </a:r>
            <a:r>
              <a:rPr lang="en-US" dirty="0" smtClean="0">
                <a:solidFill>
                  <a:srgbClr val="EEECE1"/>
                </a:solidFill>
              </a:rPr>
              <a:t>, Snapshot, Chaos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not set, it will be Unspecified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Defaults to the default isolation level set on the database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Advice: set to </a:t>
            </a:r>
            <a:r>
              <a:rPr lang="en-US" dirty="0" err="1" smtClean="0">
                <a:solidFill>
                  <a:srgbClr val="EEECE1"/>
                </a:solidFill>
              </a:rPr>
              <a:t>ReadCommitted</a:t>
            </a:r>
            <a:r>
              <a:rPr lang="en-US" dirty="0" smtClean="0">
                <a:solidFill>
                  <a:srgbClr val="EEECE1"/>
                </a:solidFill>
              </a:rPr>
              <a:t> unless you really need something safer (it comes at a cost)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78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be used through </a:t>
            </a:r>
            <a:r>
              <a:rPr lang="en-US" dirty="0" err="1" smtClean="0">
                <a:solidFill>
                  <a:srgbClr val="EEECE1"/>
                </a:solidFill>
              </a:rPr>
              <a:t>System.Transactions.TransactionScope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If a session is created within the scope of a </a:t>
            </a:r>
            <a:r>
              <a:rPr lang="en-US" dirty="0" err="1" smtClean="0">
                <a:solidFill>
                  <a:srgbClr val="EEECE1"/>
                </a:solidFill>
              </a:rPr>
              <a:t>TransactionScope</a:t>
            </a:r>
            <a:r>
              <a:rPr lang="en-US" dirty="0" smtClean="0">
                <a:solidFill>
                  <a:srgbClr val="EEECE1"/>
                </a:solidFill>
              </a:rPr>
              <a:t>, it automatically enlists in the transaction of the </a:t>
            </a:r>
            <a:r>
              <a:rPr lang="en-US" dirty="0" err="1" smtClean="0">
                <a:solidFill>
                  <a:srgbClr val="EEECE1"/>
                </a:solidFill>
              </a:rPr>
              <a:t>TransactionScope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need to call </a:t>
            </a:r>
            <a:r>
              <a:rPr lang="en-US" dirty="0" err="1" smtClean="0">
                <a:solidFill>
                  <a:srgbClr val="EEECE1"/>
                </a:solidFill>
              </a:rPr>
              <a:t>BeginTransaction</a:t>
            </a:r>
            <a:r>
              <a:rPr lang="en-US" dirty="0" smtClean="0">
                <a:solidFill>
                  <a:srgbClr val="EEECE1"/>
                </a:solidFill>
              </a:rPr>
              <a:t> on the session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You can vote for a commit by calling the Complete method on the </a:t>
            </a:r>
            <a:r>
              <a:rPr lang="en-US" dirty="0" err="1" smtClean="0">
                <a:solidFill>
                  <a:srgbClr val="EEECE1"/>
                </a:solidFill>
              </a:rPr>
              <a:t>TransactionScope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the scope is disposed without the Complete method having executed, it counts as a vote for a rollback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0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How would you handle session/transaction management in: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 fat client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 web application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 service layer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92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634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Level Architecture Overview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82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2627783" y="5000432"/>
            <a:ext cx="3672408" cy="1008112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DB11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Database</a:t>
            </a:r>
            <a:endParaRPr lang="nl-B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DB113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84" y="1124744"/>
            <a:ext cx="368173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nl-BE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2647051" y="3704288"/>
            <a:ext cx="3672409" cy="8640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NHibernate</a:t>
            </a:r>
            <a:endParaRPr lang="nl-BE" dirty="0"/>
          </a:p>
        </p:txBody>
      </p:sp>
      <p:sp>
        <p:nvSpPr>
          <p:cNvPr id="11" name="Up-Down Arrow 10"/>
          <p:cNvSpPr/>
          <p:nvPr/>
        </p:nvSpPr>
        <p:spPr>
          <a:xfrm>
            <a:off x="4267232" y="4337046"/>
            <a:ext cx="432048" cy="8640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ounded Rectangle 11"/>
          <p:cNvSpPr/>
          <p:nvPr/>
        </p:nvSpPr>
        <p:spPr>
          <a:xfrm>
            <a:off x="4951308" y="4388364"/>
            <a:ext cx="1188132" cy="360040"/>
          </a:xfrm>
          <a:prstGeom prst="roundRect">
            <a:avLst/>
          </a:prstGeom>
          <a:solidFill>
            <a:srgbClr val="FE5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DB113"/>
                </a:solidFill>
              </a:rPr>
              <a:t>Metadata</a:t>
            </a:r>
            <a:endParaRPr lang="nl-BE" dirty="0">
              <a:solidFill>
                <a:srgbClr val="FDB11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37417" y="2391376"/>
            <a:ext cx="36531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NHibernate Session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2777478" y="1688064"/>
            <a:ext cx="3348372" cy="936104"/>
          </a:xfrm>
          <a:prstGeom prst="roundRect">
            <a:avLst/>
          </a:prstGeom>
          <a:solidFill>
            <a:srgbClr val="FE5D13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DB113"/>
                </a:solidFill>
              </a:rPr>
              <a:t>Persistent objects</a:t>
            </a:r>
            <a:endParaRPr lang="nl-BE" dirty="0">
              <a:solidFill>
                <a:srgbClr val="FDB113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4267232" y="3056216"/>
            <a:ext cx="432048" cy="79208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2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Plain Old CLR Objects (no base class or interface implementation required)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have associations to other persistent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Attached to an NHibernate session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By you (when adding new objects)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By NHibernate (retrieved objects)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54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session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Short-lived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Your gateway to the database. Allows you to: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A</a:t>
            </a:r>
            <a:r>
              <a:rPr lang="en-US" dirty="0" smtClean="0">
                <a:solidFill>
                  <a:srgbClr val="EEECE1"/>
                </a:solidFill>
              </a:rPr>
              <a:t>dd new objects (i.e.: make an object persistent)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Remove objects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Retrieve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a Unit Of Work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Tracks changes to persistent objects and flushes them to the database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First level cache</a:t>
            </a:r>
            <a:endParaRPr lang="nl-BE" dirty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Must be created through the </a:t>
            </a:r>
            <a:r>
              <a:rPr lang="en-US" dirty="0" err="1" smtClean="0">
                <a:solidFill>
                  <a:srgbClr val="EEECE1"/>
                </a:solidFill>
              </a:rPr>
              <a:t>ISessionFactory</a:t>
            </a:r>
            <a:endParaRPr lang="en-US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Uses metadata to translate objects and classes to records and tables and vice versa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Takes care of all the ADO.NET plumbing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Metadata can be XML-based (mapping files) or code-based (through FluentNHibernate)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Both XML-based and code-based metadata will be covered in this course</a:t>
            </a: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hibernate_training">
  <a:themeElements>
    <a:clrScheme name="That Extra Mile">
      <a:dk1>
        <a:srgbClr val="FE5D13"/>
      </a:dk1>
      <a:lt1>
        <a:srgbClr val="FE5D13"/>
      </a:lt1>
      <a:dk2>
        <a:srgbClr val="1F497D"/>
      </a:dk2>
      <a:lt2>
        <a:srgbClr val="EEECE1"/>
      </a:lt2>
      <a:accent1>
        <a:srgbClr val="FDB1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nhibernate_training.thmx</Template>
  <TotalTime>3532</TotalTime>
  <Words>1741</Words>
  <Application>Microsoft Office PowerPoint</Application>
  <PresentationFormat>On-screen Show (4:3)</PresentationFormat>
  <Paragraphs>292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nhibernate_training</vt:lpstr>
      <vt:lpstr>NHibernate</vt:lpstr>
      <vt:lpstr>Agenda for today</vt:lpstr>
      <vt:lpstr>Agenda Day 2</vt:lpstr>
      <vt:lpstr>Agenda Day 3</vt:lpstr>
      <vt:lpstr>High Level Architecture Overview</vt:lpstr>
      <vt:lpstr>PowerPoint Presentation</vt:lpstr>
      <vt:lpstr>Persistent objects</vt:lpstr>
      <vt:lpstr>NHibernate session</vt:lpstr>
      <vt:lpstr>NHibernate</vt:lpstr>
      <vt:lpstr>Introduction to sample solution</vt:lpstr>
      <vt:lpstr>Configuring NHibernate</vt:lpstr>
      <vt:lpstr>XML-based</vt:lpstr>
      <vt:lpstr>XML-based (cont’d)</vt:lpstr>
      <vt:lpstr>With FluentNHibernate</vt:lpstr>
      <vt:lpstr>Classes And Mapping</vt:lpstr>
      <vt:lpstr>Entity classes</vt:lpstr>
      <vt:lpstr>Entity equality</vt:lpstr>
      <vt:lpstr>Mapping an entity</vt:lpstr>
      <vt:lpstr>Associations</vt:lpstr>
      <vt:lpstr>Associations</vt:lpstr>
      <vt:lpstr>Many-to-one associations</vt:lpstr>
      <vt:lpstr>One-to-many associations</vt:lpstr>
      <vt:lpstr>Set</vt:lpstr>
      <vt:lpstr>Bag</vt:lpstr>
      <vt:lpstr>Bidirectional associations</vt:lpstr>
      <vt:lpstr>One-to-many examples</vt:lpstr>
      <vt:lpstr>One-to-many examples</vt:lpstr>
      <vt:lpstr>Inheritance</vt:lpstr>
      <vt:lpstr>Unmapped abstract base class</vt:lpstr>
      <vt:lpstr>Table per class hierarchy</vt:lpstr>
      <vt:lpstr>Table per class hierarchy</vt:lpstr>
      <vt:lpstr>Transitive Persistence</vt:lpstr>
      <vt:lpstr>What is it?</vt:lpstr>
      <vt:lpstr>Object states</vt:lpstr>
      <vt:lpstr>Object State Transitions</vt:lpstr>
      <vt:lpstr>Cascades</vt:lpstr>
      <vt:lpstr>Many-to-one cascades</vt:lpstr>
      <vt:lpstr>One-to-many cascades</vt:lpstr>
      <vt:lpstr>Exercises</vt:lpstr>
      <vt:lpstr>Session/Transaction Management</vt:lpstr>
      <vt:lpstr>Session basics</vt:lpstr>
      <vt:lpstr>When does the Session flush changes?</vt:lpstr>
      <vt:lpstr>ADO.NET transactions</vt:lpstr>
      <vt:lpstr>Transaction isolation level</vt:lpstr>
      <vt:lpstr>Distributed transactions</vt:lpstr>
      <vt:lpstr>Open 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dbr</dc:creator>
  <cp:lastModifiedBy>dbr</cp:lastModifiedBy>
  <cp:revision>113</cp:revision>
  <dcterms:created xsi:type="dcterms:W3CDTF">2011-05-01T08:39:39Z</dcterms:created>
  <dcterms:modified xsi:type="dcterms:W3CDTF">2011-09-18T13:59:31Z</dcterms:modified>
  <cp:contentStatus/>
</cp:coreProperties>
</file>