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0" r:id="rId13"/>
    <p:sldId id="305" r:id="rId14"/>
    <p:sldId id="268" r:id="rId15"/>
    <p:sldId id="271" r:id="rId16"/>
    <p:sldId id="272" r:id="rId17"/>
    <p:sldId id="273" r:id="rId18"/>
    <p:sldId id="265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  <p:sldId id="288" r:id="rId34"/>
    <p:sldId id="289" r:id="rId35"/>
    <p:sldId id="290" r:id="rId36"/>
    <p:sldId id="291" r:id="rId37"/>
    <p:sldId id="292" r:id="rId38"/>
    <p:sldId id="293" r:id="rId39"/>
    <p:sldId id="296" r:id="rId40"/>
    <p:sldId id="294" r:id="rId41"/>
    <p:sldId id="297" r:id="rId42"/>
    <p:sldId id="295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13"/>
    <a:srgbClr val="FE5D13"/>
    <a:srgbClr val="29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3525" autoAdjust="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07AE7-4C55-4F46-9F84-831B7CD1CB71}" type="datetimeFigureOut">
              <a:rPr lang="nl-BE" smtClean="0"/>
              <a:t>18/09/2011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BD3DB-BE47-4C37-801A-0B34D192BED1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8" y="8748464"/>
            <a:ext cx="2132856" cy="24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417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579A1-80A5-411F-8E16-969586E3571D}" type="datetimeFigureOut">
              <a:rPr lang="nl-BE" smtClean="0"/>
              <a:t>18/09/2011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0EC0A-B68D-4FD8-896C-A608AB99FB6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36464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0EC0A-B68D-4FD8-896C-A608AB99FB64}" type="slidenum">
              <a:rPr lang="nl-BE" smtClean="0"/>
              <a:t>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4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B299-FD29-8A41-8C07-2C26F4899628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6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29EC-A676-014F-9DF8-05C879F7891F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37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941D-0BF0-1247-A1F1-5215A3EBBD13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83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1476-39EE-DD49-9F2D-B0661E177D1E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72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AE5D-8EBF-744B-A6D7-487DC31C9235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494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5F8B-0AAC-7C49-9B92-1EB81CD4B390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E779-9B9F-8D47-9199-45A2280E497D}" type="datetime1">
              <a:rPr lang="en-US" smtClean="0"/>
              <a:t>9/18/2011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31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A9DC-FFD8-6545-BE6D-3E12E3531B22}" type="datetime1">
              <a:rPr lang="en-US" smtClean="0"/>
              <a:t>9/18/2011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02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D80A-68E4-5D41-A054-1784DF888211}" type="datetime1">
              <a:rPr lang="en-US" smtClean="0"/>
              <a:t>9/18/2011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6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3B6C-826F-154B-8D3A-FA566CB575B5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51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Drag picture to placeholder or click icon to add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0F3C-B6A9-0142-B2F0-C480DE59998C}" type="datetime1">
              <a:rPr lang="en-US" smtClean="0"/>
              <a:t>9/18/2011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5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5456-22AF-8F44-AB6F-0014616A4170}" type="datetime1">
              <a:rPr lang="en-US" smtClean="0"/>
              <a:t>9/18/2011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2011 Davy Brion - That Extra Mile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C3B2-E905-461C-A6D9-8C447422F1B9}" type="slidenum">
              <a:rPr lang="nl-BE" smtClean="0"/>
              <a:t>‹#›</a:t>
            </a:fld>
            <a:endParaRPr lang="nl-BE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9872" y="6381328"/>
            <a:ext cx="2195736" cy="2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NHibernate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Up Close And Personal, Part II</a:t>
            </a:r>
            <a:endParaRPr lang="nl-B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Fetching joined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EECE1"/>
                </a:solidFill>
              </a:rPr>
              <a:t>Fetching an object graph by immediately putting joined data in the correct association references/collections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Works for both many-to-ones as one-to-many associations</a:t>
            </a:r>
          </a:p>
          <a:p>
            <a:r>
              <a:rPr lang="en-US" dirty="0">
                <a:solidFill>
                  <a:srgbClr val="EEECE1"/>
                </a:solidFill>
              </a:rPr>
              <a:t>Can specify which type of join you want, for each </a:t>
            </a:r>
            <a:r>
              <a:rPr lang="en-US" dirty="0" smtClean="0">
                <a:solidFill>
                  <a:srgbClr val="EEECE1"/>
                </a:solidFill>
              </a:rPr>
              <a:t>association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Except with LINQ, which always uses an outer-join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Inner-join can be ‘emulated’</a:t>
            </a:r>
            <a:endParaRPr lang="en-US" dirty="0">
              <a:solidFill>
                <a:srgbClr val="EEECE1"/>
              </a:solidFill>
            </a:endParaRP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FetchingJoins.cs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5183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Can order 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One column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Multiple columns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Results of aggregate functions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Doesn’t always work with LINQ… 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Ordering.cs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1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Projecting in specific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EECE1"/>
                </a:solidFill>
              </a:rPr>
              <a:t>Instead of getting a list of entities, you can project the data you need into specific types (flattened DTO’s) 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Projecting.cs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Joins can only be used on </a:t>
            </a:r>
            <a:r>
              <a:rPr lang="en-US" i="1" dirty="0" smtClean="0">
                <a:solidFill>
                  <a:srgbClr val="EEECE1"/>
                </a:solidFill>
              </a:rPr>
              <a:t>mapped associations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Subqueries</a:t>
            </a:r>
            <a:r>
              <a:rPr lang="en-US" dirty="0" smtClean="0">
                <a:solidFill>
                  <a:srgbClr val="EEECE1"/>
                </a:solidFill>
              </a:rPr>
              <a:t> can be useful to work around a missing </a:t>
            </a:r>
            <a:r>
              <a:rPr lang="en-US" dirty="0" smtClean="0">
                <a:solidFill>
                  <a:srgbClr val="EEECE1"/>
                </a:solidFill>
              </a:rPr>
              <a:t>(unnecessary) </a:t>
            </a:r>
            <a:r>
              <a:rPr lang="en-US" dirty="0" smtClean="0">
                <a:solidFill>
                  <a:srgbClr val="EEECE1"/>
                </a:solidFill>
              </a:rPr>
              <a:t>one-to-many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/Querying/$approach/</a:t>
            </a:r>
            <a:r>
              <a:rPr lang="en-US" i="1" dirty="0" err="1" smtClean="0">
                <a:solidFill>
                  <a:srgbClr val="EEECE1"/>
                </a:solidFill>
              </a:rPr>
              <a:t>Subqueries.cs</a:t>
            </a:r>
            <a:endParaRPr lang="nl-BE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4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ECE1"/>
                </a:solidFill>
              </a:rPr>
              <a:t>Group by ( + having ) support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‘having’ support in LINQ is currently broken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GroupBy.cs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967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ECE1"/>
                </a:solidFill>
              </a:rPr>
              <a:t>Instead of returning huge lists, fetch subsets of those lists and page through the data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Paging.cs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9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SQL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EECE1"/>
                </a:solidFill>
              </a:rPr>
              <a:t>If you need to use native SQL somewhere, you can still do this: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Either ‘inline’ through your </a:t>
            </a:r>
            <a:r>
              <a:rPr lang="en-US" dirty="0" err="1">
                <a:solidFill>
                  <a:srgbClr val="EEECE1"/>
                </a:solidFill>
              </a:rPr>
              <a:t>ISession</a:t>
            </a:r>
            <a:r>
              <a:rPr lang="en-US" dirty="0">
                <a:solidFill>
                  <a:srgbClr val="EEECE1"/>
                </a:solidFill>
              </a:rPr>
              <a:t> instance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Or with named queries</a:t>
            </a:r>
          </a:p>
          <a:p>
            <a:r>
              <a:rPr lang="en-US" dirty="0">
                <a:solidFill>
                  <a:srgbClr val="EEECE1"/>
                </a:solidFill>
              </a:rPr>
              <a:t>You can get a typed list of entities</a:t>
            </a:r>
          </a:p>
          <a:p>
            <a:r>
              <a:rPr lang="en-US" dirty="0">
                <a:solidFill>
                  <a:srgbClr val="EEECE1"/>
                </a:solidFill>
              </a:rPr>
              <a:t>Or scalar values</a:t>
            </a:r>
          </a:p>
          <a:p>
            <a:r>
              <a:rPr lang="en-US" dirty="0">
                <a:solidFill>
                  <a:srgbClr val="EEECE1"/>
                </a:solidFill>
              </a:rPr>
              <a:t>Or you can project the data into specific types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</a:t>
            </a:r>
            <a:r>
              <a:rPr lang="en-US" i="1" dirty="0" err="1">
                <a:solidFill>
                  <a:srgbClr val="EEECE1"/>
                </a:solidFill>
              </a:rPr>
              <a:t>NativeSQL</a:t>
            </a:r>
            <a:r>
              <a:rPr lang="en-US" i="1" dirty="0">
                <a:solidFill>
                  <a:srgbClr val="EEECE1"/>
                </a:solidFill>
              </a:rPr>
              <a:t>\</a:t>
            </a:r>
            <a:r>
              <a:rPr lang="en-US" i="1" dirty="0" err="1">
                <a:solidFill>
                  <a:srgbClr val="EEECE1"/>
                </a:solidFill>
              </a:rPr>
              <a:t>NativeSql.cs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2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ECE1"/>
                </a:solidFill>
              </a:rPr>
              <a:t>Stored procedures can be used to </a:t>
            </a:r>
            <a:r>
              <a:rPr lang="en-US" dirty="0" smtClean="0">
                <a:solidFill>
                  <a:srgbClr val="EEECE1"/>
                </a:solidFill>
              </a:rPr>
              <a:t>return: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typed </a:t>
            </a:r>
            <a:r>
              <a:rPr lang="en-US" dirty="0">
                <a:solidFill>
                  <a:srgbClr val="EEECE1"/>
                </a:solidFill>
              </a:rPr>
              <a:t>lists of entities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scalar </a:t>
            </a:r>
            <a:r>
              <a:rPr lang="en-US" dirty="0">
                <a:solidFill>
                  <a:srgbClr val="EEECE1"/>
                </a:solidFill>
              </a:rPr>
              <a:t>values</a:t>
            </a:r>
          </a:p>
          <a:p>
            <a:r>
              <a:rPr lang="en-US" dirty="0">
                <a:solidFill>
                  <a:srgbClr val="EEECE1"/>
                </a:solidFill>
              </a:rPr>
              <a:t>Or you can project the data into specific types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</a:t>
            </a:r>
            <a:r>
              <a:rPr lang="en-US" i="1" dirty="0" err="1">
                <a:solidFill>
                  <a:srgbClr val="EEECE1"/>
                </a:solidFill>
              </a:rPr>
              <a:t>StoredProcedures</a:t>
            </a:r>
            <a:r>
              <a:rPr lang="en-US" i="1" dirty="0">
                <a:solidFill>
                  <a:srgbClr val="EEECE1"/>
                </a:solidFill>
              </a:rPr>
              <a:t>\</a:t>
            </a:r>
            <a:r>
              <a:rPr lang="en-US" i="1" dirty="0" err="1">
                <a:solidFill>
                  <a:srgbClr val="EEECE1"/>
                </a:solidFill>
              </a:rPr>
              <a:t>CallingStoredProcedures.cs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5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advice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Always write tests for your queries to verify that they really retrieve what you need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Check the generated queries for possible inefficiencies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Don’t be dogmatic about which querying approach to use. Use the one that makes the most sense for the given query.</a:t>
            </a: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4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Querying Exercises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Make the tests in </a:t>
            </a:r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\Querying\</a:t>
            </a:r>
            <a:r>
              <a:rPr lang="en-US" dirty="0" err="1" smtClean="0">
                <a:solidFill>
                  <a:srgbClr val="EEECE1"/>
                </a:solidFill>
              </a:rPr>
              <a:t>Querying.cs</a:t>
            </a:r>
            <a:r>
              <a:rPr lang="en-US" dirty="0" smtClean="0">
                <a:solidFill>
                  <a:srgbClr val="EEECE1"/>
                </a:solidFill>
              </a:rPr>
              <a:t> pass. Feel free to decide which approach you use, and don’t be afraid to revert to a different one :p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1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saw last time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High Level Architecture Overview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Configuring NHibernate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Classes &amp; Mapping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Entities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Associations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Inheritance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Transitive Persistence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Session/Transaction Management</a:t>
            </a:r>
          </a:p>
          <a:p>
            <a:pPr marL="0" indent="0">
              <a:buNone/>
            </a:pP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 Optimizations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46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killers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Unnecessary queries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Inefficient queries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Too many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Unnecessary persistent objects 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Goal is to avoid or minimize these issues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Plenty of optimizations available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Almost all of them need to be used with care </a:t>
            </a:r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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9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Can be used to avoid unnecessary persistent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But can lead to unnecessary queries and too many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Use proxies when odds are low that you’ll need the actual entity instance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\Performance\</a:t>
            </a:r>
            <a:r>
              <a:rPr lang="en-US" i="1" dirty="0" err="1" smtClean="0">
                <a:solidFill>
                  <a:srgbClr val="EEECE1"/>
                </a:solidFill>
              </a:rPr>
              <a:t>Proxies.cs</a:t>
            </a:r>
            <a:endParaRPr lang="en-US" i="1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2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Used to avoid unnecessary persistent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Select only the subset of a result that is relevant to you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Consider letting this influence your UI (i.e.: Google Search =&gt; nobody goes to the 10</a:t>
            </a:r>
            <a:r>
              <a:rPr lang="en-US" baseline="30000" dirty="0" smtClean="0">
                <a:solidFill>
                  <a:srgbClr val="EEECE1"/>
                </a:solidFill>
              </a:rPr>
              <a:t>th</a:t>
            </a:r>
            <a:r>
              <a:rPr lang="en-US" dirty="0" smtClean="0">
                <a:solidFill>
                  <a:srgbClr val="EEECE1"/>
                </a:solidFill>
              </a:rPr>
              <a:t> page of results)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become expensive for queries with complex ordering and large result sets… this should be rare though (and will still be cheaper than loading the entire </a:t>
            </a:r>
            <a:r>
              <a:rPr lang="en-US" dirty="0" err="1" smtClean="0">
                <a:solidFill>
                  <a:srgbClr val="EEECE1"/>
                </a:solidFill>
              </a:rPr>
              <a:t>resultset</a:t>
            </a:r>
            <a:r>
              <a:rPr lang="en-US" dirty="0" smtClean="0">
                <a:solidFill>
                  <a:srgbClr val="EEECE1"/>
                </a:solidFill>
              </a:rPr>
              <a:t>)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8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Used to avoid unnecessary persistent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If you just need to return DTO’s, projecting through NHibernate gives you the following advantages: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unnecessary persistent objects are constructed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entity instances need to be stored in the session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No dirty tracking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There’s no downside whatsoever about this approach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557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used to reduce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Future Queries are syntactic sugar for batching queries: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They aren’t executed until a result is accessed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Each ‘queued’ Future Query for the current </a:t>
            </a:r>
            <a:r>
              <a:rPr lang="en-US" dirty="0" err="1" smtClean="0">
                <a:solidFill>
                  <a:srgbClr val="EEECE1"/>
                </a:solidFill>
              </a:rPr>
              <a:t>ISession</a:t>
            </a:r>
            <a:r>
              <a:rPr lang="en-US" dirty="0" smtClean="0">
                <a:solidFill>
                  <a:srgbClr val="EEECE1"/>
                </a:solidFill>
              </a:rPr>
              <a:t> will be executed once </a:t>
            </a:r>
            <a:r>
              <a:rPr lang="en-US" i="1" dirty="0" smtClean="0">
                <a:solidFill>
                  <a:srgbClr val="EEECE1"/>
                </a:solidFill>
              </a:rPr>
              <a:t>one</a:t>
            </a:r>
            <a:r>
              <a:rPr lang="en-US" dirty="0" smtClean="0">
                <a:solidFill>
                  <a:srgbClr val="EEECE1"/>
                </a:solidFill>
              </a:rPr>
              <a:t> result is accessed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Future Queries are bundled in </a:t>
            </a:r>
            <a:r>
              <a:rPr lang="en-US" i="1" dirty="0" smtClean="0">
                <a:solidFill>
                  <a:srgbClr val="EEECE1"/>
                </a:solidFill>
              </a:rPr>
              <a:t>one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r>
              <a:rPr lang="en-US" dirty="0" err="1" smtClean="0">
                <a:solidFill>
                  <a:srgbClr val="EEECE1"/>
                </a:solidFill>
              </a:rPr>
              <a:t>roundtrip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/Querying/</a:t>
            </a:r>
            <a:r>
              <a:rPr lang="en-US" i="1" dirty="0" err="1" smtClean="0">
                <a:solidFill>
                  <a:srgbClr val="EEECE1"/>
                </a:solidFill>
              </a:rPr>
              <a:t>Future.cs</a:t>
            </a:r>
            <a:endParaRPr lang="nl-BE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78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Fetching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Can be used to reduce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Can lead to inefficient queries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Use this with a limited number of joins</a:t>
            </a:r>
            <a:endParaRPr lang="nl-BE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Keep the width of the </a:t>
            </a:r>
            <a:r>
              <a:rPr lang="en-US" dirty="0" err="1" smtClean="0">
                <a:solidFill>
                  <a:srgbClr val="EEECE1"/>
                </a:solidFill>
              </a:rPr>
              <a:t>resultset</a:t>
            </a:r>
            <a:r>
              <a:rPr lang="en-US" dirty="0" smtClean="0">
                <a:solidFill>
                  <a:srgbClr val="EEECE1"/>
                </a:solidFill>
              </a:rPr>
              <a:t> in mind, as well as repetitiveness of data within it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23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first level cache + future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be used to avoid inefficient queries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For those situations where join fetching is too expensive, you can do this: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Create a query which returns the persistent objects you’d otherwise join on (if possible: restrict the set to only the objects you need)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Create the query you’d normally use a fetch join with, but leave out the join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Make sure both queries are used as future queries, with the ‘real’ query being executed last.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The First Level Cache will make sure the association references of the objects of the ‘real’ query point to the instances of the first query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Only works for many-to-ones… accessing one-to-many associations will still trigger a select statement, even though the returned instances will be the same as in the first query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/Performance/</a:t>
            </a:r>
            <a:r>
              <a:rPr lang="en-US" i="1" dirty="0" err="1" smtClean="0">
                <a:solidFill>
                  <a:srgbClr val="EEECE1"/>
                </a:solidFill>
              </a:rPr>
              <a:t>SessionCacheAndFuture.cs</a:t>
            </a:r>
            <a:endParaRPr lang="nl-BE" i="1" dirty="0">
              <a:solidFill>
                <a:srgbClr val="EEECE1"/>
              </a:solidFill>
            </a:endParaRPr>
          </a:p>
          <a:p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5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Batching DML statements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reduce the number of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r>
              <a:rPr lang="en-US" dirty="0" smtClean="0">
                <a:solidFill>
                  <a:srgbClr val="EEECE1"/>
                </a:solidFill>
              </a:rPr>
              <a:t>, on databases that support it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Set the </a:t>
            </a:r>
            <a:r>
              <a:rPr lang="nl-BE" dirty="0" smtClean="0">
                <a:solidFill>
                  <a:srgbClr val="EEECE1"/>
                </a:solidFill>
              </a:rPr>
              <a:t>adonet.batch_size property to the number of DML statements you’d like to be grouped per roundtrip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Works for Inserts/updates/deletes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Unless inserts/updates use database-generated values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Batches are always scoped per entity-type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safe to use with optimistic concurrency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Inserts of entities that use optimistic concurrency are batched, but updates to those entities are never batched</a:t>
            </a:r>
          </a:p>
          <a:p>
            <a:r>
              <a:rPr lang="en-US" i="1" dirty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i="1" dirty="0">
                <a:solidFill>
                  <a:srgbClr val="EEECE1"/>
                </a:solidFill>
              </a:rPr>
              <a:t>Output of generated test data through NH Profiler</a:t>
            </a:r>
          </a:p>
          <a:p>
            <a:pPr marL="0" indent="0">
              <a:buNone/>
            </a:pPr>
            <a:endParaRPr lang="en-US" dirty="0" smtClean="0">
              <a:solidFill>
                <a:srgbClr val="FDB113"/>
              </a:solidFill>
            </a:endParaRPr>
          </a:p>
          <a:p>
            <a:pPr lvl="1"/>
            <a:endParaRPr lang="en-US" dirty="0" smtClean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9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HQL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reduce unnecessary persistent objects </a:t>
            </a:r>
            <a:r>
              <a:rPr lang="en-US" i="1" dirty="0" smtClean="0">
                <a:solidFill>
                  <a:srgbClr val="EEECE1"/>
                </a:solidFill>
              </a:rPr>
              <a:t>and</a:t>
            </a:r>
            <a:r>
              <a:rPr lang="en-US" dirty="0" smtClean="0">
                <a:solidFill>
                  <a:srgbClr val="EEECE1"/>
                </a:solidFill>
              </a:rPr>
              <a:t> number of database </a:t>
            </a:r>
            <a:r>
              <a:rPr lang="en-US" dirty="0" err="1" smtClean="0">
                <a:solidFill>
                  <a:srgbClr val="EEECE1"/>
                </a:solidFill>
              </a:rPr>
              <a:t>roundtrips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Can generate update/insert/delete statements for </a:t>
            </a:r>
            <a:r>
              <a:rPr lang="en-US" i="1" dirty="0" smtClean="0">
                <a:solidFill>
                  <a:srgbClr val="EEECE1"/>
                </a:solidFill>
              </a:rPr>
              <a:t>multiple </a:t>
            </a:r>
            <a:r>
              <a:rPr lang="en-US" dirty="0" smtClean="0">
                <a:solidFill>
                  <a:srgbClr val="EEECE1"/>
                </a:solidFill>
              </a:rPr>
              <a:t>records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Does not load the relevant objects into the session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Generated inserts are limited to entities which have a database-generated primary key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Is still quite buggy… statements that </a:t>
            </a:r>
            <a:r>
              <a:rPr lang="en-US" i="1" dirty="0" smtClean="0">
                <a:solidFill>
                  <a:srgbClr val="EEECE1"/>
                </a:solidFill>
              </a:rPr>
              <a:t>should</a:t>
            </a:r>
            <a:r>
              <a:rPr lang="en-US" dirty="0" smtClean="0">
                <a:solidFill>
                  <a:srgbClr val="EEECE1"/>
                </a:solidFill>
              </a:rPr>
              <a:t> work can throw obscure exceptions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It’s always worth trying, but be prepared to drop it for another approach (perhaps a stored </a:t>
            </a:r>
            <a:r>
              <a:rPr lang="en-US" dirty="0" err="1" smtClean="0">
                <a:solidFill>
                  <a:srgbClr val="EEECE1"/>
                </a:solidFill>
              </a:rPr>
              <a:t>proc</a:t>
            </a:r>
            <a:r>
              <a:rPr lang="en-US" dirty="0" smtClean="0">
                <a:solidFill>
                  <a:srgbClr val="EEECE1"/>
                </a:solidFill>
              </a:rPr>
              <a:t>?) if you can’t get it working after a few minutes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/Performance/</a:t>
            </a:r>
            <a:r>
              <a:rPr lang="en-US" i="1" dirty="0" err="1" smtClean="0">
                <a:solidFill>
                  <a:srgbClr val="EEECE1"/>
                </a:solidFill>
              </a:rPr>
              <a:t>ExecutableHql.cs</a:t>
            </a:r>
            <a:endParaRPr lang="nl-BE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Querying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HQL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Criteria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QueryOver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LINQ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Performance Optimizations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Optimistic Concurrency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Pessimistic Locking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8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lazy collections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Can reduce unnecessary persistent objects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Optimizes some typical collection methods if the collection elements haven’t been retrieved yet: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Retrieving the Count of the collection results in issuing a count statement on the database instead of fetching the whole collection and returning the number of elements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Calling the Contains method issues an exists statement instead of fetching the whole collection and checking in memory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/Performance/</a:t>
            </a:r>
            <a:r>
              <a:rPr lang="en-US" i="1" dirty="0" err="1" smtClean="0">
                <a:solidFill>
                  <a:srgbClr val="EEECE1"/>
                </a:solidFill>
              </a:rPr>
              <a:t>ExtraLazyCollection.cs</a:t>
            </a:r>
            <a:endParaRPr lang="en-US" i="1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5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Paging through a one-to-many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If you need to do something with each element of a one-to-many, consider paging through it with a filter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Only useful in cases where retrieval of the entire collection takes too long and you want to improve </a:t>
            </a:r>
            <a:r>
              <a:rPr lang="en-US" i="1" dirty="0" smtClean="0">
                <a:solidFill>
                  <a:srgbClr val="EEECE1"/>
                </a:solidFill>
              </a:rPr>
              <a:t>perceived</a:t>
            </a:r>
            <a:r>
              <a:rPr lang="en-US" dirty="0" smtClean="0">
                <a:solidFill>
                  <a:srgbClr val="EEECE1"/>
                </a:solidFill>
              </a:rPr>
              <a:t> performance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\Performance\</a:t>
            </a:r>
            <a:r>
              <a:rPr lang="en-US" i="1" dirty="0" err="1" smtClean="0">
                <a:solidFill>
                  <a:srgbClr val="EEECE1"/>
                </a:solidFill>
              </a:rPr>
              <a:t>PagingThroughCollection.cs</a:t>
            </a:r>
            <a:endParaRPr lang="en-US" i="1" dirty="0" smtClean="0">
              <a:solidFill>
                <a:srgbClr val="EEECE1"/>
              </a:solidFill>
            </a:endParaRPr>
          </a:p>
          <a:p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72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Level Cache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Will be covered extensively on Day 3 </a:t>
            </a:r>
            <a:r>
              <a:rPr lang="en-US" dirty="0" smtClean="0">
                <a:solidFill>
                  <a:srgbClr val="EEECE1"/>
                </a:solidFill>
                <a:sym typeface="Wingdings" pitchFamily="2" charset="2"/>
              </a:rPr>
              <a:t>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5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Don’t execute more queries than you need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Make sure your queries are relatively efficient (be pragmatic though)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Always use projections unless you actually need to use </a:t>
            </a:r>
            <a:r>
              <a:rPr lang="en-US" i="1" dirty="0" smtClean="0">
                <a:solidFill>
                  <a:srgbClr val="EEECE1"/>
                </a:solidFill>
              </a:rPr>
              <a:t>entities</a:t>
            </a:r>
            <a:r>
              <a:rPr lang="en-US" dirty="0" smtClean="0">
                <a:solidFill>
                  <a:srgbClr val="EEECE1"/>
                </a:solidFill>
              </a:rPr>
              <a:t> or an </a:t>
            </a:r>
            <a:r>
              <a:rPr lang="en-US" i="1" dirty="0" smtClean="0">
                <a:solidFill>
                  <a:srgbClr val="EEECE1"/>
                </a:solidFill>
              </a:rPr>
              <a:t>object graph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Take advantage of query batching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04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Performance: (short) open discussion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Which NHibernate-related scenarios would you solve differently now?</a:t>
            </a:r>
          </a:p>
        </p:txBody>
      </p:sp>
    </p:spTree>
    <p:extLst>
      <p:ext uri="{BB962C8B-B14F-4D97-AF65-F5344CB8AC3E}">
        <p14:creationId xmlns:p14="http://schemas.microsoft.com/office/powerpoint/2010/main" val="776482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2588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A way to prevent ‘lost’ updates, without using database-level locking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‘lost’ update: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1 retrieves record A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2 retrieves record A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1 makes change to record A and commits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User 2 makes change to record A and commits</a:t>
            </a:r>
          </a:p>
          <a:p>
            <a:pPr lvl="2"/>
            <a:r>
              <a:rPr lang="en-US" dirty="0" smtClean="0">
                <a:solidFill>
                  <a:srgbClr val="EEECE1"/>
                </a:solidFill>
              </a:rPr>
              <a:t>this silently overwrites User 1’s changes, as if user 1’s update never happened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92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strategies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Don’t care about optimistic concurrency (default behavior)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Version strategy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Optimistic-lock dirty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Optimistic-lock all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495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strategy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Map an (integer) version property on your entity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Transient objects will have version 0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Every time the object is updated (in the DB), the value of the version number is increased by one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Each update statement puts a version check in the where clause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an update returns that no rows have been updated, NHibernate will throw a </a:t>
            </a:r>
            <a:r>
              <a:rPr lang="en-US" dirty="0" err="1" smtClean="0">
                <a:solidFill>
                  <a:srgbClr val="EEECE1"/>
                </a:solidFill>
              </a:rPr>
              <a:t>StaleObjectException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The safest approach: even works with detached entities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Doesn’t allow simultaneous non-conflicting update</a:t>
            </a:r>
            <a:r>
              <a:rPr lang="en-US" dirty="0" smtClean="0">
                <a:solidFill>
                  <a:srgbClr val="FDB113"/>
                </a:solidFill>
              </a:rPr>
              <a:t>s</a:t>
            </a:r>
            <a:endParaRPr lang="nl-BE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4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strategy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\Entities\</a:t>
            </a:r>
            <a:r>
              <a:rPr lang="en-US" dirty="0" err="1" smtClean="0">
                <a:solidFill>
                  <a:srgbClr val="EEECE1"/>
                </a:solidFill>
              </a:rPr>
              <a:t>Product.cs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\Product.hbm.xml</a:t>
            </a:r>
          </a:p>
          <a:p>
            <a:pPr lvl="1"/>
            <a:r>
              <a:rPr lang="en-US" dirty="0" err="1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ProductMappingOverride.cs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OptimisticConcurrency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Version.cs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7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Day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Identifier Strategies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Inheritance Strategies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Advanced Mappings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Second Level Cache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Stateless Sessions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2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Optimistic-lock dirty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No need to add extra properties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Update statements only set the changed columns, and add a check for each changed column in the where clause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update returns 0 =&gt; </a:t>
            </a:r>
            <a:r>
              <a:rPr lang="en-US" dirty="0" err="1" smtClean="0">
                <a:solidFill>
                  <a:srgbClr val="EEECE1"/>
                </a:solidFill>
              </a:rPr>
              <a:t>StaleObjectException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Allows simultaneous non-conflicting updates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Can not prevent lost-updates when working with detached entities/state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This includes the common get + update based on DTO approach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Leads to inefficient statement caching on the database due to varying update statement parameters, but the statements will be smaller… difficult tradeoff</a:t>
            </a:r>
          </a:p>
          <a:p>
            <a:pPr lvl="1"/>
            <a:endParaRPr lang="en-US" dirty="0" smtClean="0">
              <a:solidFill>
                <a:srgbClr val="FDB113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9480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Optimistic-lock dirty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MappingFiles</a:t>
            </a:r>
            <a:r>
              <a:rPr lang="en-US" dirty="0" smtClean="0">
                <a:solidFill>
                  <a:srgbClr val="EEECE1"/>
                </a:solidFill>
              </a:rPr>
              <a:t>\Employee.hbm.xml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EmployeeMappingOverride.cs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OptimisticConcurrency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OptimisticLockDirty.cs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91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Optimistic-lock 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EECE1"/>
                </a:solidFill>
              </a:rPr>
              <a:t>No </a:t>
            </a:r>
            <a:r>
              <a:rPr lang="en-US" dirty="0" smtClean="0">
                <a:solidFill>
                  <a:srgbClr val="EEECE1"/>
                </a:solidFill>
              </a:rPr>
              <a:t>need </a:t>
            </a:r>
            <a:r>
              <a:rPr lang="en-US" dirty="0">
                <a:solidFill>
                  <a:srgbClr val="EEECE1"/>
                </a:solidFill>
              </a:rPr>
              <a:t>to add extra </a:t>
            </a:r>
            <a:r>
              <a:rPr lang="en-US" dirty="0" smtClean="0">
                <a:solidFill>
                  <a:srgbClr val="EEECE1"/>
                </a:solidFill>
              </a:rPr>
              <a:t>properties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Update statements only set the changed columns, but add a check for </a:t>
            </a:r>
            <a:r>
              <a:rPr lang="en-US" i="1" dirty="0" smtClean="0">
                <a:solidFill>
                  <a:srgbClr val="EEECE1"/>
                </a:solidFill>
              </a:rPr>
              <a:t>each</a:t>
            </a:r>
            <a:r>
              <a:rPr lang="en-US" dirty="0" smtClean="0">
                <a:solidFill>
                  <a:srgbClr val="EEECE1"/>
                </a:solidFill>
              </a:rPr>
              <a:t> column in the where clause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If update returns 0 =&gt; </a:t>
            </a:r>
            <a:r>
              <a:rPr lang="en-US" dirty="0" err="1" smtClean="0">
                <a:solidFill>
                  <a:srgbClr val="EEECE1"/>
                </a:solidFill>
              </a:rPr>
              <a:t>StaleObjectException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Is as safe as the version strategy</a:t>
            </a:r>
          </a:p>
          <a:p>
            <a:r>
              <a:rPr lang="en-US" dirty="0">
                <a:solidFill>
                  <a:srgbClr val="EEECE1"/>
                </a:solidFill>
              </a:rPr>
              <a:t>Leads to inefficient statement caching on the database due to varying update statement parameters </a:t>
            </a:r>
            <a:r>
              <a:rPr lang="en-US" i="1" dirty="0" smtClean="0">
                <a:solidFill>
                  <a:srgbClr val="EEECE1"/>
                </a:solidFill>
              </a:rPr>
              <a:t>and</a:t>
            </a:r>
            <a:r>
              <a:rPr lang="en-US" dirty="0" smtClean="0">
                <a:solidFill>
                  <a:srgbClr val="EEECE1"/>
                </a:solidFill>
              </a:rPr>
              <a:t> larger update statements</a:t>
            </a:r>
          </a:p>
          <a:p>
            <a:pPr marL="457200" lvl="1" indent="0">
              <a:buNone/>
            </a:pPr>
            <a:endParaRPr lang="en-US" dirty="0">
              <a:solidFill>
                <a:srgbClr val="FDB1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38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Optimistic-lock 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</a:t>
            </a:r>
            <a:r>
              <a:rPr lang="nl-BE" dirty="0" smtClean="0">
                <a:solidFill>
                  <a:srgbClr val="EEECE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\Mapping\Order.hbm.xml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Northwind</a:t>
            </a:r>
            <a:r>
              <a:rPr lang="en-US" dirty="0" smtClean="0">
                <a:solidFill>
                  <a:srgbClr val="EEECE1"/>
                </a:solidFill>
              </a:rPr>
              <a:t>\FluentNHibernate\Overrides\</a:t>
            </a:r>
            <a:r>
              <a:rPr lang="en-US" dirty="0" err="1" smtClean="0">
                <a:solidFill>
                  <a:srgbClr val="EEECE1"/>
                </a:solidFill>
              </a:rPr>
              <a:t>OrderMappingOverride.cs</a:t>
            </a:r>
            <a:endParaRPr lang="en-US" dirty="0" smtClean="0">
              <a:solidFill>
                <a:srgbClr val="EEECE1"/>
              </a:solidFill>
            </a:endParaRP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OptimisticConcurrency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OptimisticLockAll.cs</a:t>
            </a:r>
            <a:endParaRPr lang="en-US" dirty="0" smtClean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9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Pessimistic Locking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484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Obtaining a lock on a record, so you have exclusive access to it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While you have a lock for a record, nobody else can acquire a lock for that record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The locks are acquired at the database level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NHibernate does no in-memory locking</a:t>
            </a: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Only works on databases that support it</a:t>
            </a:r>
          </a:p>
        </p:txBody>
      </p:sp>
    </p:spTree>
    <p:extLst>
      <p:ext uri="{BB962C8B-B14F-4D97-AF65-F5344CB8AC3E}">
        <p14:creationId xmlns:p14="http://schemas.microsoft.com/office/powerpoint/2010/main" val="1160446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Reduces overall concurrency of your software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Often leads to horrible user experience due to timeouts/waiting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Increases the odds of running into deadlocks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It’s the only approach that absolutely prevents lost updates in every possible scenario</a:t>
            </a:r>
            <a:endParaRPr lang="en-US" dirty="0">
              <a:solidFill>
                <a:srgbClr val="EEECE1"/>
              </a:solidFill>
            </a:endParaRPr>
          </a:p>
          <a:p>
            <a:pPr lvl="1"/>
            <a:r>
              <a:rPr lang="en-US" dirty="0" smtClean="0">
                <a:solidFill>
                  <a:srgbClr val="EEECE1"/>
                </a:solidFill>
              </a:rPr>
              <a:t>Optimistic concurrency only works when everyone plays by the rules</a:t>
            </a:r>
          </a:p>
        </p:txBody>
      </p:sp>
    </p:spTree>
    <p:extLst>
      <p:ext uri="{BB962C8B-B14F-4D97-AF65-F5344CB8AC3E}">
        <p14:creationId xmlns:p14="http://schemas.microsoft.com/office/powerpoint/2010/main" val="3595615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See:</a:t>
            </a:r>
          </a:p>
          <a:p>
            <a:pPr lvl="1"/>
            <a:r>
              <a:rPr lang="en-US" dirty="0" err="1" smtClean="0">
                <a:solidFill>
                  <a:srgbClr val="EEECE1"/>
                </a:solidFill>
              </a:rPr>
              <a:t>NHibernateWorkshop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PessimisticLocking</a:t>
            </a:r>
            <a:r>
              <a:rPr lang="en-US" dirty="0" smtClean="0">
                <a:solidFill>
                  <a:srgbClr val="EEECE1"/>
                </a:solidFill>
              </a:rPr>
              <a:t>\</a:t>
            </a:r>
            <a:r>
              <a:rPr lang="en-US" dirty="0" err="1" smtClean="0">
                <a:solidFill>
                  <a:srgbClr val="EEECE1"/>
                </a:solidFill>
              </a:rPr>
              <a:t>UsingLockMode.cs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8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14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59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approaches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Hibernate Query Language (HQL)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Criteria</a:t>
            </a:r>
          </a:p>
          <a:p>
            <a:r>
              <a:rPr lang="en-US" dirty="0" err="1" smtClean="0">
                <a:solidFill>
                  <a:srgbClr val="EEECE1"/>
                </a:solidFill>
              </a:rPr>
              <a:t>QueryOver</a:t>
            </a:r>
            <a:endParaRPr lang="en-US" dirty="0" smtClean="0">
              <a:solidFill>
                <a:srgbClr val="EEECE1"/>
              </a:solidFill>
            </a:endParaRPr>
          </a:p>
          <a:p>
            <a:r>
              <a:rPr lang="en-US" dirty="0" smtClean="0">
                <a:solidFill>
                  <a:srgbClr val="EEECE1"/>
                </a:solidFill>
              </a:rPr>
              <a:t>LINQ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Each approach has its pro’s and con’s, as the examples will show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conditions to the where clause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EEECE1"/>
                </a:solidFill>
              </a:rPr>
              <a:t>Compare properties of entities to other properties or parameters (&lt;, &lt;=, =, &gt;, &gt;=)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Property values between ranges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Property values in a given set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String matching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Null or non-null properties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Empty or non-empty collections</a:t>
            </a:r>
          </a:p>
          <a:p>
            <a:r>
              <a:rPr lang="en-US" dirty="0" smtClean="0">
                <a:solidFill>
                  <a:srgbClr val="EEECE1"/>
                </a:solidFill>
              </a:rPr>
              <a:t>Combining conditions with AND/OR</a:t>
            </a:r>
          </a:p>
          <a:p>
            <a:r>
              <a:rPr lang="en-US" i="1" dirty="0" smtClean="0">
                <a:solidFill>
                  <a:srgbClr val="EEECE1"/>
                </a:solidFill>
              </a:rPr>
              <a:t>See </a:t>
            </a:r>
            <a:r>
              <a:rPr lang="en-US" i="1" dirty="0" err="1" smtClean="0">
                <a:solidFill>
                  <a:srgbClr val="EEECE1"/>
                </a:solidFill>
              </a:rPr>
              <a:t>NHibernateWorkshop</a:t>
            </a:r>
            <a:r>
              <a:rPr lang="en-US" i="1" dirty="0" smtClean="0">
                <a:solidFill>
                  <a:srgbClr val="EEECE1"/>
                </a:solidFill>
              </a:rPr>
              <a:t>\Querying\$approach\</a:t>
            </a:r>
            <a:r>
              <a:rPr lang="en-US" i="1" dirty="0" err="1" smtClean="0">
                <a:solidFill>
                  <a:srgbClr val="EEECE1"/>
                </a:solidFill>
              </a:rPr>
              <a:t>Restricting.cs</a:t>
            </a:r>
            <a:r>
              <a:rPr lang="en-US" dirty="0" smtClean="0">
                <a:solidFill>
                  <a:srgbClr val="EEECE1"/>
                </a:solidFill>
              </a:rPr>
              <a:t> </a:t>
            </a:r>
            <a:endParaRPr lang="nl-BE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2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unique 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EECE1"/>
                </a:solidFill>
              </a:rPr>
              <a:t>Most of your queries will return typed lists</a:t>
            </a:r>
          </a:p>
          <a:p>
            <a:r>
              <a:rPr lang="en-US" dirty="0">
                <a:solidFill>
                  <a:srgbClr val="EEECE1"/>
                </a:solidFill>
              </a:rPr>
              <a:t>If you only expect one element, you can use unique results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Can be used for queries which return one entity</a:t>
            </a:r>
          </a:p>
          <a:p>
            <a:pPr lvl="1"/>
            <a:r>
              <a:rPr lang="en-US" dirty="0">
                <a:solidFill>
                  <a:srgbClr val="EEECE1"/>
                </a:solidFill>
              </a:rPr>
              <a:t>Or a scalar value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UniqueResult.cs</a:t>
            </a:r>
            <a:endParaRPr lang="en-US" i="1" dirty="0">
              <a:solidFill>
                <a:srgbClr val="EEEC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9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EECE1"/>
                </a:solidFill>
              </a:rPr>
              <a:t>Count</a:t>
            </a:r>
          </a:p>
          <a:p>
            <a:r>
              <a:rPr lang="en-US" dirty="0">
                <a:solidFill>
                  <a:srgbClr val="EEECE1"/>
                </a:solidFill>
              </a:rPr>
              <a:t>Sum</a:t>
            </a:r>
          </a:p>
          <a:p>
            <a:r>
              <a:rPr lang="en-US" dirty="0">
                <a:solidFill>
                  <a:srgbClr val="EEECE1"/>
                </a:solidFill>
              </a:rPr>
              <a:t>Average</a:t>
            </a:r>
          </a:p>
          <a:p>
            <a:r>
              <a:rPr lang="en-US" dirty="0">
                <a:solidFill>
                  <a:srgbClr val="EEECE1"/>
                </a:solidFill>
              </a:rPr>
              <a:t>Maximum</a:t>
            </a:r>
          </a:p>
          <a:p>
            <a:r>
              <a:rPr lang="en-US" dirty="0">
                <a:solidFill>
                  <a:srgbClr val="EEECE1"/>
                </a:solidFill>
              </a:rPr>
              <a:t>Minimum</a:t>
            </a:r>
          </a:p>
          <a:p>
            <a:r>
              <a:rPr lang="en-US" i="1" dirty="0">
                <a:solidFill>
                  <a:srgbClr val="EEECE1"/>
                </a:solidFill>
              </a:rPr>
              <a:t>See </a:t>
            </a:r>
            <a:r>
              <a:rPr lang="en-US" i="1" dirty="0" err="1">
                <a:solidFill>
                  <a:srgbClr val="EEECE1"/>
                </a:solidFill>
              </a:rPr>
              <a:t>NHibernateWorkshop</a:t>
            </a:r>
            <a:r>
              <a:rPr lang="en-US" i="1" dirty="0">
                <a:solidFill>
                  <a:srgbClr val="EEECE1"/>
                </a:solidFill>
              </a:rPr>
              <a:t>\Querying\$approach\</a:t>
            </a:r>
            <a:r>
              <a:rPr lang="en-US" i="1" dirty="0" err="1">
                <a:solidFill>
                  <a:srgbClr val="EEECE1"/>
                </a:solidFill>
              </a:rPr>
              <a:t>AggregateFunctions.cs</a:t>
            </a:r>
            <a:endParaRPr lang="en-US" i="1" dirty="0">
              <a:solidFill>
                <a:srgbClr val="EEECE1"/>
              </a:solidFill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5668831"/>
      </p:ext>
    </p:extLst>
  </p:cSld>
  <p:clrMapOvr>
    <a:masterClrMapping/>
  </p:clrMapOvr>
</p:sld>
</file>

<file path=ppt/theme/theme1.xml><?xml version="1.0" encoding="utf-8"?>
<a:theme xmlns:a="http://schemas.openxmlformats.org/drawingml/2006/main" name="nhibernate_training">
  <a:themeElements>
    <a:clrScheme name="That Extra Mile">
      <a:dk1>
        <a:srgbClr val="FE5D13"/>
      </a:dk1>
      <a:lt1>
        <a:srgbClr val="FE5D13"/>
      </a:lt1>
      <a:dk2>
        <a:srgbClr val="1F497D"/>
      </a:dk2>
      <a:lt2>
        <a:srgbClr val="EEECE1"/>
      </a:lt2>
      <a:accent1>
        <a:srgbClr val="FDB11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nhibernate_training.thmx</Template>
  <TotalTime>4608</TotalTime>
  <Words>1743</Words>
  <Application>Microsoft Office PowerPoint</Application>
  <PresentationFormat>On-screen Show (4:3)</PresentationFormat>
  <Paragraphs>259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nhibernate_training</vt:lpstr>
      <vt:lpstr>NHibernate</vt:lpstr>
      <vt:lpstr>What we saw last time</vt:lpstr>
      <vt:lpstr>Agenda for today</vt:lpstr>
      <vt:lpstr>Agenda Day 3</vt:lpstr>
      <vt:lpstr>Querying</vt:lpstr>
      <vt:lpstr>Several approaches</vt:lpstr>
      <vt:lpstr>Adding conditions to the where clause</vt:lpstr>
      <vt:lpstr>Retrieving unique results</vt:lpstr>
      <vt:lpstr>Aggregate functions</vt:lpstr>
      <vt:lpstr>Fetching joined data</vt:lpstr>
      <vt:lpstr>Ordering results</vt:lpstr>
      <vt:lpstr>Projecting in specific types</vt:lpstr>
      <vt:lpstr>Subqueries</vt:lpstr>
      <vt:lpstr>Grouping results</vt:lpstr>
      <vt:lpstr>Paging results</vt:lpstr>
      <vt:lpstr>Native SQL</vt:lpstr>
      <vt:lpstr>Stored Procedures</vt:lpstr>
      <vt:lpstr>Querying advice</vt:lpstr>
      <vt:lpstr>Querying Exercises</vt:lpstr>
      <vt:lpstr>Performance Optimizations</vt:lpstr>
      <vt:lpstr>Performance killers</vt:lpstr>
      <vt:lpstr>Proxies</vt:lpstr>
      <vt:lpstr>Paging</vt:lpstr>
      <vt:lpstr>Projections</vt:lpstr>
      <vt:lpstr>Future Queries</vt:lpstr>
      <vt:lpstr>Join Fetching</vt:lpstr>
      <vt:lpstr>Use first level cache + future queries</vt:lpstr>
      <vt:lpstr>Batching DML statements</vt:lpstr>
      <vt:lpstr>Executable HQL</vt:lpstr>
      <vt:lpstr>Extra lazy collections</vt:lpstr>
      <vt:lpstr>Paging through a one-to-many</vt:lpstr>
      <vt:lpstr>2nd Level Cache</vt:lpstr>
      <vt:lpstr>Best Practices</vt:lpstr>
      <vt:lpstr>Performance: (short) open discussion</vt:lpstr>
      <vt:lpstr>Optimistic Concurrency</vt:lpstr>
      <vt:lpstr>What is it?</vt:lpstr>
      <vt:lpstr>Several strategies</vt:lpstr>
      <vt:lpstr>Version strategy</vt:lpstr>
      <vt:lpstr>Version strategy</vt:lpstr>
      <vt:lpstr>Optimistic-lock dirty</vt:lpstr>
      <vt:lpstr>Optimistic-lock dirty</vt:lpstr>
      <vt:lpstr>Optimistic-lock all</vt:lpstr>
      <vt:lpstr>Optimistic-lock all</vt:lpstr>
      <vt:lpstr>Pessimistic Locking</vt:lpstr>
      <vt:lpstr>What is it?</vt:lpstr>
      <vt:lpstr>Disadvantages</vt:lpstr>
      <vt:lpstr>Advantage</vt:lpstr>
      <vt:lpstr>Example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dbr</dc:creator>
  <cp:lastModifiedBy>dbr</cp:lastModifiedBy>
  <cp:revision>148</cp:revision>
  <dcterms:created xsi:type="dcterms:W3CDTF">2011-05-01T08:39:39Z</dcterms:created>
  <dcterms:modified xsi:type="dcterms:W3CDTF">2011-09-18T16:07:39Z</dcterms:modified>
  <cp:contentStatus/>
</cp:coreProperties>
</file>