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59" r:id="rId4"/>
    <p:sldId id="261" r:id="rId5"/>
    <p:sldId id="309" r:id="rId6"/>
    <p:sldId id="305" r:id="rId7"/>
    <p:sldId id="306" r:id="rId8"/>
    <p:sldId id="307" r:id="rId9"/>
    <p:sldId id="308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3" r:id="rId20"/>
    <p:sldId id="320" r:id="rId21"/>
    <p:sldId id="324" r:id="rId22"/>
    <p:sldId id="321" r:id="rId23"/>
    <p:sldId id="325" r:id="rId24"/>
    <p:sldId id="322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50" r:id="rId35"/>
    <p:sldId id="351" r:id="rId36"/>
    <p:sldId id="335" r:id="rId37"/>
    <p:sldId id="352" r:id="rId38"/>
    <p:sldId id="336" r:id="rId39"/>
    <p:sldId id="337" r:id="rId40"/>
    <p:sldId id="340" r:id="rId41"/>
    <p:sldId id="338" r:id="rId42"/>
    <p:sldId id="341" r:id="rId43"/>
    <p:sldId id="342" r:id="rId44"/>
    <p:sldId id="343" r:id="rId45"/>
    <p:sldId id="344" r:id="rId46"/>
    <p:sldId id="345" r:id="rId47"/>
    <p:sldId id="346" r:id="rId48"/>
    <p:sldId id="347" r:id="rId49"/>
    <p:sldId id="339" r:id="rId50"/>
    <p:sldId id="348" r:id="rId51"/>
    <p:sldId id="349" r:id="rId52"/>
    <p:sldId id="304" r:id="rId5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113"/>
    <a:srgbClr val="FE5D13"/>
    <a:srgbClr val="293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3525" autoAdjust="0"/>
  </p:normalViewPr>
  <p:slideViewPr>
    <p:cSldViewPr>
      <p:cViewPr varScale="1">
        <p:scale>
          <a:sx n="111" d="100"/>
          <a:sy n="111" d="100"/>
        </p:scale>
        <p:origin x="-6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D50CB-89B2-474B-B0D7-52EA289A54A2}" type="datetimeFigureOut">
              <a:rPr lang="nl-BE" smtClean="0"/>
              <a:t>10/09/11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37C45-5FC2-447E-BC7A-92BF923738F1}" type="slidenum">
              <a:rPr lang="nl-BE" smtClean="0"/>
              <a:t>‹#›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88" y="8748464"/>
            <a:ext cx="2132856" cy="24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025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A0867-053F-4071-83F0-F82F3CE3F685}" type="datetimeFigureOut">
              <a:rPr lang="nl-BE" smtClean="0"/>
              <a:t>10/09/11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2011 Davy Brion - That Extra Mile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6D4DA-16D7-4A96-A07A-2274729AE48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725663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6D4DA-16D7-4A96-A07A-2274729AE481}" type="slidenum">
              <a:rPr lang="nl-BE" smtClean="0"/>
              <a:t>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2011 Davy Brion - That Extra Mile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6094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73F82-E6D9-6148-8CAC-401C25DB62C7}" type="datetime1">
              <a:rPr lang="en-US" smtClean="0"/>
              <a:t>10/09/11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2011 Davy Brion - That Extra Mile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C3B2-E905-461C-A6D9-8C447422F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62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9718-E605-A14E-8A90-4495E168B18B}" type="datetime1">
              <a:rPr lang="en-US" smtClean="0"/>
              <a:t>10/09/11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2011 Davy Brion - That Extra Mile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C3B2-E905-461C-A6D9-8C447422F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376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4318-E068-9D40-A424-1A9DFACD1DD4}" type="datetime1">
              <a:rPr lang="en-US" smtClean="0"/>
              <a:t>10/09/11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2011 Davy Brion - That Extra Mile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C3B2-E905-461C-A6D9-8C447422F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833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248F-B7F7-4A4F-B32E-3E949758B0EF}" type="datetime1">
              <a:rPr lang="en-US" smtClean="0"/>
              <a:t>10/09/11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2011 Davy Brion - That Extra Mile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C3B2-E905-461C-A6D9-8C447422F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472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426B-F076-5848-95D6-C1881AAC0734}" type="datetime1">
              <a:rPr lang="en-US" smtClean="0"/>
              <a:t>10/09/11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2011 Davy Brion - That Extra Mile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C3B2-E905-461C-A6D9-8C447422F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494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95BC-D856-9F49-A43D-4AF4AF8B1BB1}" type="datetime1">
              <a:rPr lang="en-US" smtClean="0"/>
              <a:t>10/09/11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2011 Davy Brion - That Extra Mile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C3B2-E905-461C-A6D9-8C447422F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720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AC4B-E95D-9E42-A4C2-AD0498E62ED7}" type="datetime1">
              <a:rPr lang="en-US" smtClean="0"/>
              <a:t>10/09/11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2011 Davy Brion - That Extra Mile</a:t>
            </a:r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C3B2-E905-461C-A6D9-8C447422F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631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F296-8F31-0841-8335-59A34813324A}" type="datetime1">
              <a:rPr lang="en-US" smtClean="0"/>
              <a:t>10/09/11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2011 Davy Brion - That Extra Mile</a:t>
            </a: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C3B2-E905-461C-A6D9-8C447422F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02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9731-02FD-754D-BB0A-B3137A60591E}" type="datetime1">
              <a:rPr lang="en-US" smtClean="0"/>
              <a:t>10/09/11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2011 Davy Brion - That Extra Mile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C3B2-E905-461C-A6D9-8C447422F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67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5B7B-EC50-4E4A-8836-6E1971BAF0E4}" type="datetime1">
              <a:rPr lang="en-US" smtClean="0"/>
              <a:t>10/09/11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2011 Davy Brion - That Extra Mile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C3B2-E905-461C-A6D9-8C447422F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51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Drag picture to placeholder or click icon to add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EFB5-CEA2-D541-9EFC-4E39CE531907}" type="datetime1">
              <a:rPr lang="en-US" smtClean="0"/>
              <a:t>10/09/11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2011 Davy Brion - That Extra Mile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C3B2-E905-461C-A6D9-8C447422F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25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D71E3-B835-A64F-8419-9E88B4EB24DB}" type="datetime1">
              <a:rPr lang="en-US" smtClean="0"/>
              <a:t>10/09/11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2011 Davy Brion - That Extra Mile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CC3B2-E905-461C-A6D9-8C447422F1B9}" type="slidenum">
              <a:rPr lang="nl-BE" smtClean="0"/>
              <a:t>‹#›</a:t>
            </a:fld>
            <a:endParaRPr lang="nl-B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19872" y="6381328"/>
            <a:ext cx="2195736" cy="2576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19872" y="6381328"/>
            <a:ext cx="2195736" cy="25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NHibernate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Up Close And Personal, Part III</a:t>
            </a:r>
            <a:endParaRPr lang="nl-B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087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Hilo: how does it work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Uses a database table (‘</a:t>
            </a:r>
            <a:r>
              <a:rPr lang="en-US" dirty="0" err="1" smtClean="0">
                <a:solidFill>
                  <a:srgbClr val="EEECE1"/>
                </a:solidFill>
              </a:rPr>
              <a:t>hibernate_unique_key</a:t>
            </a:r>
            <a:r>
              <a:rPr lang="en-US" dirty="0" smtClean="0">
                <a:solidFill>
                  <a:srgbClr val="EEECE1"/>
                </a:solidFill>
              </a:rPr>
              <a:t>’ unless configured differently) which stores one value: the </a:t>
            </a:r>
            <a:r>
              <a:rPr lang="en-US" dirty="0" err="1" smtClean="0">
                <a:solidFill>
                  <a:srgbClr val="EEECE1"/>
                </a:solidFill>
              </a:rPr>
              <a:t>next_hi</a:t>
            </a:r>
            <a:r>
              <a:rPr lang="en-US" dirty="0">
                <a:solidFill>
                  <a:srgbClr val="EEECE1"/>
                </a:solidFill>
              </a:rPr>
              <a:t> </a:t>
            </a:r>
            <a:r>
              <a:rPr lang="en-US" dirty="0" smtClean="0">
                <a:solidFill>
                  <a:srgbClr val="EEECE1"/>
                </a:solidFill>
              </a:rPr>
              <a:t>value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You can also use a </a:t>
            </a:r>
            <a:r>
              <a:rPr lang="en-US" dirty="0" err="1" smtClean="0">
                <a:solidFill>
                  <a:srgbClr val="EEECE1"/>
                </a:solidFill>
              </a:rPr>
              <a:t>next_hi</a:t>
            </a:r>
            <a:r>
              <a:rPr lang="en-US" dirty="0" smtClean="0">
                <a:solidFill>
                  <a:srgbClr val="EEECE1"/>
                </a:solidFill>
              </a:rPr>
              <a:t> value per entity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Either column-based or row-based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Generates the id based on a </a:t>
            </a:r>
            <a:r>
              <a:rPr lang="en-US" dirty="0" err="1" smtClean="0">
                <a:solidFill>
                  <a:srgbClr val="EEECE1"/>
                </a:solidFill>
              </a:rPr>
              <a:t>max_lo</a:t>
            </a:r>
            <a:r>
              <a:rPr lang="en-US" dirty="0" smtClean="0">
                <a:solidFill>
                  <a:srgbClr val="EEECE1"/>
                </a:solidFill>
              </a:rPr>
              <a:t> value (default is Int16.MaxValue, but can be configured) and current ‘hi’ value</a:t>
            </a:r>
          </a:p>
        </p:txBody>
      </p:sp>
    </p:spTree>
    <p:extLst>
      <p:ext uri="{BB962C8B-B14F-4D97-AF65-F5344CB8AC3E}">
        <p14:creationId xmlns:p14="http://schemas.microsoft.com/office/powerpoint/2010/main" val="3548120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Hilo: how does it work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The </a:t>
            </a:r>
            <a:r>
              <a:rPr lang="en-US" dirty="0" err="1" smtClean="0">
                <a:solidFill>
                  <a:srgbClr val="EEECE1"/>
                </a:solidFill>
              </a:rPr>
              <a:t>SessionFactory</a:t>
            </a:r>
            <a:r>
              <a:rPr lang="en-US" dirty="0" smtClean="0">
                <a:solidFill>
                  <a:srgbClr val="EEECE1"/>
                </a:solidFill>
              </a:rPr>
              <a:t> queries the </a:t>
            </a:r>
            <a:r>
              <a:rPr lang="en-US" dirty="0" err="1" smtClean="0">
                <a:solidFill>
                  <a:srgbClr val="EEECE1"/>
                </a:solidFill>
              </a:rPr>
              <a:t>hilo</a:t>
            </a:r>
            <a:r>
              <a:rPr lang="en-US" dirty="0" smtClean="0">
                <a:solidFill>
                  <a:srgbClr val="EEECE1"/>
                </a:solidFill>
              </a:rPr>
              <a:t> table </a:t>
            </a:r>
            <a:r>
              <a:rPr lang="en-US" dirty="0">
                <a:solidFill>
                  <a:srgbClr val="EEECE1"/>
                </a:solidFill>
              </a:rPr>
              <a:t>(with an upgrade lock) </a:t>
            </a:r>
            <a:r>
              <a:rPr lang="en-US" dirty="0" smtClean="0">
                <a:solidFill>
                  <a:srgbClr val="EEECE1"/>
                </a:solidFill>
              </a:rPr>
              <a:t>to retrieve the </a:t>
            </a:r>
            <a:r>
              <a:rPr lang="en-US" dirty="0" err="1" smtClean="0">
                <a:solidFill>
                  <a:srgbClr val="EEECE1"/>
                </a:solidFill>
              </a:rPr>
              <a:t>next_hi</a:t>
            </a:r>
            <a:r>
              <a:rPr lang="en-US" dirty="0" smtClean="0">
                <a:solidFill>
                  <a:srgbClr val="EEECE1"/>
                </a:solidFill>
              </a:rPr>
              <a:t> value, and then sends an update to increase the value with 1. This happens in a separate transaction.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The </a:t>
            </a:r>
            <a:r>
              <a:rPr lang="en-US" dirty="0" err="1" smtClean="0">
                <a:solidFill>
                  <a:srgbClr val="EEECE1"/>
                </a:solidFill>
              </a:rPr>
              <a:t>SessionFactory</a:t>
            </a:r>
            <a:r>
              <a:rPr lang="en-US" dirty="0" smtClean="0">
                <a:solidFill>
                  <a:srgbClr val="EEECE1"/>
                </a:solidFill>
              </a:rPr>
              <a:t> now has a reserved range of </a:t>
            </a:r>
            <a:r>
              <a:rPr lang="en-US" dirty="0" err="1" smtClean="0">
                <a:solidFill>
                  <a:srgbClr val="EEECE1"/>
                </a:solidFill>
              </a:rPr>
              <a:t>max_lo</a:t>
            </a:r>
            <a:r>
              <a:rPr lang="en-US" dirty="0" smtClean="0">
                <a:solidFill>
                  <a:srgbClr val="EEECE1"/>
                </a:solidFill>
              </a:rPr>
              <a:t> ID’s to generate, starting from (</a:t>
            </a:r>
            <a:r>
              <a:rPr lang="en-US" dirty="0" err="1" smtClean="0">
                <a:solidFill>
                  <a:srgbClr val="EEECE1"/>
                </a:solidFill>
              </a:rPr>
              <a:t>current_hi</a:t>
            </a:r>
            <a:r>
              <a:rPr lang="en-US" dirty="0" smtClean="0">
                <a:solidFill>
                  <a:srgbClr val="EEECE1"/>
                </a:solidFill>
              </a:rPr>
              <a:t> * </a:t>
            </a:r>
            <a:r>
              <a:rPr lang="en-US" dirty="0" err="1" smtClean="0">
                <a:solidFill>
                  <a:srgbClr val="EEECE1"/>
                </a:solidFill>
              </a:rPr>
              <a:t>max_lo</a:t>
            </a:r>
            <a:r>
              <a:rPr lang="en-US" dirty="0" smtClean="0">
                <a:solidFill>
                  <a:srgbClr val="EEECE1"/>
                </a:solidFill>
              </a:rPr>
              <a:t>) + 1 to (</a:t>
            </a:r>
            <a:r>
              <a:rPr lang="en-US" dirty="0" err="1" smtClean="0">
                <a:solidFill>
                  <a:srgbClr val="EEECE1"/>
                </a:solidFill>
              </a:rPr>
              <a:t>current_hi</a:t>
            </a:r>
            <a:r>
              <a:rPr lang="en-US" dirty="0" smtClean="0">
                <a:solidFill>
                  <a:srgbClr val="EEECE1"/>
                </a:solidFill>
              </a:rPr>
              <a:t> * </a:t>
            </a:r>
            <a:r>
              <a:rPr lang="en-US" dirty="0" err="1" smtClean="0">
                <a:solidFill>
                  <a:srgbClr val="EEECE1"/>
                </a:solidFill>
              </a:rPr>
              <a:t>max_lo</a:t>
            </a:r>
            <a:r>
              <a:rPr lang="en-US" dirty="0" smtClean="0">
                <a:solidFill>
                  <a:srgbClr val="EEECE1"/>
                </a:solidFill>
              </a:rPr>
              <a:t>) + </a:t>
            </a:r>
            <a:r>
              <a:rPr lang="en-US" dirty="0" err="1" smtClean="0">
                <a:solidFill>
                  <a:srgbClr val="EEECE1"/>
                </a:solidFill>
              </a:rPr>
              <a:t>max_lo</a:t>
            </a:r>
            <a:endParaRPr lang="en-US" dirty="0" smtClean="0">
              <a:solidFill>
                <a:srgbClr val="EEECE1"/>
              </a:solidFill>
            </a:endParaRP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current_hi</a:t>
            </a:r>
            <a:r>
              <a:rPr lang="en-US" dirty="0" smtClean="0">
                <a:solidFill>
                  <a:srgbClr val="EEECE1"/>
                </a:solidFill>
              </a:rPr>
              <a:t> = 2, </a:t>
            </a:r>
            <a:r>
              <a:rPr lang="en-US" dirty="0" err="1" smtClean="0">
                <a:solidFill>
                  <a:srgbClr val="EEECE1"/>
                </a:solidFill>
              </a:rPr>
              <a:t>max_lo</a:t>
            </a:r>
            <a:r>
              <a:rPr lang="en-US" dirty="0" smtClean="0">
                <a:solidFill>
                  <a:srgbClr val="EEECE1"/>
                </a:solidFill>
              </a:rPr>
              <a:t> = 100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ID’s can be generated from 201 to 300</a:t>
            </a:r>
          </a:p>
          <a:p>
            <a:endParaRPr lang="en-US" dirty="0" smtClean="0">
              <a:solidFill>
                <a:srgbClr val="FDB113"/>
              </a:solidFill>
            </a:endParaRPr>
          </a:p>
          <a:p>
            <a:endParaRPr lang="nl-BE" dirty="0">
              <a:solidFill>
                <a:srgbClr val="FDB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272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Hilo: how does it work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EECE1"/>
                </a:solidFill>
              </a:rPr>
              <a:t>When an entity is assigned to a Session, the next available ID within the reserved range is assigned to the entity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When the end of the range is reached, the </a:t>
            </a:r>
            <a:r>
              <a:rPr lang="en-US" dirty="0" err="1" smtClean="0">
                <a:solidFill>
                  <a:srgbClr val="EEECE1"/>
                </a:solidFill>
              </a:rPr>
              <a:t>SessionFactory</a:t>
            </a:r>
            <a:r>
              <a:rPr lang="en-US" dirty="0" smtClean="0">
                <a:solidFill>
                  <a:srgbClr val="EEECE1"/>
                </a:solidFill>
              </a:rPr>
              <a:t> again queries the </a:t>
            </a:r>
            <a:r>
              <a:rPr lang="en-US" dirty="0" err="1" smtClean="0">
                <a:solidFill>
                  <a:srgbClr val="EEECE1"/>
                </a:solidFill>
              </a:rPr>
              <a:t>hilo</a:t>
            </a:r>
            <a:r>
              <a:rPr lang="en-US" dirty="0" smtClean="0">
                <a:solidFill>
                  <a:srgbClr val="EEECE1"/>
                </a:solidFill>
              </a:rPr>
              <a:t> table to retrieve the </a:t>
            </a:r>
            <a:r>
              <a:rPr lang="en-US" dirty="0" err="1" smtClean="0">
                <a:solidFill>
                  <a:srgbClr val="EEECE1"/>
                </a:solidFill>
              </a:rPr>
              <a:t>next_hi</a:t>
            </a:r>
            <a:r>
              <a:rPr lang="en-US" dirty="0" smtClean="0">
                <a:solidFill>
                  <a:srgbClr val="EEECE1"/>
                </a:solidFill>
              </a:rPr>
              <a:t> value, and increases it by one.  It now has a new range of IDs to use.</a:t>
            </a:r>
            <a:endParaRPr lang="nl-BE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397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Hilo Specifics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Always reserves ranges on a </a:t>
            </a:r>
            <a:r>
              <a:rPr lang="en-US" i="1" dirty="0" smtClean="0">
                <a:solidFill>
                  <a:srgbClr val="EEECE1"/>
                </a:solidFill>
              </a:rPr>
              <a:t>per entity</a:t>
            </a:r>
            <a:r>
              <a:rPr lang="en-US" dirty="0" smtClean="0">
                <a:solidFill>
                  <a:srgbClr val="EEECE1"/>
                </a:solidFill>
              </a:rPr>
              <a:t> basis (because there’s one </a:t>
            </a:r>
            <a:r>
              <a:rPr lang="en-US" dirty="0" err="1" smtClean="0">
                <a:solidFill>
                  <a:srgbClr val="EEECE1"/>
                </a:solidFill>
              </a:rPr>
              <a:t>hilo</a:t>
            </a:r>
            <a:r>
              <a:rPr lang="en-US" dirty="0" smtClean="0">
                <a:solidFill>
                  <a:srgbClr val="EEECE1"/>
                </a:solidFill>
              </a:rPr>
              <a:t> generator instance per mapped </a:t>
            </a:r>
            <a:r>
              <a:rPr lang="en-US" dirty="0" err="1" smtClean="0">
                <a:solidFill>
                  <a:srgbClr val="EEECE1"/>
                </a:solidFill>
              </a:rPr>
              <a:t>hilo</a:t>
            </a:r>
            <a:r>
              <a:rPr lang="en-US" dirty="0" smtClean="0">
                <a:solidFill>
                  <a:srgbClr val="EEECE1"/>
                </a:solidFill>
              </a:rPr>
              <a:t> identity)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If you have 2 entity types, A &amp; B, that use </a:t>
            </a:r>
            <a:r>
              <a:rPr lang="en-US" dirty="0" err="1" smtClean="0">
                <a:solidFill>
                  <a:srgbClr val="EEECE1"/>
                </a:solidFill>
              </a:rPr>
              <a:t>hilo</a:t>
            </a:r>
            <a:r>
              <a:rPr lang="en-US" dirty="0" smtClean="0">
                <a:solidFill>
                  <a:srgbClr val="EEECE1"/>
                </a:solidFill>
              </a:rPr>
              <a:t>, a first range is reserved once the first instance of A is attached to a session, and a second range is reserved once the first instance of B is attached to a session.  All A’s will use the ID’s from the first range, all B’s will use the ID’s from the second range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If you share the </a:t>
            </a:r>
            <a:r>
              <a:rPr lang="en-US" dirty="0" err="1" smtClean="0">
                <a:solidFill>
                  <a:srgbClr val="EEECE1"/>
                </a:solidFill>
              </a:rPr>
              <a:t>next_hi</a:t>
            </a:r>
            <a:r>
              <a:rPr lang="en-US" dirty="0" smtClean="0">
                <a:solidFill>
                  <a:srgbClr val="EEECE1"/>
                </a:solidFill>
              </a:rPr>
              <a:t> value for multiple entities, this leads to gaps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No problem from an index POV, but could cause problems with regular integer PK’s: max value of an integer can be reached quicker than normal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Can also lead to gaps if the </a:t>
            </a:r>
            <a:r>
              <a:rPr lang="en-US" dirty="0" err="1" smtClean="0">
                <a:solidFill>
                  <a:srgbClr val="EEECE1"/>
                </a:solidFill>
              </a:rPr>
              <a:t>SessionFactory</a:t>
            </a:r>
            <a:r>
              <a:rPr lang="en-US" dirty="0" smtClean="0">
                <a:solidFill>
                  <a:srgbClr val="EEECE1"/>
                </a:solidFill>
              </a:rPr>
              <a:t> is closed before the ranges of reserved ID’s have been assigned to objects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Is safe to use with multiple </a:t>
            </a:r>
            <a:r>
              <a:rPr lang="en-US" dirty="0" err="1" smtClean="0">
                <a:solidFill>
                  <a:srgbClr val="EEECE1"/>
                </a:solidFill>
              </a:rPr>
              <a:t>SessionFactories</a:t>
            </a:r>
            <a:endParaRPr lang="nl-BE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066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Hilo and </a:t>
            </a:r>
            <a:r>
              <a:rPr lang="en-US" dirty="0" err="1" smtClean="0"/>
              <a:t>next_hi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EECE1"/>
                </a:solidFill>
              </a:rPr>
              <a:t>By default: same </a:t>
            </a:r>
            <a:r>
              <a:rPr lang="en-US" dirty="0" err="1" smtClean="0">
                <a:solidFill>
                  <a:srgbClr val="EEECE1"/>
                </a:solidFill>
              </a:rPr>
              <a:t>next_hi</a:t>
            </a:r>
            <a:r>
              <a:rPr lang="en-US" dirty="0" smtClean="0">
                <a:solidFill>
                  <a:srgbClr val="EEECE1"/>
                </a:solidFill>
              </a:rPr>
              <a:t> value for each entity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You can also define a specific </a:t>
            </a:r>
            <a:r>
              <a:rPr lang="en-US" dirty="0" err="1" smtClean="0">
                <a:solidFill>
                  <a:srgbClr val="EEECE1"/>
                </a:solidFill>
              </a:rPr>
              <a:t>next_hi</a:t>
            </a:r>
            <a:r>
              <a:rPr lang="en-US" dirty="0" smtClean="0">
                <a:solidFill>
                  <a:srgbClr val="EEECE1"/>
                </a:solidFill>
              </a:rPr>
              <a:t> column for each entity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Keep in mind that </a:t>
            </a:r>
            <a:r>
              <a:rPr lang="en-US" dirty="0" err="1" smtClean="0">
                <a:solidFill>
                  <a:srgbClr val="EEECE1"/>
                </a:solidFill>
              </a:rPr>
              <a:t>next_hi</a:t>
            </a:r>
            <a:r>
              <a:rPr lang="en-US" dirty="0" smtClean="0">
                <a:solidFill>
                  <a:srgbClr val="EEECE1"/>
                </a:solidFill>
              </a:rPr>
              <a:t> updates use an upgrade lock =&gt; could cause some contention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Or you can add a filter for each </a:t>
            </a:r>
            <a:r>
              <a:rPr lang="en-US" dirty="0" err="1" smtClean="0">
                <a:solidFill>
                  <a:srgbClr val="EEECE1"/>
                </a:solidFill>
              </a:rPr>
              <a:t>hilo</a:t>
            </a:r>
            <a:r>
              <a:rPr lang="en-US" dirty="0" smtClean="0">
                <a:solidFill>
                  <a:srgbClr val="EEECE1"/>
                </a:solidFill>
              </a:rPr>
              <a:t> where you can specify a row based on a known value</a:t>
            </a:r>
          </a:p>
          <a:p>
            <a:endParaRPr lang="nl-BE" dirty="0">
              <a:solidFill>
                <a:srgbClr val="FDB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638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Hilo configuration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EECE1"/>
                </a:solidFill>
              </a:rPr>
              <a:t>4 parameters (all optional)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table: </a:t>
            </a:r>
            <a:r>
              <a:rPr lang="en-US" dirty="0" err="1" smtClean="0">
                <a:solidFill>
                  <a:srgbClr val="EEECE1"/>
                </a:solidFill>
              </a:rPr>
              <a:t>hibernate_unique_key</a:t>
            </a:r>
            <a:r>
              <a:rPr lang="en-US" dirty="0" smtClean="0">
                <a:solidFill>
                  <a:srgbClr val="EEECE1"/>
                </a:solidFill>
              </a:rPr>
              <a:t> by default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column: </a:t>
            </a:r>
            <a:r>
              <a:rPr lang="en-US" dirty="0" err="1" smtClean="0">
                <a:solidFill>
                  <a:srgbClr val="EEECE1"/>
                </a:solidFill>
              </a:rPr>
              <a:t>next_hi</a:t>
            </a:r>
            <a:r>
              <a:rPr lang="en-US" dirty="0" smtClean="0">
                <a:solidFill>
                  <a:srgbClr val="EEECE1"/>
                </a:solidFill>
              </a:rPr>
              <a:t> by default</a:t>
            </a: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max_lo</a:t>
            </a:r>
            <a:r>
              <a:rPr lang="en-US" dirty="0" smtClean="0">
                <a:solidFill>
                  <a:srgbClr val="EEECE1"/>
                </a:solidFill>
              </a:rPr>
              <a:t>: Int16.MaxValue by default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where: empty by default</a:t>
            </a:r>
          </a:p>
          <a:p>
            <a:pPr lvl="2"/>
            <a:r>
              <a:rPr lang="en-US" dirty="0" smtClean="0">
                <a:solidFill>
                  <a:srgbClr val="EEECE1"/>
                </a:solidFill>
              </a:rPr>
              <a:t>Can be set to something like “</a:t>
            </a:r>
            <a:r>
              <a:rPr lang="en-US" dirty="0" err="1" smtClean="0">
                <a:solidFill>
                  <a:srgbClr val="EEECE1"/>
                </a:solidFill>
              </a:rPr>
              <a:t>some_column</a:t>
            </a:r>
            <a:r>
              <a:rPr lang="en-US" dirty="0" smtClean="0">
                <a:solidFill>
                  <a:srgbClr val="EEECE1"/>
                </a:solidFill>
              </a:rPr>
              <a:t> = ‘</a:t>
            </a:r>
            <a:r>
              <a:rPr lang="en-US" dirty="0" err="1" smtClean="0">
                <a:solidFill>
                  <a:srgbClr val="EEECE1"/>
                </a:solidFill>
              </a:rPr>
              <a:t>my_entity_name</a:t>
            </a:r>
            <a:r>
              <a:rPr lang="en-US" dirty="0" smtClean="0">
                <a:solidFill>
                  <a:srgbClr val="EEECE1"/>
                </a:solidFill>
              </a:rPr>
              <a:t>’”</a:t>
            </a:r>
            <a:endParaRPr lang="nl-BE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065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EECE1"/>
                </a:solidFill>
              </a:rPr>
              <a:t>See:</a:t>
            </a: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Northwind</a:t>
            </a:r>
            <a:r>
              <a:rPr lang="en-US" dirty="0" smtClean="0">
                <a:solidFill>
                  <a:srgbClr val="EEECE1"/>
                </a:solidFill>
              </a:rPr>
              <a:t>\</a:t>
            </a:r>
            <a:r>
              <a:rPr lang="en-US" dirty="0" err="1" smtClean="0">
                <a:solidFill>
                  <a:srgbClr val="EEECE1"/>
                </a:solidFill>
              </a:rPr>
              <a:t>MappingFiles</a:t>
            </a:r>
            <a:r>
              <a:rPr lang="en-US" dirty="0" smtClean="0">
                <a:solidFill>
                  <a:srgbClr val="EEECE1"/>
                </a:solidFill>
              </a:rPr>
              <a:t>\ThirdParty.hbm.xml</a:t>
            </a: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Northwind</a:t>
            </a:r>
            <a:r>
              <a:rPr lang="en-US" dirty="0" smtClean="0">
                <a:solidFill>
                  <a:srgbClr val="EEECE1"/>
                </a:solidFill>
              </a:rPr>
              <a:t>\FluentNHibernate\Overrides\</a:t>
            </a:r>
            <a:r>
              <a:rPr lang="en-US" dirty="0" err="1" smtClean="0">
                <a:solidFill>
                  <a:srgbClr val="EEECE1"/>
                </a:solidFill>
              </a:rPr>
              <a:t>ThirdPartyMappingOverride.cs</a:t>
            </a:r>
            <a:endParaRPr lang="en-US" dirty="0" smtClean="0">
              <a:solidFill>
                <a:srgbClr val="EEECE1"/>
              </a:solidFill>
            </a:endParaRP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NHibernateWorkshop</a:t>
            </a:r>
            <a:r>
              <a:rPr lang="en-US" dirty="0" smtClean="0">
                <a:solidFill>
                  <a:srgbClr val="EEECE1"/>
                </a:solidFill>
              </a:rPr>
              <a:t>\</a:t>
            </a:r>
            <a:r>
              <a:rPr lang="en-US" dirty="0" err="1" smtClean="0">
                <a:solidFill>
                  <a:srgbClr val="EEECE1"/>
                </a:solidFill>
              </a:rPr>
              <a:t>IdentifierStrategies</a:t>
            </a:r>
            <a:r>
              <a:rPr lang="en-US" dirty="0" smtClean="0">
                <a:solidFill>
                  <a:srgbClr val="EEECE1"/>
                </a:solidFill>
              </a:rPr>
              <a:t>\</a:t>
            </a:r>
            <a:r>
              <a:rPr lang="en-US" dirty="0" err="1" smtClean="0">
                <a:solidFill>
                  <a:srgbClr val="EEECE1"/>
                </a:solidFill>
              </a:rPr>
              <a:t>Hilo.cs</a:t>
            </a:r>
            <a:endParaRPr lang="en-US" dirty="0" smtClean="0">
              <a:solidFill>
                <a:srgbClr val="EEECE1"/>
              </a:solidFill>
            </a:endParaRP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Output of generated test data through NH Profiler</a:t>
            </a:r>
            <a:endParaRPr lang="nl-BE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47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 strategies</a:t>
            </a:r>
            <a:endParaRPr lang="nl-BE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9367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per hierarchy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One table for the whole hierarchy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Discriminator column determines the entity type for each row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Pro’s: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Efficient insert/update/delete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Efficient polymorphic queries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Allows insert/update/delete batching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Con’s: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Subclass properties must be </a:t>
            </a:r>
            <a:r>
              <a:rPr lang="en-US" dirty="0" err="1" smtClean="0">
                <a:solidFill>
                  <a:srgbClr val="EEECE1"/>
                </a:solidFill>
              </a:rPr>
              <a:t>nullable</a:t>
            </a:r>
            <a:r>
              <a:rPr lang="en-US" dirty="0" smtClean="0">
                <a:solidFill>
                  <a:srgbClr val="EEECE1"/>
                </a:solidFill>
              </a:rPr>
              <a:t> columns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Table can become huge (inefficient once a few classes are present in the hierarchy)</a:t>
            </a:r>
            <a:endParaRPr lang="nl-BE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69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per hierarchy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See:</a:t>
            </a: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Northwind</a:t>
            </a:r>
            <a:r>
              <a:rPr lang="en-US" dirty="0" smtClean="0">
                <a:solidFill>
                  <a:srgbClr val="EEECE1"/>
                </a:solidFill>
              </a:rPr>
              <a:t>\</a:t>
            </a:r>
            <a:r>
              <a:rPr lang="en-US" dirty="0" err="1" smtClean="0">
                <a:solidFill>
                  <a:srgbClr val="EEECE1"/>
                </a:solidFill>
              </a:rPr>
              <a:t>MappingFiles</a:t>
            </a:r>
            <a:r>
              <a:rPr lang="en-US" dirty="0" smtClean="0">
                <a:solidFill>
                  <a:srgbClr val="EEECE1"/>
                </a:solidFill>
              </a:rPr>
              <a:t>\ThirdParty.hbm.xml</a:t>
            </a: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Northwind</a:t>
            </a:r>
            <a:r>
              <a:rPr lang="en-US" dirty="0" smtClean="0">
                <a:solidFill>
                  <a:srgbClr val="EEECE1"/>
                </a:solidFill>
              </a:rPr>
              <a:t>\FluentNHibernate\Overrides\</a:t>
            </a:r>
            <a:r>
              <a:rPr lang="en-US" dirty="0" err="1" smtClean="0">
                <a:solidFill>
                  <a:srgbClr val="EEECE1"/>
                </a:solidFill>
              </a:rPr>
              <a:t>ThirdPartyMappingOverride.cs</a:t>
            </a:r>
            <a:endParaRPr lang="en-US" dirty="0" smtClean="0">
              <a:solidFill>
                <a:srgbClr val="EEECE1"/>
              </a:solidFill>
            </a:endParaRP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Northwind</a:t>
            </a:r>
            <a:r>
              <a:rPr lang="en-US" dirty="0" smtClean="0">
                <a:solidFill>
                  <a:srgbClr val="EEECE1"/>
                </a:solidFill>
              </a:rPr>
              <a:t>\Entities\</a:t>
            </a:r>
            <a:r>
              <a:rPr lang="en-US" dirty="0" err="1" smtClean="0">
                <a:solidFill>
                  <a:srgbClr val="EEECE1"/>
                </a:solidFill>
              </a:rPr>
              <a:t>ThirdParty.cs</a:t>
            </a:r>
            <a:endParaRPr lang="en-US" dirty="0" smtClean="0">
              <a:solidFill>
                <a:srgbClr val="EEECE1"/>
              </a:solidFill>
            </a:endParaRP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Northwind</a:t>
            </a:r>
            <a:r>
              <a:rPr lang="en-US" dirty="0" smtClean="0">
                <a:solidFill>
                  <a:srgbClr val="EEECE1"/>
                </a:solidFill>
              </a:rPr>
              <a:t>\Entities\</a:t>
            </a:r>
            <a:r>
              <a:rPr lang="en-US" dirty="0" err="1" smtClean="0">
                <a:solidFill>
                  <a:srgbClr val="EEECE1"/>
                </a:solidFill>
              </a:rPr>
              <a:t>Supplier.cs</a:t>
            </a:r>
            <a:endParaRPr lang="en-US" dirty="0" smtClean="0">
              <a:solidFill>
                <a:srgbClr val="EEECE1"/>
              </a:solidFill>
            </a:endParaRP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Northwind</a:t>
            </a:r>
            <a:r>
              <a:rPr lang="en-US" dirty="0" smtClean="0">
                <a:solidFill>
                  <a:srgbClr val="EEECE1"/>
                </a:solidFill>
              </a:rPr>
              <a:t>\Entities\</a:t>
            </a:r>
            <a:r>
              <a:rPr lang="en-US" dirty="0" err="1" smtClean="0">
                <a:solidFill>
                  <a:srgbClr val="EEECE1"/>
                </a:solidFill>
              </a:rPr>
              <a:t>Customer.cs</a:t>
            </a:r>
            <a:endParaRPr lang="en-US" dirty="0" smtClean="0">
              <a:solidFill>
                <a:srgbClr val="EEECE1"/>
              </a:solidFill>
            </a:endParaRP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NHibernateWorkshop</a:t>
            </a:r>
            <a:r>
              <a:rPr lang="en-US" dirty="0" smtClean="0">
                <a:solidFill>
                  <a:srgbClr val="EEECE1"/>
                </a:solidFill>
              </a:rPr>
              <a:t>\Crud\</a:t>
            </a:r>
            <a:r>
              <a:rPr lang="en-US" dirty="0" err="1" smtClean="0">
                <a:solidFill>
                  <a:srgbClr val="EEECE1"/>
                </a:solidFill>
              </a:rPr>
              <a:t>CustomerCrud.cs</a:t>
            </a:r>
            <a:endParaRPr lang="en-US" dirty="0" smtClean="0">
              <a:solidFill>
                <a:srgbClr val="EEECE1"/>
              </a:solidFill>
            </a:endParaRP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NHibernateWorkshop</a:t>
            </a:r>
            <a:r>
              <a:rPr lang="en-US" dirty="0" smtClean="0">
                <a:solidFill>
                  <a:srgbClr val="EEECE1"/>
                </a:solidFill>
              </a:rPr>
              <a:t>\Querying\$approach\</a:t>
            </a:r>
            <a:r>
              <a:rPr lang="en-US" dirty="0" err="1" smtClean="0">
                <a:solidFill>
                  <a:srgbClr val="EEECE1"/>
                </a:solidFill>
              </a:rPr>
              <a:t>Polymorphic.cs</a:t>
            </a:r>
            <a:endParaRPr lang="en-US" dirty="0" smtClean="0">
              <a:solidFill>
                <a:srgbClr val="EEECE1"/>
              </a:solidFill>
            </a:endParaRP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NHibernateWorkshop</a:t>
            </a:r>
            <a:r>
              <a:rPr lang="en-US" dirty="0" smtClean="0">
                <a:solidFill>
                  <a:srgbClr val="EEECE1"/>
                </a:solidFill>
              </a:rPr>
              <a:t>\Querying\</a:t>
            </a:r>
            <a:r>
              <a:rPr lang="en-US" dirty="0" err="1" smtClean="0">
                <a:solidFill>
                  <a:srgbClr val="EEECE1"/>
                </a:solidFill>
              </a:rPr>
              <a:t>PolymorphicGet.cs</a:t>
            </a:r>
            <a:endParaRPr lang="nl-BE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519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saw last time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EECE1"/>
                </a:solidFill>
              </a:rPr>
              <a:t>Querying</a:t>
            </a:r>
          </a:p>
          <a:p>
            <a:pPr lvl="1"/>
            <a:r>
              <a:rPr lang="en-US" dirty="0">
                <a:solidFill>
                  <a:srgbClr val="EEECE1"/>
                </a:solidFill>
              </a:rPr>
              <a:t>HQL</a:t>
            </a:r>
          </a:p>
          <a:p>
            <a:pPr lvl="1"/>
            <a:r>
              <a:rPr lang="en-US" dirty="0">
                <a:solidFill>
                  <a:srgbClr val="EEECE1"/>
                </a:solidFill>
              </a:rPr>
              <a:t>Criteria</a:t>
            </a:r>
          </a:p>
          <a:p>
            <a:pPr lvl="1"/>
            <a:r>
              <a:rPr lang="en-US" dirty="0" err="1">
                <a:solidFill>
                  <a:srgbClr val="EEECE1"/>
                </a:solidFill>
              </a:rPr>
              <a:t>QueryOver</a:t>
            </a:r>
            <a:endParaRPr lang="en-US" dirty="0">
              <a:solidFill>
                <a:srgbClr val="EEECE1"/>
              </a:solidFill>
            </a:endParaRPr>
          </a:p>
          <a:p>
            <a:pPr lvl="1"/>
            <a:r>
              <a:rPr lang="en-US" dirty="0">
                <a:solidFill>
                  <a:srgbClr val="EEECE1"/>
                </a:solidFill>
              </a:rPr>
              <a:t>LINQ</a:t>
            </a:r>
          </a:p>
          <a:p>
            <a:r>
              <a:rPr lang="en-US" dirty="0">
                <a:solidFill>
                  <a:srgbClr val="EEECE1"/>
                </a:solidFill>
              </a:rPr>
              <a:t>Performance Optimizations</a:t>
            </a:r>
          </a:p>
          <a:p>
            <a:r>
              <a:rPr lang="en-US" dirty="0">
                <a:solidFill>
                  <a:srgbClr val="EEECE1"/>
                </a:solidFill>
              </a:rPr>
              <a:t>Optimistic Concurrency</a:t>
            </a:r>
          </a:p>
          <a:p>
            <a:r>
              <a:rPr lang="en-US" dirty="0">
                <a:solidFill>
                  <a:srgbClr val="EEECE1"/>
                </a:solidFill>
              </a:rPr>
              <a:t>Pessimistic Locking</a:t>
            </a:r>
            <a:endParaRPr lang="nl-BE" dirty="0">
              <a:solidFill>
                <a:srgbClr val="EEECE1"/>
              </a:solidFill>
            </a:endParaRPr>
          </a:p>
          <a:p>
            <a:pPr marL="0" indent="0">
              <a:buNone/>
            </a:pPr>
            <a:endParaRPr lang="nl-BE" dirty="0">
              <a:solidFill>
                <a:srgbClr val="FDB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349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per subclass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One table for superclass, and one for each subclass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Subclass table PK is a FK to superclass table PK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Pro’s</a:t>
            </a:r>
            <a:r>
              <a:rPr lang="nl-BE" dirty="0" smtClean="0">
                <a:solidFill>
                  <a:srgbClr val="EEECE1"/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Subclass properties can use not-null columns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Table structure can be very clean</a:t>
            </a:r>
            <a:endParaRPr lang="nl-BE" dirty="0" smtClean="0">
              <a:solidFill>
                <a:srgbClr val="EEECE1"/>
              </a:solidFill>
            </a:endParaRPr>
          </a:p>
          <a:p>
            <a:r>
              <a:rPr lang="en-US" dirty="0" smtClean="0">
                <a:solidFill>
                  <a:srgbClr val="EEECE1"/>
                </a:solidFill>
              </a:rPr>
              <a:t>Con’s: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Polymorphic queries use outer-join </a:t>
            </a:r>
            <a:r>
              <a:rPr lang="en-US" i="1" dirty="0" smtClean="0">
                <a:solidFill>
                  <a:srgbClr val="EEECE1"/>
                </a:solidFill>
              </a:rPr>
              <a:t>per subclass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Requires 2 insert/update/delete statements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Does not support insert/update/delete batching</a:t>
            </a:r>
          </a:p>
        </p:txBody>
      </p:sp>
    </p:spTree>
    <p:extLst>
      <p:ext uri="{BB962C8B-B14F-4D97-AF65-F5344CB8AC3E}">
        <p14:creationId xmlns:p14="http://schemas.microsoft.com/office/powerpoint/2010/main" val="3121685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per subclass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EEECE1"/>
                </a:solidFill>
              </a:rPr>
              <a:t>See:</a:t>
            </a:r>
          </a:p>
          <a:p>
            <a:pPr lvl="1"/>
            <a:r>
              <a:rPr lang="en-US" dirty="0" err="1">
                <a:solidFill>
                  <a:srgbClr val="EEECE1"/>
                </a:solidFill>
              </a:rPr>
              <a:t>Northwind</a:t>
            </a:r>
            <a:r>
              <a:rPr lang="en-US" dirty="0">
                <a:solidFill>
                  <a:srgbClr val="EEECE1"/>
                </a:solidFill>
              </a:rPr>
              <a:t>\</a:t>
            </a:r>
            <a:r>
              <a:rPr lang="en-US" dirty="0" err="1">
                <a:solidFill>
                  <a:srgbClr val="EEECE1"/>
                </a:solidFill>
              </a:rPr>
              <a:t>MappingFiles</a:t>
            </a:r>
            <a:r>
              <a:rPr lang="en-US" dirty="0">
                <a:solidFill>
                  <a:srgbClr val="EEECE1"/>
                </a:solidFill>
              </a:rPr>
              <a:t>\ThirdParty.hbm.xml</a:t>
            </a:r>
          </a:p>
          <a:p>
            <a:pPr lvl="1"/>
            <a:r>
              <a:rPr lang="en-US" dirty="0" err="1">
                <a:solidFill>
                  <a:srgbClr val="EEECE1"/>
                </a:solidFill>
              </a:rPr>
              <a:t>Northwind</a:t>
            </a:r>
            <a:r>
              <a:rPr lang="en-US" dirty="0">
                <a:solidFill>
                  <a:srgbClr val="EEECE1"/>
                </a:solidFill>
              </a:rPr>
              <a:t>\FluentNHibernate\Overrides\</a:t>
            </a:r>
            <a:r>
              <a:rPr lang="en-US" dirty="0" err="1">
                <a:solidFill>
                  <a:srgbClr val="EEECE1"/>
                </a:solidFill>
              </a:rPr>
              <a:t>ThirdPartyMappingOverride.cs</a:t>
            </a:r>
            <a:endParaRPr lang="en-US" dirty="0">
              <a:solidFill>
                <a:srgbClr val="EEECE1"/>
              </a:solidFill>
            </a:endParaRPr>
          </a:p>
          <a:p>
            <a:pPr lvl="1"/>
            <a:r>
              <a:rPr lang="en-US" dirty="0" err="1">
                <a:solidFill>
                  <a:srgbClr val="EEECE1"/>
                </a:solidFill>
              </a:rPr>
              <a:t>Northwind</a:t>
            </a:r>
            <a:r>
              <a:rPr lang="en-US" dirty="0">
                <a:solidFill>
                  <a:srgbClr val="EEECE1"/>
                </a:solidFill>
              </a:rPr>
              <a:t>\Entities\</a:t>
            </a:r>
            <a:r>
              <a:rPr lang="en-US" dirty="0" err="1">
                <a:solidFill>
                  <a:srgbClr val="EEECE1"/>
                </a:solidFill>
              </a:rPr>
              <a:t>ThirdParty.cs</a:t>
            </a:r>
            <a:endParaRPr lang="en-US" dirty="0">
              <a:solidFill>
                <a:srgbClr val="EEECE1"/>
              </a:solidFill>
            </a:endParaRPr>
          </a:p>
          <a:p>
            <a:pPr lvl="1"/>
            <a:r>
              <a:rPr lang="en-US" dirty="0" err="1">
                <a:solidFill>
                  <a:srgbClr val="EEECE1"/>
                </a:solidFill>
              </a:rPr>
              <a:t>Northwind</a:t>
            </a:r>
            <a:r>
              <a:rPr lang="en-US" dirty="0">
                <a:solidFill>
                  <a:srgbClr val="EEECE1"/>
                </a:solidFill>
              </a:rPr>
              <a:t>\Entities\</a:t>
            </a:r>
            <a:r>
              <a:rPr lang="en-US" dirty="0" err="1">
                <a:solidFill>
                  <a:srgbClr val="EEECE1"/>
                </a:solidFill>
              </a:rPr>
              <a:t>Supplier.cs</a:t>
            </a:r>
            <a:endParaRPr lang="en-US" dirty="0">
              <a:solidFill>
                <a:srgbClr val="EEECE1"/>
              </a:solidFill>
            </a:endParaRPr>
          </a:p>
          <a:p>
            <a:pPr lvl="1"/>
            <a:r>
              <a:rPr lang="en-US" dirty="0" err="1">
                <a:solidFill>
                  <a:srgbClr val="EEECE1"/>
                </a:solidFill>
              </a:rPr>
              <a:t>Northwind</a:t>
            </a:r>
            <a:r>
              <a:rPr lang="en-US" dirty="0">
                <a:solidFill>
                  <a:srgbClr val="EEECE1"/>
                </a:solidFill>
              </a:rPr>
              <a:t>\Entities\</a:t>
            </a:r>
            <a:r>
              <a:rPr lang="en-US" dirty="0" err="1">
                <a:solidFill>
                  <a:srgbClr val="EEECE1"/>
                </a:solidFill>
              </a:rPr>
              <a:t>Customer.cs</a:t>
            </a:r>
            <a:endParaRPr lang="en-US" dirty="0">
              <a:solidFill>
                <a:srgbClr val="EEECE1"/>
              </a:solidFill>
            </a:endParaRPr>
          </a:p>
          <a:p>
            <a:pPr lvl="1"/>
            <a:r>
              <a:rPr lang="en-US" dirty="0" err="1">
                <a:solidFill>
                  <a:srgbClr val="EEECE1"/>
                </a:solidFill>
              </a:rPr>
              <a:t>NHibernateWorkshop</a:t>
            </a:r>
            <a:r>
              <a:rPr lang="en-US" dirty="0">
                <a:solidFill>
                  <a:srgbClr val="EEECE1"/>
                </a:solidFill>
              </a:rPr>
              <a:t>\Crud\</a:t>
            </a:r>
            <a:r>
              <a:rPr lang="en-US" dirty="0" err="1">
                <a:solidFill>
                  <a:srgbClr val="EEECE1"/>
                </a:solidFill>
              </a:rPr>
              <a:t>CustomerCrud.cs</a:t>
            </a:r>
            <a:endParaRPr lang="en-US" dirty="0">
              <a:solidFill>
                <a:srgbClr val="EEECE1"/>
              </a:solidFill>
            </a:endParaRPr>
          </a:p>
          <a:p>
            <a:pPr lvl="1"/>
            <a:r>
              <a:rPr lang="en-US" dirty="0" err="1">
                <a:solidFill>
                  <a:srgbClr val="EEECE1"/>
                </a:solidFill>
              </a:rPr>
              <a:t>NHibernateWorkshop</a:t>
            </a:r>
            <a:r>
              <a:rPr lang="en-US" dirty="0">
                <a:solidFill>
                  <a:srgbClr val="EEECE1"/>
                </a:solidFill>
              </a:rPr>
              <a:t>\Querying\$approach\</a:t>
            </a:r>
            <a:r>
              <a:rPr lang="en-US" dirty="0" err="1">
                <a:solidFill>
                  <a:srgbClr val="EEECE1"/>
                </a:solidFill>
              </a:rPr>
              <a:t>Polymorphic.cs</a:t>
            </a:r>
            <a:endParaRPr lang="en-US" dirty="0">
              <a:solidFill>
                <a:srgbClr val="EEECE1"/>
              </a:solidFill>
            </a:endParaRPr>
          </a:p>
          <a:p>
            <a:pPr lvl="1"/>
            <a:r>
              <a:rPr lang="en-US" dirty="0" err="1">
                <a:solidFill>
                  <a:srgbClr val="EEECE1"/>
                </a:solidFill>
              </a:rPr>
              <a:t>NHibernateWorkshop</a:t>
            </a:r>
            <a:r>
              <a:rPr lang="en-US" dirty="0">
                <a:solidFill>
                  <a:srgbClr val="EEECE1"/>
                </a:solidFill>
              </a:rPr>
              <a:t>\Querying\</a:t>
            </a:r>
            <a:r>
              <a:rPr lang="en-US" dirty="0" err="1">
                <a:solidFill>
                  <a:srgbClr val="EEECE1"/>
                </a:solidFill>
              </a:rPr>
              <a:t>PolymorphicGet.c</a:t>
            </a:r>
            <a:r>
              <a:rPr lang="en-US" dirty="0" err="1">
                <a:solidFill>
                  <a:srgbClr val="FDB113"/>
                </a:solidFill>
              </a:rPr>
              <a:t>s</a:t>
            </a:r>
            <a:endParaRPr lang="nl-BE" dirty="0">
              <a:solidFill>
                <a:srgbClr val="FDB113"/>
              </a:solidFill>
            </a:endParaRPr>
          </a:p>
          <a:p>
            <a:endParaRPr lang="en-US" dirty="0" smtClean="0">
              <a:solidFill>
                <a:srgbClr val="FDB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967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per subclass, with discriminator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EEECE1"/>
                </a:solidFill>
              </a:rPr>
              <a:t>One table for superclass, and one for each subclass</a:t>
            </a:r>
          </a:p>
          <a:p>
            <a:pPr lvl="1"/>
            <a:r>
              <a:rPr lang="en-US" dirty="0">
                <a:solidFill>
                  <a:srgbClr val="EEECE1"/>
                </a:solidFill>
              </a:rPr>
              <a:t>Subclass tables PK is a FK to superclass table </a:t>
            </a:r>
            <a:r>
              <a:rPr lang="en-US" dirty="0" smtClean="0">
                <a:solidFill>
                  <a:srgbClr val="EEECE1"/>
                </a:solidFill>
              </a:rPr>
              <a:t>PK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Superclass table still has discriminator column</a:t>
            </a:r>
            <a:endParaRPr lang="en-US" dirty="0">
              <a:solidFill>
                <a:srgbClr val="EEECE1"/>
              </a:solidFill>
            </a:endParaRPr>
          </a:p>
          <a:p>
            <a:r>
              <a:rPr lang="en-US" dirty="0">
                <a:solidFill>
                  <a:srgbClr val="EEECE1"/>
                </a:solidFill>
              </a:rPr>
              <a:t>Pro’s</a:t>
            </a:r>
            <a:r>
              <a:rPr lang="nl-BE" dirty="0">
                <a:solidFill>
                  <a:srgbClr val="EEECE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rgbClr val="EEECE1"/>
                </a:solidFill>
              </a:rPr>
              <a:t>Subclass properties can use not-null columns</a:t>
            </a:r>
          </a:p>
          <a:p>
            <a:pPr lvl="1"/>
            <a:r>
              <a:rPr lang="en-US" dirty="0">
                <a:solidFill>
                  <a:srgbClr val="EEECE1"/>
                </a:solidFill>
              </a:rPr>
              <a:t>Table structure can be very </a:t>
            </a:r>
            <a:r>
              <a:rPr lang="en-US" dirty="0" smtClean="0">
                <a:solidFill>
                  <a:srgbClr val="EEECE1"/>
                </a:solidFill>
              </a:rPr>
              <a:t>clean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Can be useful if a legacy database has a discriminator column in the superclass table</a:t>
            </a:r>
            <a:endParaRPr lang="nl-BE" dirty="0">
              <a:solidFill>
                <a:srgbClr val="EEECE1"/>
              </a:solidFill>
            </a:endParaRPr>
          </a:p>
          <a:p>
            <a:r>
              <a:rPr lang="en-US" dirty="0">
                <a:solidFill>
                  <a:srgbClr val="EEECE1"/>
                </a:solidFill>
              </a:rPr>
              <a:t>Con’s: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Polymorphic </a:t>
            </a:r>
            <a:r>
              <a:rPr lang="en-US" dirty="0">
                <a:solidFill>
                  <a:srgbClr val="EEECE1"/>
                </a:solidFill>
              </a:rPr>
              <a:t>queries use outer-join </a:t>
            </a:r>
            <a:r>
              <a:rPr lang="en-US" i="1" dirty="0">
                <a:solidFill>
                  <a:srgbClr val="EEECE1"/>
                </a:solidFill>
              </a:rPr>
              <a:t>per subclass</a:t>
            </a:r>
          </a:p>
          <a:p>
            <a:pPr lvl="1"/>
            <a:r>
              <a:rPr lang="en-US" dirty="0">
                <a:solidFill>
                  <a:srgbClr val="EEECE1"/>
                </a:solidFill>
              </a:rPr>
              <a:t>Requires 2 insert/update/delete statements</a:t>
            </a:r>
          </a:p>
          <a:p>
            <a:pPr lvl="1"/>
            <a:r>
              <a:rPr lang="en-US" dirty="0">
                <a:solidFill>
                  <a:srgbClr val="EEECE1"/>
                </a:solidFill>
              </a:rPr>
              <a:t>Does not support insert/update/delete </a:t>
            </a:r>
            <a:r>
              <a:rPr lang="en-US" dirty="0" smtClean="0">
                <a:solidFill>
                  <a:srgbClr val="EEECE1"/>
                </a:solidFill>
              </a:rPr>
              <a:t>batching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Not supported through Fluent NHibernate</a:t>
            </a:r>
            <a:endParaRPr lang="en-US" dirty="0">
              <a:solidFill>
                <a:srgbClr val="EEECE1"/>
              </a:solidFill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78511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per subclass, with discriminator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EEECE1"/>
                </a:solidFill>
              </a:rPr>
              <a:t>See:</a:t>
            </a:r>
          </a:p>
          <a:p>
            <a:pPr lvl="1"/>
            <a:r>
              <a:rPr lang="en-US" dirty="0" err="1">
                <a:solidFill>
                  <a:srgbClr val="EEECE1"/>
                </a:solidFill>
              </a:rPr>
              <a:t>Northwind</a:t>
            </a:r>
            <a:r>
              <a:rPr lang="en-US" dirty="0">
                <a:solidFill>
                  <a:srgbClr val="EEECE1"/>
                </a:solidFill>
              </a:rPr>
              <a:t>\</a:t>
            </a:r>
            <a:r>
              <a:rPr lang="en-US" dirty="0" err="1">
                <a:solidFill>
                  <a:srgbClr val="EEECE1"/>
                </a:solidFill>
              </a:rPr>
              <a:t>MappingFiles</a:t>
            </a:r>
            <a:r>
              <a:rPr lang="en-US" dirty="0">
                <a:solidFill>
                  <a:srgbClr val="EEECE1"/>
                </a:solidFill>
              </a:rPr>
              <a:t>\ThirdParty.hbm.xml</a:t>
            </a: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Northwind</a:t>
            </a:r>
            <a:r>
              <a:rPr lang="en-US" dirty="0" smtClean="0">
                <a:solidFill>
                  <a:srgbClr val="EEECE1"/>
                </a:solidFill>
              </a:rPr>
              <a:t>\Entities\</a:t>
            </a:r>
            <a:r>
              <a:rPr lang="en-US" dirty="0" err="1" smtClean="0">
                <a:solidFill>
                  <a:srgbClr val="EEECE1"/>
                </a:solidFill>
              </a:rPr>
              <a:t>ThirdParty.cs</a:t>
            </a:r>
            <a:endParaRPr lang="en-US" dirty="0">
              <a:solidFill>
                <a:srgbClr val="EEECE1"/>
              </a:solidFill>
            </a:endParaRPr>
          </a:p>
          <a:p>
            <a:pPr lvl="1"/>
            <a:r>
              <a:rPr lang="en-US" dirty="0" err="1">
                <a:solidFill>
                  <a:srgbClr val="EEECE1"/>
                </a:solidFill>
              </a:rPr>
              <a:t>Northwind</a:t>
            </a:r>
            <a:r>
              <a:rPr lang="en-US" dirty="0">
                <a:solidFill>
                  <a:srgbClr val="EEECE1"/>
                </a:solidFill>
              </a:rPr>
              <a:t>\Entities\</a:t>
            </a:r>
            <a:r>
              <a:rPr lang="en-US" dirty="0" err="1">
                <a:solidFill>
                  <a:srgbClr val="EEECE1"/>
                </a:solidFill>
              </a:rPr>
              <a:t>Supplier.cs</a:t>
            </a:r>
            <a:endParaRPr lang="en-US" dirty="0">
              <a:solidFill>
                <a:srgbClr val="EEECE1"/>
              </a:solidFill>
            </a:endParaRPr>
          </a:p>
          <a:p>
            <a:pPr lvl="1"/>
            <a:r>
              <a:rPr lang="en-US" dirty="0" err="1">
                <a:solidFill>
                  <a:srgbClr val="EEECE1"/>
                </a:solidFill>
              </a:rPr>
              <a:t>Northwind</a:t>
            </a:r>
            <a:r>
              <a:rPr lang="en-US" dirty="0">
                <a:solidFill>
                  <a:srgbClr val="EEECE1"/>
                </a:solidFill>
              </a:rPr>
              <a:t>\Entities\</a:t>
            </a:r>
            <a:r>
              <a:rPr lang="en-US" dirty="0" err="1">
                <a:solidFill>
                  <a:srgbClr val="EEECE1"/>
                </a:solidFill>
              </a:rPr>
              <a:t>Customer.cs</a:t>
            </a:r>
            <a:endParaRPr lang="en-US" dirty="0">
              <a:solidFill>
                <a:srgbClr val="EEECE1"/>
              </a:solidFill>
            </a:endParaRPr>
          </a:p>
          <a:p>
            <a:pPr lvl="1"/>
            <a:r>
              <a:rPr lang="en-US" dirty="0" err="1">
                <a:solidFill>
                  <a:srgbClr val="EEECE1"/>
                </a:solidFill>
              </a:rPr>
              <a:t>NHibernateWorkshop</a:t>
            </a:r>
            <a:r>
              <a:rPr lang="en-US" dirty="0">
                <a:solidFill>
                  <a:srgbClr val="EEECE1"/>
                </a:solidFill>
              </a:rPr>
              <a:t>\Crud\</a:t>
            </a:r>
            <a:r>
              <a:rPr lang="en-US" dirty="0" err="1">
                <a:solidFill>
                  <a:srgbClr val="EEECE1"/>
                </a:solidFill>
              </a:rPr>
              <a:t>CustomerCrud.cs</a:t>
            </a:r>
            <a:endParaRPr lang="en-US" dirty="0">
              <a:solidFill>
                <a:srgbClr val="EEECE1"/>
              </a:solidFill>
            </a:endParaRPr>
          </a:p>
          <a:p>
            <a:pPr lvl="1"/>
            <a:r>
              <a:rPr lang="en-US" dirty="0" err="1">
                <a:solidFill>
                  <a:srgbClr val="EEECE1"/>
                </a:solidFill>
              </a:rPr>
              <a:t>NHibernateWorkshop</a:t>
            </a:r>
            <a:r>
              <a:rPr lang="en-US" dirty="0">
                <a:solidFill>
                  <a:srgbClr val="EEECE1"/>
                </a:solidFill>
              </a:rPr>
              <a:t>\Querying\$approach\</a:t>
            </a:r>
            <a:r>
              <a:rPr lang="en-US" dirty="0" err="1">
                <a:solidFill>
                  <a:srgbClr val="EEECE1"/>
                </a:solidFill>
              </a:rPr>
              <a:t>Polymorphic.cs</a:t>
            </a:r>
            <a:endParaRPr lang="en-US" dirty="0">
              <a:solidFill>
                <a:srgbClr val="EEECE1"/>
              </a:solidFill>
            </a:endParaRPr>
          </a:p>
          <a:p>
            <a:pPr lvl="1"/>
            <a:r>
              <a:rPr lang="en-US" dirty="0" err="1">
                <a:solidFill>
                  <a:srgbClr val="EEECE1"/>
                </a:solidFill>
              </a:rPr>
              <a:t>NHibernateWorkshop</a:t>
            </a:r>
            <a:r>
              <a:rPr lang="en-US" dirty="0">
                <a:solidFill>
                  <a:srgbClr val="EEECE1"/>
                </a:solidFill>
              </a:rPr>
              <a:t>\Querying\</a:t>
            </a:r>
            <a:r>
              <a:rPr lang="en-US" dirty="0" err="1">
                <a:solidFill>
                  <a:srgbClr val="EEECE1"/>
                </a:solidFill>
              </a:rPr>
              <a:t>PolymorphicGet.cs</a:t>
            </a:r>
            <a:endParaRPr lang="nl-BE" dirty="0">
              <a:solidFill>
                <a:srgbClr val="EEECE1"/>
              </a:solidFill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34862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per concrete class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One table for superclass (unless it’s been </a:t>
            </a:r>
            <a:r>
              <a:rPr lang="en-US" i="1" dirty="0" smtClean="0">
                <a:solidFill>
                  <a:srgbClr val="EEECE1"/>
                </a:solidFill>
              </a:rPr>
              <a:t>mapped</a:t>
            </a:r>
            <a:r>
              <a:rPr lang="en-US" dirty="0" smtClean="0">
                <a:solidFill>
                  <a:srgbClr val="EEECE1"/>
                </a:solidFill>
              </a:rPr>
              <a:t> as abstract) and one for each subclass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Each subclass table has all properties, including inherited ones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Pro’s</a:t>
            </a:r>
            <a:r>
              <a:rPr lang="nl-BE" dirty="0" smtClean="0">
                <a:solidFill>
                  <a:srgbClr val="EEECE1"/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Subclass properties can be not-null properties</a:t>
            </a:r>
          </a:p>
          <a:p>
            <a:pPr lvl="1"/>
            <a:r>
              <a:rPr lang="en-US" dirty="0">
                <a:solidFill>
                  <a:srgbClr val="EEECE1"/>
                </a:solidFill>
              </a:rPr>
              <a:t>Table structure can be very clean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Polymorphic queries are efficient (use union’s)</a:t>
            </a:r>
          </a:p>
          <a:p>
            <a:pPr lvl="1"/>
            <a:r>
              <a:rPr lang="en-US" dirty="0">
                <a:solidFill>
                  <a:srgbClr val="EEECE1"/>
                </a:solidFill>
              </a:rPr>
              <a:t>Efficient insert/update/delete</a:t>
            </a:r>
          </a:p>
          <a:p>
            <a:pPr lvl="1"/>
            <a:r>
              <a:rPr lang="en-US" dirty="0">
                <a:solidFill>
                  <a:srgbClr val="EEECE1"/>
                </a:solidFill>
              </a:rPr>
              <a:t>Allows insert/update/delete </a:t>
            </a:r>
            <a:r>
              <a:rPr lang="en-US" dirty="0" smtClean="0">
                <a:solidFill>
                  <a:srgbClr val="EEECE1"/>
                </a:solidFill>
              </a:rPr>
              <a:t>batching</a:t>
            </a:r>
            <a:endParaRPr lang="nl-BE" dirty="0" smtClean="0">
              <a:solidFill>
                <a:srgbClr val="EEECE1"/>
              </a:solidFill>
            </a:endParaRPr>
          </a:p>
          <a:p>
            <a:r>
              <a:rPr lang="en-US" dirty="0" smtClean="0">
                <a:solidFill>
                  <a:srgbClr val="EEECE1"/>
                </a:solidFill>
              </a:rPr>
              <a:t>Con’s: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Inherited properties are duplicated in each table (nitpicking?)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Not supported through Fluent NHibernate and auto-mapping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The superclass can’t be used as a polymorphic association in other entities</a:t>
            </a:r>
          </a:p>
        </p:txBody>
      </p:sp>
    </p:spTree>
    <p:extLst>
      <p:ext uri="{BB962C8B-B14F-4D97-AF65-F5344CB8AC3E}">
        <p14:creationId xmlns:p14="http://schemas.microsoft.com/office/powerpoint/2010/main" val="2910128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per concrete class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EEECE1"/>
                </a:solidFill>
              </a:rPr>
              <a:t>See:</a:t>
            </a:r>
          </a:p>
          <a:p>
            <a:pPr lvl="1"/>
            <a:r>
              <a:rPr lang="en-US" dirty="0" err="1">
                <a:solidFill>
                  <a:srgbClr val="EEECE1"/>
                </a:solidFill>
              </a:rPr>
              <a:t>Northwind</a:t>
            </a:r>
            <a:r>
              <a:rPr lang="en-US" dirty="0">
                <a:solidFill>
                  <a:srgbClr val="EEECE1"/>
                </a:solidFill>
              </a:rPr>
              <a:t>\</a:t>
            </a:r>
            <a:r>
              <a:rPr lang="en-US" dirty="0" err="1">
                <a:solidFill>
                  <a:srgbClr val="EEECE1"/>
                </a:solidFill>
              </a:rPr>
              <a:t>MappingFiles</a:t>
            </a:r>
            <a:r>
              <a:rPr lang="en-US" dirty="0">
                <a:solidFill>
                  <a:srgbClr val="EEECE1"/>
                </a:solidFill>
              </a:rPr>
              <a:t>\ThirdParty.hbm.xml</a:t>
            </a:r>
          </a:p>
          <a:p>
            <a:pPr lvl="1"/>
            <a:r>
              <a:rPr lang="en-US" dirty="0" err="1">
                <a:solidFill>
                  <a:srgbClr val="EEECE1"/>
                </a:solidFill>
              </a:rPr>
              <a:t>Northwind</a:t>
            </a:r>
            <a:r>
              <a:rPr lang="en-US" dirty="0">
                <a:solidFill>
                  <a:srgbClr val="EEECE1"/>
                </a:solidFill>
              </a:rPr>
              <a:t>\Entities\</a:t>
            </a:r>
            <a:r>
              <a:rPr lang="en-US" dirty="0" err="1">
                <a:solidFill>
                  <a:srgbClr val="EEECE1"/>
                </a:solidFill>
              </a:rPr>
              <a:t>ThirdParty.cs</a:t>
            </a:r>
            <a:endParaRPr lang="en-US" dirty="0">
              <a:solidFill>
                <a:srgbClr val="EEECE1"/>
              </a:solidFill>
            </a:endParaRPr>
          </a:p>
          <a:p>
            <a:pPr lvl="1"/>
            <a:r>
              <a:rPr lang="en-US" dirty="0" err="1">
                <a:solidFill>
                  <a:srgbClr val="EEECE1"/>
                </a:solidFill>
              </a:rPr>
              <a:t>Northwind</a:t>
            </a:r>
            <a:r>
              <a:rPr lang="en-US" dirty="0">
                <a:solidFill>
                  <a:srgbClr val="EEECE1"/>
                </a:solidFill>
              </a:rPr>
              <a:t>\Entities\</a:t>
            </a:r>
            <a:r>
              <a:rPr lang="en-US" dirty="0" err="1">
                <a:solidFill>
                  <a:srgbClr val="EEECE1"/>
                </a:solidFill>
              </a:rPr>
              <a:t>Supplier.cs</a:t>
            </a:r>
            <a:endParaRPr lang="en-US" dirty="0">
              <a:solidFill>
                <a:srgbClr val="EEECE1"/>
              </a:solidFill>
            </a:endParaRPr>
          </a:p>
          <a:p>
            <a:pPr lvl="1"/>
            <a:r>
              <a:rPr lang="en-US" dirty="0" err="1">
                <a:solidFill>
                  <a:srgbClr val="EEECE1"/>
                </a:solidFill>
              </a:rPr>
              <a:t>Northwind</a:t>
            </a:r>
            <a:r>
              <a:rPr lang="en-US" dirty="0">
                <a:solidFill>
                  <a:srgbClr val="EEECE1"/>
                </a:solidFill>
              </a:rPr>
              <a:t>\Entities\</a:t>
            </a:r>
            <a:r>
              <a:rPr lang="en-US" dirty="0" err="1">
                <a:solidFill>
                  <a:srgbClr val="EEECE1"/>
                </a:solidFill>
              </a:rPr>
              <a:t>Customer.cs</a:t>
            </a:r>
            <a:endParaRPr lang="en-US" dirty="0">
              <a:solidFill>
                <a:srgbClr val="EEECE1"/>
              </a:solidFill>
            </a:endParaRPr>
          </a:p>
          <a:p>
            <a:pPr lvl="1"/>
            <a:r>
              <a:rPr lang="en-US" dirty="0" err="1">
                <a:solidFill>
                  <a:srgbClr val="EEECE1"/>
                </a:solidFill>
              </a:rPr>
              <a:t>NHibernateWorkshop</a:t>
            </a:r>
            <a:r>
              <a:rPr lang="en-US" dirty="0">
                <a:solidFill>
                  <a:srgbClr val="EEECE1"/>
                </a:solidFill>
              </a:rPr>
              <a:t>\Crud\</a:t>
            </a:r>
            <a:r>
              <a:rPr lang="en-US" dirty="0" err="1">
                <a:solidFill>
                  <a:srgbClr val="EEECE1"/>
                </a:solidFill>
              </a:rPr>
              <a:t>CustomerCrud.cs</a:t>
            </a:r>
            <a:endParaRPr lang="en-US" dirty="0">
              <a:solidFill>
                <a:srgbClr val="EEECE1"/>
              </a:solidFill>
            </a:endParaRPr>
          </a:p>
          <a:p>
            <a:pPr lvl="1"/>
            <a:r>
              <a:rPr lang="en-US" dirty="0" err="1">
                <a:solidFill>
                  <a:srgbClr val="EEECE1"/>
                </a:solidFill>
              </a:rPr>
              <a:t>NHibernateWorkshop</a:t>
            </a:r>
            <a:r>
              <a:rPr lang="en-US" dirty="0">
                <a:solidFill>
                  <a:srgbClr val="EEECE1"/>
                </a:solidFill>
              </a:rPr>
              <a:t>\Querying\$approach\</a:t>
            </a:r>
            <a:r>
              <a:rPr lang="en-US" dirty="0" err="1">
                <a:solidFill>
                  <a:srgbClr val="EEECE1"/>
                </a:solidFill>
              </a:rPr>
              <a:t>Polymorphic.cs</a:t>
            </a:r>
            <a:endParaRPr lang="en-US" dirty="0">
              <a:solidFill>
                <a:srgbClr val="EEECE1"/>
              </a:solidFill>
            </a:endParaRPr>
          </a:p>
          <a:p>
            <a:pPr lvl="1"/>
            <a:r>
              <a:rPr lang="en-US" dirty="0" err="1">
                <a:solidFill>
                  <a:srgbClr val="EEECE1"/>
                </a:solidFill>
              </a:rPr>
              <a:t>NHibernateWorkshop</a:t>
            </a:r>
            <a:r>
              <a:rPr lang="en-US" dirty="0">
                <a:solidFill>
                  <a:srgbClr val="EEECE1"/>
                </a:solidFill>
              </a:rPr>
              <a:t>\Querying\</a:t>
            </a:r>
            <a:r>
              <a:rPr lang="en-US" dirty="0" err="1">
                <a:solidFill>
                  <a:srgbClr val="EEECE1"/>
                </a:solidFill>
              </a:rPr>
              <a:t>PolymorphicGet.cs</a:t>
            </a:r>
            <a:endParaRPr lang="nl-BE" dirty="0">
              <a:solidFill>
                <a:srgbClr val="EEECE1"/>
              </a:solidFill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01010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Mappings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42199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type collections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Why?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Because not everything needs to be an entity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Map/List/Bag/Set can all contain value types instead of entity instances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Requires a separate table with PK which is a FK to the owning entity</a:t>
            </a:r>
          </a:p>
          <a:p>
            <a:r>
              <a:rPr lang="en-US" i="1" dirty="0" smtClean="0">
                <a:solidFill>
                  <a:srgbClr val="EEECE1"/>
                </a:solidFill>
              </a:rPr>
              <a:t>See:</a:t>
            </a:r>
          </a:p>
          <a:p>
            <a:pPr lvl="1"/>
            <a:r>
              <a:rPr lang="en-US" i="1" dirty="0" err="1" smtClean="0">
                <a:solidFill>
                  <a:srgbClr val="EEECE1"/>
                </a:solidFill>
              </a:rPr>
              <a:t>Northwind</a:t>
            </a:r>
            <a:r>
              <a:rPr lang="en-US" i="1" dirty="0" smtClean="0">
                <a:solidFill>
                  <a:srgbClr val="EEECE1"/>
                </a:solidFill>
              </a:rPr>
              <a:t>\Entities\</a:t>
            </a:r>
            <a:r>
              <a:rPr lang="en-US" i="1" dirty="0" err="1" smtClean="0">
                <a:solidFill>
                  <a:srgbClr val="EEECE1"/>
                </a:solidFill>
              </a:rPr>
              <a:t>Employee.cs</a:t>
            </a:r>
            <a:endParaRPr lang="en-US" i="1" dirty="0" smtClean="0">
              <a:solidFill>
                <a:srgbClr val="EEECE1"/>
              </a:solidFill>
            </a:endParaRPr>
          </a:p>
          <a:p>
            <a:pPr lvl="1"/>
            <a:r>
              <a:rPr lang="en-US" i="1" dirty="0" err="1" smtClean="0">
                <a:solidFill>
                  <a:srgbClr val="EEECE1"/>
                </a:solidFill>
              </a:rPr>
              <a:t>Northwind</a:t>
            </a:r>
            <a:r>
              <a:rPr lang="en-US" i="1" dirty="0" smtClean="0">
                <a:solidFill>
                  <a:srgbClr val="EEECE1"/>
                </a:solidFill>
              </a:rPr>
              <a:t>\</a:t>
            </a:r>
            <a:r>
              <a:rPr lang="en-US" i="1" dirty="0" err="1" smtClean="0">
                <a:solidFill>
                  <a:srgbClr val="EEECE1"/>
                </a:solidFill>
              </a:rPr>
              <a:t>MappingFiles</a:t>
            </a:r>
            <a:r>
              <a:rPr lang="en-US" i="1" dirty="0" smtClean="0">
                <a:solidFill>
                  <a:srgbClr val="EEECE1"/>
                </a:solidFill>
              </a:rPr>
              <a:t>\Employee.hbm.xml</a:t>
            </a:r>
          </a:p>
          <a:p>
            <a:pPr lvl="1"/>
            <a:r>
              <a:rPr lang="en-US" i="1" dirty="0" err="1" smtClean="0">
                <a:solidFill>
                  <a:srgbClr val="EEECE1"/>
                </a:solidFill>
              </a:rPr>
              <a:t>Northwind</a:t>
            </a:r>
            <a:r>
              <a:rPr lang="en-US" i="1" dirty="0" smtClean="0">
                <a:solidFill>
                  <a:srgbClr val="EEECE1"/>
                </a:solidFill>
              </a:rPr>
              <a:t>\FluentNHibernate\Overrides\</a:t>
            </a:r>
            <a:r>
              <a:rPr lang="en-US" i="1" dirty="0" err="1" smtClean="0">
                <a:solidFill>
                  <a:srgbClr val="EEECE1"/>
                </a:solidFill>
              </a:rPr>
              <a:t>EmployeeMappingOverride.cs</a:t>
            </a:r>
            <a:endParaRPr lang="en-US" i="1" dirty="0" smtClean="0">
              <a:solidFill>
                <a:srgbClr val="EEECE1"/>
              </a:solidFill>
            </a:endParaRPr>
          </a:p>
          <a:p>
            <a:pPr lvl="1"/>
            <a:r>
              <a:rPr lang="en-US" i="1" dirty="0" err="1" smtClean="0">
                <a:solidFill>
                  <a:srgbClr val="EEECE1"/>
                </a:solidFill>
              </a:rPr>
              <a:t>NHibernateWorkshop</a:t>
            </a:r>
            <a:r>
              <a:rPr lang="en-US" i="1" dirty="0" smtClean="0">
                <a:solidFill>
                  <a:srgbClr val="EEECE1"/>
                </a:solidFill>
              </a:rPr>
              <a:t>\</a:t>
            </a:r>
            <a:r>
              <a:rPr lang="en-US" i="1" dirty="0" err="1" smtClean="0">
                <a:solidFill>
                  <a:srgbClr val="EEECE1"/>
                </a:solidFill>
              </a:rPr>
              <a:t>AdvancedMappings</a:t>
            </a:r>
            <a:r>
              <a:rPr lang="en-US" i="1" dirty="0" smtClean="0">
                <a:solidFill>
                  <a:srgbClr val="EEECE1"/>
                </a:solidFill>
              </a:rPr>
              <a:t>\</a:t>
            </a:r>
            <a:r>
              <a:rPr lang="en-US" i="1" dirty="0" err="1" smtClean="0">
                <a:solidFill>
                  <a:srgbClr val="EEECE1"/>
                </a:solidFill>
              </a:rPr>
              <a:t>EmployeeDynamicProperties.cs</a:t>
            </a:r>
            <a:endParaRPr lang="en-US" i="1" dirty="0" smtClean="0">
              <a:solidFill>
                <a:srgbClr val="EEECE1"/>
              </a:solidFill>
            </a:endParaRPr>
          </a:p>
          <a:p>
            <a:pPr lvl="1"/>
            <a:endParaRPr lang="nl-BE" dirty="0">
              <a:solidFill>
                <a:srgbClr val="FDB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950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Again: not everything needs to be an entity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But it’s certainly useful to reuse some classes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Components are typically used to model Value Objects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No identity, no lifecycle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The lifecycle of the component is entirely dependent on the lifecycle of the owning entity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The data of the value object is persisted to the same table as the owning entity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Can be bidirectional with a reference back to the parent (pretty rare use case though)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Can reference other entities with many-to-one associations</a:t>
            </a:r>
            <a:endParaRPr lang="nl-BE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64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EECE1"/>
                </a:solidFill>
              </a:rPr>
              <a:t>See:</a:t>
            </a: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Northwind</a:t>
            </a:r>
            <a:r>
              <a:rPr lang="en-US" dirty="0" smtClean="0">
                <a:solidFill>
                  <a:srgbClr val="EEECE1"/>
                </a:solidFill>
              </a:rPr>
              <a:t>\Components\</a:t>
            </a:r>
            <a:r>
              <a:rPr lang="en-US" dirty="0" err="1" smtClean="0">
                <a:solidFill>
                  <a:srgbClr val="EEECE1"/>
                </a:solidFill>
              </a:rPr>
              <a:t>Address.cs</a:t>
            </a:r>
            <a:endParaRPr lang="en-US" dirty="0" smtClean="0">
              <a:solidFill>
                <a:srgbClr val="EEECE1"/>
              </a:solidFill>
            </a:endParaRP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Northwind</a:t>
            </a:r>
            <a:r>
              <a:rPr lang="en-US" dirty="0" smtClean="0">
                <a:solidFill>
                  <a:srgbClr val="EEECE1"/>
                </a:solidFill>
              </a:rPr>
              <a:t>\Entities\</a:t>
            </a:r>
            <a:r>
              <a:rPr lang="en-US" dirty="0" err="1" smtClean="0">
                <a:solidFill>
                  <a:srgbClr val="EEECE1"/>
                </a:solidFill>
              </a:rPr>
              <a:t>Employee.cs</a:t>
            </a:r>
            <a:endParaRPr lang="en-US" dirty="0" smtClean="0">
              <a:solidFill>
                <a:srgbClr val="EEECE1"/>
              </a:solidFill>
            </a:endParaRP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Northwind</a:t>
            </a:r>
            <a:r>
              <a:rPr lang="en-US" dirty="0" smtClean="0">
                <a:solidFill>
                  <a:srgbClr val="EEECE1"/>
                </a:solidFill>
              </a:rPr>
              <a:t>\</a:t>
            </a:r>
            <a:r>
              <a:rPr lang="en-US" dirty="0" err="1" smtClean="0">
                <a:solidFill>
                  <a:srgbClr val="EEECE1"/>
                </a:solidFill>
              </a:rPr>
              <a:t>MappingFiles</a:t>
            </a:r>
            <a:r>
              <a:rPr lang="en-US" dirty="0" smtClean="0">
                <a:solidFill>
                  <a:srgbClr val="EEECE1"/>
                </a:solidFill>
              </a:rPr>
              <a:t>\</a:t>
            </a:r>
            <a:r>
              <a:rPr lang="en-US" dirty="0" err="1" smtClean="0">
                <a:solidFill>
                  <a:srgbClr val="EEECE1"/>
                </a:solidFill>
              </a:rPr>
              <a:t>Employee.hbm.cs</a:t>
            </a:r>
            <a:endParaRPr lang="en-US" dirty="0" smtClean="0">
              <a:solidFill>
                <a:srgbClr val="EEECE1"/>
              </a:solidFill>
            </a:endParaRP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Northwind</a:t>
            </a:r>
            <a:r>
              <a:rPr lang="en-US" dirty="0" smtClean="0">
                <a:solidFill>
                  <a:srgbClr val="EEECE1"/>
                </a:solidFill>
              </a:rPr>
              <a:t>\FluentNHibernate\Overrides\</a:t>
            </a:r>
            <a:r>
              <a:rPr lang="en-US" dirty="0" err="1" smtClean="0">
                <a:solidFill>
                  <a:srgbClr val="EEECE1"/>
                </a:solidFill>
              </a:rPr>
              <a:t>EmployeeMappingOverride.cs</a:t>
            </a:r>
            <a:endParaRPr lang="en-US" dirty="0" smtClean="0">
              <a:solidFill>
                <a:srgbClr val="EEECE1"/>
              </a:solidFill>
            </a:endParaRP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NHibernateWorkshop</a:t>
            </a:r>
            <a:r>
              <a:rPr lang="en-US" dirty="0" smtClean="0">
                <a:solidFill>
                  <a:srgbClr val="EEECE1"/>
                </a:solidFill>
              </a:rPr>
              <a:t>\</a:t>
            </a:r>
            <a:r>
              <a:rPr lang="en-US" dirty="0" err="1" smtClean="0">
                <a:solidFill>
                  <a:srgbClr val="EEECE1"/>
                </a:solidFill>
              </a:rPr>
              <a:t>CrudFixtures</a:t>
            </a:r>
            <a:r>
              <a:rPr lang="en-US" dirty="0" smtClean="0">
                <a:solidFill>
                  <a:srgbClr val="EEECE1"/>
                </a:solidFill>
              </a:rPr>
              <a:t>\</a:t>
            </a:r>
            <a:r>
              <a:rPr lang="en-US" dirty="0" err="1" smtClean="0">
                <a:solidFill>
                  <a:srgbClr val="EEECE1"/>
                </a:solidFill>
              </a:rPr>
              <a:t>EmployeeCrud.cs</a:t>
            </a:r>
            <a:endParaRPr lang="nl-BE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11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for today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EEECE1"/>
                </a:solidFill>
              </a:rPr>
              <a:t>Identifier Strategies</a:t>
            </a:r>
          </a:p>
          <a:p>
            <a:r>
              <a:rPr lang="en-US" dirty="0">
                <a:solidFill>
                  <a:srgbClr val="EEECE1"/>
                </a:solidFill>
              </a:rPr>
              <a:t>Inheritance Strategies</a:t>
            </a:r>
          </a:p>
          <a:p>
            <a:r>
              <a:rPr lang="en-US" dirty="0">
                <a:solidFill>
                  <a:srgbClr val="EEECE1"/>
                </a:solidFill>
              </a:rPr>
              <a:t>Advanced Mappings</a:t>
            </a:r>
          </a:p>
          <a:p>
            <a:r>
              <a:rPr lang="en-US" dirty="0">
                <a:solidFill>
                  <a:srgbClr val="EEECE1"/>
                </a:solidFill>
              </a:rPr>
              <a:t>Second Level Cache</a:t>
            </a:r>
          </a:p>
          <a:p>
            <a:r>
              <a:rPr lang="en-US" dirty="0">
                <a:solidFill>
                  <a:srgbClr val="EEECE1"/>
                </a:solidFill>
              </a:rPr>
              <a:t>Stateless Sessions</a:t>
            </a:r>
            <a:endParaRPr lang="nl-BE" dirty="0">
              <a:solidFill>
                <a:srgbClr val="EEECE1"/>
              </a:solidFill>
            </a:endParaRPr>
          </a:p>
          <a:p>
            <a:endParaRPr lang="nl-BE" dirty="0">
              <a:solidFill>
                <a:srgbClr val="FDB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182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collections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Components are typically implemented as Value Objects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So we can use them in value type collections as well</a:t>
            </a:r>
          </a:p>
          <a:p>
            <a:r>
              <a:rPr lang="en-US" i="1" dirty="0" smtClean="0">
                <a:solidFill>
                  <a:srgbClr val="EEECE1"/>
                </a:solidFill>
              </a:rPr>
              <a:t>See:</a:t>
            </a:r>
          </a:p>
          <a:p>
            <a:pPr lvl="1"/>
            <a:r>
              <a:rPr lang="en-US" i="1" dirty="0" err="1" smtClean="0">
                <a:solidFill>
                  <a:srgbClr val="EEECE1"/>
                </a:solidFill>
              </a:rPr>
              <a:t>Northwind</a:t>
            </a:r>
            <a:r>
              <a:rPr lang="en-US" i="1" dirty="0" smtClean="0">
                <a:solidFill>
                  <a:srgbClr val="EEECE1"/>
                </a:solidFill>
              </a:rPr>
              <a:t>\Components\</a:t>
            </a:r>
            <a:r>
              <a:rPr lang="en-US" i="1" dirty="0" err="1" smtClean="0">
                <a:solidFill>
                  <a:srgbClr val="EEECE1"/>
                </a:solidFill>
              </a:rPr>
              <a:t>ImageInfo.cs</a:t>
            </a:r>
            <a:endParaRPr lang="en-US" i="1" dirty="0" smtClean="0">
              <a:solidFill>
                <a:srgbClr val="EEECE1"/>
              </a:solidFill>
            </a:endParaRPr>
          </a:p>
          <a:p>
            <a:pPr lvl="1"/>
            <a:r>
              <a:rPr lang="en-US" i="1" dirty="0" err="1" smtClean="0">
                <a:solidFill>
                  <a:srgbClr val="EEECE1"/>
                </a:solidFill>
              </a:rPr>
              <a:t>Northwind</a:t>
            </a:r>
            <a:r>
              <a:rPr lang="en-US" i="1" dirty="0" smtClean="0">
                <a:solidFill>
                  <a:srgbClr val="EEECE1"/>
                </a:solidFill>
              </a:rPr>
              <a:t>\Entities\</a:t>
            </a:r>
            <a:r>
              <a:rPr lang="en-US" i="1" dirty="0" err="1" smtClean="0">
                <a:solidFill>
                  <a:srgbClr val="EEECE1"/>
                </a:solidFill>
              </a:rPr>
              <a:t>Product.cs</a:t>
            </a:r>
            <a:endParaRPr lang="en-US" i="1" dirty="0" smtClean="0">
              <a:solidFill>
                <a:srgbClr val="EEECE1"/>
              </a:solidFill>
            </a:endParaRPr>
          </a:p>
          <a:p>
            <a:pPr lvl="1"/>
            <a:r>
              <a:rPr lang="en-US" i="1" dirty="0" err="1" smtClean="0">
                <a:solidFill>
                  <a:srgbClr val="EEECE1"/>
                </a:solidFill>
              </a:rPr>
              <a:t>Northwind</a:t>
            </a:r>
            <a:r>
              <a:rPr lang="en-US" i="1" dirty="0" smtClean="0">
                <a:solidFill>
                  <a:srgbClr val="EEECE1"/>
                </a:solidFill>
              </a:rPr>
              <a:t>\</a:t>
            </a:r>
            <a:r>
              <a:rPr lang="en-US" i="1" dirty="0" err="1" smtClean="0">
                <a:solidFill>
                  <a:srgbClr val="EEECE1"/>
                </a:solidFill>
              </a:rPr>
              <a:t>MappingFiles</a:t>
            </a:r>
            <a:r>
              <a:rPr lang="en-US" i="1" dirty="0" smtClean="0">
                <a:solidFill>
                  <a:srgbClr val="EEECE1"/>
                </a:solidFill>
              </a:rPr>
              <a:t>\Product.hbm.xml</a:t>
            </a:r>
          </a:p>
          <a:p>
            <a:pPr lvl="1"/>
            <a:r>
              <a:rPr lang="en-US" i="1" dirty="0" err="1" smtClean="0">
                <a:solidFill>
                  <a:srgbClr val="EEECE1"/>
                </a:solidFill>
              </a:rPr>
              <a:t>Northwind</a:t>
            </a:r>
            <a:r>
              <a:rPr lang="en-US" i="1" dirty="0" smtClean="0">
                <a:solidFill>
                  <a:srgbClr val="EEECE1"/>
                </a:solidFill>
              </a:rPr>
              <a:t>\FluentNHibernate\Overrides\</a:t>
            </a:r>
            <a:r>
              <a:rPr lang="en-US" i="1" dirty="0" err="1" smtClean="0">
                <a:solidFill>
                  <a:srgbClr val="EEECE1"/>
                </a:solidFill>
              </a:rPr>
              <a:t>ProductMappingOverride.cs</a:t>
            </a:r>
            <a:endParaRPr lang="en-US" i="1" dirty="0" smtClean="0">
              <a:solidFill>
                <a:srgbClr val="EEECE1"/>
              </a:solidFill>
            </a:endParaRPr>
          </a:p>
          <a:p>
            <a:pPr lvl="1"/>
            <a:r>
              <a:rPr lang="en-US" i="1" dirty="0" err="1" smtClean="0">
                <a:solidFill>
                  <a:srgbClr val="EEECE1"/>
                </a:solidFill>
              </a:rPr>
              <a:t>NHibernateWorkshop</a:t>
            </a:r>
            <a:r>
              <a:rPr lang="en-US" i="1" dirty="0" smtClean="0">
                <a:solidFill>
                  <a:srgbClr val="EEECE1"/>
                </a:solidFill>
              </a:rPr>
              <a:t>\</a:t>
            </a:r>
            <a:r>
              <a:rPr lang="en-US" i="1" dirty="0" err="1" smtClean="0">
                <a:solidFill>
                  <a:srgbClr val="EEECE1"/>
                </a:solidFill>
              </a:rPr>
              <a:t>AdvancedMappings</a:t>
            </a:r>
            <a:r>
              <a:rPr lang="en-US" i="1" dirty="0" smtClean="0">
                <a:solidFill>
                  <a:srgbClr val="EEECE1"/>
                </a:solidFill>
              </a:rPr>
              <a:t>\</a:t>
            </a:r>
            <a:r>
              <a:rPr lang="en-US" i="1" dirty="0" err="1" smtClean="0">
                <a:solidFill>
                  <a:srgbClr val="EEECE1"/>
                </a:solidFill>
              </a:rPr>
              <a:t>ProductImages.cs</a:t>
            </a:r>
            <a:endParaRPr lang="nl-BE" i="1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776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user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You can define your own types</a:t>
            </a:r>
            <a:r>
              <a:rPr lang="nl-BE" dirty="0" smtClean="0">
                <a:solidFill>
                  <a:srgbClr val="EEECE1"/>
                </a:solidFill>
              </a:rPr>
              <a:t> with an implementation of either:</a:t>
            </a: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IUserType</a:t>
            </a:r>
            <a:endParaRPr lang="en-US" dirty="0" smtClean="0">
              <a:solidFill>
                <a:srgbClr val="EEECE1"/>
              </a:solidFill>
            </a:endParaRP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ICompositeUserType</a:t>
            </a:r>
            <a:endParaRPr lang="en-US" dirty="0" smtClean="0">
              <a:solidFill>
                <a:srgbClr val="EEECE1"/>
              </a:solidFill>
            </a:endParaRPr>
          </a:p>
          <a:p>
            <a:r>
              <a:rPr lang="en-US" dirty="0" smtClean="0">
                <a:solidFill>
                  <a:srgbClr val="EEECE1"/>
                </a:solidFill>
              </a:rPr>
              <a:t>Your implementation is responsible for converting instances of your type to a database-friendly format and vice-versa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This includes:</a:t>
            </a:r>
          </a:p>
          <a:p>
            <a:pPr lvl="2"/>
            <a:r>
              <a:rPr lang="en-US" dirty="0" smtClean="0">
                <a:solidFill>
                  <a:srgbClr val="EEECE1"/>
                </a:solidFill>
              </a:rPr>
              <a:t>Serialization/deserialization</a:t>
            </a:r>
          </a:p>
          <a:p>
            <a:pPr lvl="2"/>
            <a:r>
              <a:rPr lang="en-US" dirty="0" smtClean="0">
                <a:solidFill>
                  <a:srgbClr val="EEECE1"/>
                </a:solidFill>
              </a:rPr>
              <a:t>Deep copying</a:t>
            </a:r>
          </a:p>
          <a:p>
            <a:pPr lvl="2"/>
            <a:r>
              <a:rPr lang="en-US" dirty="0" smtClean="0">
                <a:solidFill>
                  <a:srgbClr val="EEECE1"/>
                </a:solidFill>
              </a:rPr>
              <a:t>Null-safety provisions</a:t>
            </a:r>
          </a:p>
          <a:p>
            <a:pPr lvl="2"/>
            <a:r>
              <a:rPr lang="en-US" dirty="0" smtClean="0">
                <a:solidFill>
                  <a:srgbClr val="EEECE1"/>
                </a:solidFill>
              </a:rPr>
              <a:t>Dirty checks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Can get very complex, very quickly</a:t>
            </a:r>
          </a:p>
        </p:txBody>
      </p:sp>
    </p:spTree>
    <p:extLst>
      <p:ext uri="{BB962C8B-B14F-4D97-AF65-F5344CB8AC3E}">
        <p14:creationId xmlns:p14="http://schemas.microsoft.com/office/powerpoint/2010/main" val="2906726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user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Advice: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If your type uses more than 1 column, you probably need a Component instead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Only do this when you need some kind of automated conversion process for one column</a:t>
            </a:r>
          </a:p>
          <a:p>
            <a:pPr lvl="2"/>
            <a:r>
              <a:rPr lang="en-US" dirty="0" smtClean="0">
                <a:solidFill>
                  <a:srgbClr val="EEECE1"/>
                </a:solidFill>
              </a:rPr>
              <a:t>For instance: a serialized version of a structure which is unsuitable for a relational representation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Try to only use this with Value Objects (immutable) =&gt; makes things much easier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If you think you need it, think twice </a:t>
            </a:r>
            <a:r>
              <a:rPr lang="en-US" dirty="0" smtClean="0">
                <a:solidFill>
                  <a:srgbClr val="EEECE1"/>
                </a:solidFill>
                <a:sym typeface="Wingdings" pitchFamily="2" charset="2"/>
              </a:rPr>
              <a:t></a:t>
            </a:r>
            <a:endParaRPr lang="en-US" dirty="0" smtClean="0">
              <a:solidFill>
                <a:srgbClr val="EEECE1"/>
              </a:solidFill>
            </a:endParaRPr>
          </a:p>
          <a:p>
            <a:pPr lvl="1"/>
            <a:endParaRPr lang="nl-BE" dirty="0">
              <a:solidFill>
                <a:srgbClr val="FDB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523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One-to-one associations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For instance: a User refers to one Employee, and an Employee only has one User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2 kinds are possible: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Primary key based</a:t>
            </a:r>
          </a:p>
          <a:p>
            <a:pPr lvl="2"/>
            <a:r>
              <a:rPr lang="en-US" dirty="0" smtClean="0">
                <a:solidFill>
                  <a:srgbClr val="EEECE1"/>
                </a:solidFill>
              </a:rPr>
              <a:t>User’s PK is also a FK to Employee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Unique foreign key based</a:t>
            </a:r>
          </a:p>
          <a:p>
            <a:pPr lvl="2"/>
            <a:r>
              <a:rPr lang="en-US" dirty="0" smtClean="0">
                <a:solidFill>
                  <a:srgbClr val="EEECE1"/>
                </a:solidFill>
              </a:rPr>
              <a:t>User has its own PK</a:t>
            </a:r>
          </a:p>
          <a:p>
            <a:pPr lvl="2"/>
            <a:r>
              <a:rPr lang="en-US" dirty="0" smtClean="0">
                <a:solidFill>
                  <a:srgbClr val="EEECE1"/>
                </a:solidFill>
              </a:rPr>
              <a:t>User has a unique foreign key to Employee</a:t>
            </a:r>
          </a:p>
        </p:txBody>
      </p:sp>
    </p:spTree>
    <p:extLst>
      <p:ext uri="{BB962C8B-B14F-4D97-AF65-F5344CB8AC3E}">
        <p14:creationId xmlns:p14="http://schemas.microsoft.com/office/powerpoint/2010/main" val="3827123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 based one-to-one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EECE1"/>
                </a:solidFill>
              </a:rPr>
              <a:t>One-to-one between Employee and User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User needs a ‘foreign’ primary key generator</a:t>
            </a:r>
            <a:endParaRPr lang="nl-BE" dirty="0">
              <a:solidFill>
                <a:srgbClr val="EEECE1"/>
              </a:solidFill>
            </a:endParaRPr>
          </a:p>
          <a:p>
            <a:pPr lvl="2"/>
            <a:r>
              <a:rPr lang="en-US" dirty="0" smtClean="0">
                <a:solidFill>
                  <a:srgbClr val="EEECE1"/>
                </a:solidFill>
              </a:rPr>
              <a:t>Should be configured with a ‘property’ parameter, which points to the property whose PK value needs to be used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User needs one-to-one Employee property with a constrained=“true” setting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Employee needs one-to-one to User</a:t>
            </a:r>
          </a:p>
        </p:txBody>
      </p:sp>
    </p:spTree>
    <p:extLst>
      <p:ext uri="{BB962C8B-B14F-4D97-AF65-F5344CB8AC3E}">
        <p14:creationId xmlns:p14="http://schemas.microsoft.com/office/powerpoint/2010/main" val="30583940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 based one-to-one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EECE1"/>
                </a:solidFill>
              </a:rPr>
              <a:t>One-to-one between Employee and User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User needs a many-to-one to Employee with the unique=“true” setting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Employee needs a one-to-one to User with a property-ref=“Employee” setting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735824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One-to-one associations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See:</a:t>
            </a: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Northwind</a:t>
            </a:r>
            <a:r>
              <a:rPr lang="en-US" dirty="0" smtClean="0">
                <a:solidFill>
                  <a:srgbClr val="EEECE1"/>
                </a:solidFill>
              </a:rPr>
              <a:t>\Entities\</a:t>
            </a:r>
            <a:r>
              <a:rPr lang="en-US" dirty="0" err="1" smtClean="0">
                <a:solidFill>
                  <a:srgbClr val="EEECE1"/>
                </a:solidFill>
              </a:rPr>
              <a:t>User.cs</a:t>
            </a:r>
            <a:endParaRPr lang="en-US" dirty="0" smtClean="0">
              <a:solidFill>
                <a:srgbClr val="EEECE1"/>
              </a:solidFill>
            </a:endParaRP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Northwind</a:t>
            </a:r>
            <a:r>
              <a:rPr lang="en-US" dirty="0" smtClean="0">
                <a:solidFill>
                  <a:srgbClr val="EEECE1"/>
                </a:solidFill>
              </a:rPr>
              <a:t>\Entities\</a:t>
            </a:r>
            <a:r>
              <a:rPr lang="en-US" dirty="0" err="1" smtClean="0">
                <a:solidFill>
                  <a:srgbClr val="EEECE1"/>
                </a:solidFill>
              </a:rPr>
              <a:t>Employee.cs</a:t>
            </a:r>
            <a:endParaRPr lang="en-US" dirty="0" smtClean="0">
              <a:solidFill>
                <a:srgbClr val="EEECE1"/>
              </a:solidFill>
            </a:endParaRP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Northwind</a:t>
            </a:r>
            <a:r>
              <a:rPr lang="en-US" dirty="0" smtClean="0">
                <a:solidFill>
                  <a:srgbClr val="EEECE1"/>
                </a:solidFill>
              </a:rPr>
              <a:t>\</a:t>
            </a:r>
            <a:r>
              <a:rPr lang="en-US" dirty="0" err="1" smtClean="0">
                <a:solidFill>
                  <a:srgbClr val="EEECE1"/>
                </a:solidFill>
              </a:rPr>
              <a:t>MappingFiles</a:t>
            </a:r>
            <a:r>
              <a:rPr lang="en-US" dirty="0" smtClean="0">
                <a:solidFill>
                  <a:srgbClr val="EEECE1"/>
                </a:solidFill>
              </a:rPr>
              <a:t>\User.hbm.xml</a:t>
            </a: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Northwind</a:t>
            </a:r>
            <a:r>
              <a:rPr lang="en-US" dirty="0" smtClean="0">
                <a:solidFill>
                  <a:srgbClr val="EEECE1"/>
                </a:solidFill>
              </a:rPr>
              <a:t>\</a:t>
            </a:r>
            <a:r>
              <a:rPr lang="en-US" dirty="0" err="1" smtClean="0">
                <a:solidFill>
                  <a:srgbClr val="EEECE1"/>
                </a:solidFill>
              </a:rPr>
              <a:t>MappingFiles</a:t>
            </a:r>
            <a:r>
              <a:rPr lang="en-US" dirty="0" smtClean="0">
                <a:solidFill>
                  <a:srgbClr val="EEECE1"/>
                </a:solidFill>
              </a:rPr>
              <a:t>\Employee.hbm.xml</a:t>
            </a: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Northwind</a:t>
            </a:r>
            <a:r>
              <a:rPr lang="en-US" dirty="0" smtClean="0">
                <a:solidFill>
                  <a:srgbClr val="EEECE1"/>
                </a:solidFill>
              </a:rPr>
              <a:t>\FluentNHibernate\Overrides\</a:t>
            </a:r>
            <a:r>
              <a:rPr lang="en-US" dirty="0" err="1" smtClean="0">
                <a:solidFill>
                  <a:srgbClr val="EEECE1"/>
                </a:solidFill>
              </a:rPr>
              <a:t>UserMappingOverride.cs</a:t>
            </a:r>
            <a:endParaRPr lang="en-US" dirty="0" smtClean="0">
              <a:solidFill>
                <a:srgbClr val="EEECE1"/>
              </a:solidFill>
            </a:endParaRP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Northwind</a:t>
            </a:r>
            <a:r>
              <a:rPr lang="en-US" dirty="0" smtClean="0">
                <a:solidFill>
                  <a:srgbClr val="EEECE1"/>
                </a:solidFill>
              </a:rPr>
              <a:t>\FluentNHibernate\Overrides\</a:t>
            </a:r>
            <a:r>
              <a:rPr lang="en-US" dirty="0" err="1" smtClean="0">
                <a:solidFill>
                  <a:srgbClr val="EEECE1"/>
                </a:solidFill>
              </a:rPr>
              <a:t>EmployeeMappingOverride.cs</a:t>
            </a:r>
            <a:endParaRPr lang="en-US" dirty="0" smtClean="0">
              <a:solidFill>
                <a:srgbClr val="EEECE1"/>
              </a:solidFill>
            </a:endParaRP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NHibernateWorkshop</a:t>
            </a:r>
            <a:r>
              <a:rPr lang="en-US" dirty="0" smtClean="0">
                <a:solidFill>
                  <a:srgbClr val="EEECE1"/>
                </a:solidFill>
              </a:rPr>
              <a:t>\Associations\</a:t>
            </a:r>
            <a:r>
              <a:rPr lang="en-US" dirty="0" err="1" smtClean="0">
                <a:solidFill>
                  <a:srgbClr val="EEECE1"/>
                </a:solidFill>
              </a:rPr>
              <a:t>OneToOneFixtures</a:t>
            </a:r>
            <a:r>
              <a:rPr lang="en-US" dirty="0" smtClean="0">
                <a:solidFill>
                  <a:srgbClr val="EEECE1"/>
                </a:solidFill>
              </a:rPr>
              <a:t>\</a:t>
            </a:r>
            <a:r>
              <a:rPr lang="en-US" dirty="0" err="1" smtClean="0">
                <a:solidFill>
                  <a:srgbClr val="EEECE1"/>
                </a:solidFill>
              </a:rPr>
              <a:t>EmployeeUser.cs</a:t>
            </a:r>
            <a:endParaRPr lang="en-US" dirty="0" smtClean="0">
              <a:solidFill>
                <a:srgbClr val="EEECE1"/>
              </a:solidFill>
            </a:endParaRPr>
          </a:p>
          <a:p>
            <a:endParaRPr lang="nl-BE" dirty="0">
              <a:solidFill>
                <a:srgbClr val="FDB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026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about one-to-one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EECE1"/>
                </a:solidFill>
              </a:rPr>
              <a:t>Why not just use 2 many-to-one’s?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Employee has many-to-one to User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User has many-to-one to Employee</a:t>
            </a:r>
            <a:endParaRPr lang="nl-BE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743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associations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In most cases, it’s safer to create an entity out of the ‘link’ (this way, properties can be added to the relationship), and use one-to-</a:t>
            </a:r>
            <a:r>
              <a:rPr lang="en-US" dirty="0" err="1" smtClean="0">
                <a:solidFill>
                  <a:srgbClr val="EEECE1"/>
                </a:solidFill>
              </a:rPr>
              <a:t>many’s</a:t>
            </a:r>
            <a:r>
              <a:rPr lang="en-US" dirty="0" smtClean="0">
                <a:solidFill>
                  <a:srgbClr val="EEECE1"/>
                </a:solidFill>
              </a:rPr>
              <a:t> on both sides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If you’re really sure, you can of course use a many-to-many which hides the link table from your domain model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Can be unidirectional or bidirectional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Unidirectional: User has a collection of </a:t>
            </a:r>
            <a:r>
              <a:rPr lang="en-US" dirty="0" err="1" smtClean="0">
                <a:solidFill>
                  <a:srgbClr val="EEECE1"/>
                </a:solidFill>
              </a:rPr>
              <a:t>UserGroups</a:t>
            </a:r>
            <a:r>
              <a:rPr lang="en-US" dirty="0" smtClean="0">
                <a:solidFill>
                  <a:srgbClr val="EEECE1"/>
                </a:solidFill>
              </a:rPr>
              <a:t>, but </a:t>
            </a:r>
            <a:r>
              <a:rPr lang="en-US" dirty="0" err="1" smtClean="0">
                <a:solidFill>
                  <a:srgbClr val="EEECE1"/>
                </a:solidFill>
              </a:rPr>
              <a:t>UserGroup</a:t>
            </a:r>
            <a:r>
              <a:rPr lang="en-US" dirty="0" smtClean="0">
                <a:solidFill>
                  <a:srgbClr val="EEECE1"/>
                </a:solidFill>
              </a:rPr>
              <a:t> has no Users collection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Bidirectional: </a:t>
            </a:r>
            <a:r>
              <a:rPr lang="en-US" dirty="0" err="1" smtClean="0">
                <a:solidFill>
                  <a:srgbClr val="EEECE1"/>
                </a:solidFill>
              </a:rPr>
              <a:t>UserGroups</a:t>
            </a:r>
            <a:r>
              <a:rPr lang="en-US" dirty="0" smtClean="0">
                <a:solidFill>
                  <a:srgbClr val="EEECE1"/>
                </a:solidFill>
              </a:rPr>
              <a:t> has the Users collection</a:t>
            </a:r>
          </a:p>
          <a:p>
            <a:pPr lvl="2"/>
            <a:r>
              <a:rPr lang="en-US" dirty="0" smtClean="0">
                <a:solidFill>
                  <a:srgbClr val="EEECE1"/>
                </a:solidFill>
              </a:rPr>
              <a:t>One of them needs to be marked as the inverse (doesn’t matter which one)</a:t>
            </a:r>
          </a:p>
          <a:p>
            <a:pPr lvl="2"/>
            <a:r>
              <a:rPr lang="en-US" dirty="0" smtClean="0">
                <a:solidFill>
                  <a:srgbClr val="EEECE1"/>
                </a:solidFill>
              </a:rPr>
              <a:t>Both sides of the relationship need to be kept in sync!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Cascade settings ‘all’, ‘delete-orphan’ and ‘all-delete-orphan’ are invalid for many-to-many associations!</a:t>
            </a:r>
          </a:p>
          <a:p>
            <a:endParaRPr lang="nl-BE" dirty="0">
              <a:solidFill>
                <a:srgbClr val="FDB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2261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associations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See:</a:t>
            </a: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Northwind</a:t>
            </a:r>
            <a:r>
              <a:rPr lang="en-US" dirty="0" smtClean="0">
                <a:solidFill>
                  <a:srgbClr val="EEECE1"/>
                </a:solidFill>
              </a:rPr>
              <a:t>\Entities\</a:t>
            </a:r>
            <a:r>
              <a:rPr lang="en-US" dirty="0" err="1" smtClean="0">
                <a:solidFill>
                  <a:srgbClr val="EEECE1"/>
                </a:solidFill>
              </a:rPr>
              <a:t>User.cs</a:t>
            </a:r>
            <a:endParaRPr lang="en-US" dirty="0" smtClean="0">
              <a:solidFill>
                <a:srgbClr val="EEECE1"/>
              </a:solidFill>
            </a:endParaRP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Northwind</a:t>
            </a:r>
            <a:r>
              <a:rPr lang="en-US" dirty="0" smtClean="0">
                <a:solidFill>
                  <a:srgbClr val="EEECE1"/>
                </a:solidFill>
              </a:rPr>
              <a:t>\Entities\</a:t>
            </a:r>
            <a:r>
              <a:rPr lang="en-US" dirty="0" err="1" smtClean="0">
                <a:solidFill>
                  <a:srgbClr val="EEECE1"/>
                </a:solidFill>
              </a:rPr>
              <a:t>UserGroup.cs</a:t>
            </a:r>
            <a:endParaRPr lang="en-US" dirty="0" smtClean="0">
              <a:solidFill>
                <a:srgbClr val="EEECE1"/>
              </a:solidFill>
            </a:endParaRP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Northwind</a:t>
            </a:r>
            <a:r>
              <a:rPr lang="en-US" dirty="0" smtClean="0">
                <a:solidFill>
                  <a:srgbClr val="EEECE1"/>
                </a:solidFill>
              </a:rPr>
              <a:t>\</a:t>
            </a:r>
            <a:r>
              <a:rPr lang="en-US" dirty="0" err="1" smtClean="0">
                <a:solidFill>
                  <a:srgbClr val="EEECE1"/>
                </a:solidFill>
              </a:rPr>
              <a:t>MappingFiles</a:t>
            </a:r>
            <a:r>
              <a:rPr lang="en-US" dirty="0" smtClean="0">
                <a:solidFill>
                  <a:srgbClr val="EEECE1"/>
                </a:solidFill>
              </a:rPr>
              <a:t>\User.hbm.xml</a:t>
            </a: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Northwind</a:t>
            </a:r>
            <a:r>
              <a:rPr lang="en-US" dirty="0" smtClean="0">
                <a:solidFill>
                  <a:srgbClr val="EEECE1"/>
                </a:solidFill>
              </a:rPr>
              <a:t>\</a:t>
            </a:r>
            <a:r>
              <a:rPr lang="en-US" dirty="0" err="1" smtClean="0">
                <a:solidFill>
                  <a:srgbClr val="EEECE1"/>
                </a:solidFill>
              </a:rPr>
              <a:t>MappingFiles</a:t>
            </a:r>
            <a:r>
              <a:rPr lang="en-US" dirty="0" smtClean="0">
                <a:solidFill>
                  <a:srgbClr val="EEECE1"/>
                </a:solidFill>
              </a:rPr>
              <a:t>\UserGroup.hbm.xml</a:t>
            </a: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Northwind</a:t>
            </a:r>
            <a:r>
              <a:rPr lang="en-US" dirty="0" smtClean="0">
                <a:solidFill>
                  <a:srgbClr val="EEECE1"/>
                </a:solidFill>
              </a:rPr>
              <a:t>\FluentNHibernate\Overrides\</a:t>
            </a:r>
            <a:r>
              <a:rPr lang="en-US" dirty="0" err="1" smtClean="0">
                <a:solidFill>
                  <a:srgbClr val="EEECE1"/>
                </a:solidFill>
              </a:rPr>
              <a:t>UserMappingOverride.cs</a:t>
            </a:r>
            <a:endParaRPr lang="en-US" dirty="0" smtClean="0">
              <a:solidFill>
                <a:srgbClr val="EEECE1"/>
              </a:solidFill>
            </a:endParaRP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Northwind</a:t>
            </a:r>
            <a:r>
              <a:rPr lang="en-US" dirty="0" smtClean="0">
                <a:solidFill>
                  <a:srgbClr val="EEECE1"/>
                </a:solidFill>
              </a:rPr>
              <a:t>\FluentNHibernate\Overrides\</a:t>
            </a:r>
            <a:r>
              <a:rPr lang="en-US" dirty="0" err="1" smtClean="0">
                <a:solidFill>
                  <a:srgbClr val="EEECE1"/>
                </a:solidFill>
              </a:rPr>
              <a:t>UserGroupMappingOverride.cs</a:t>
            </a:r>
            <a:endParaRPr lang="en-US" dirty="0" smtClean="0">
              <a:solidFill>
                <a:srgbClr val="EEECE1"/>
              </a:solidFill>
            </a:endParaRP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NHibernateWorkshop</a:t>
            </a:r>
            <a:r>
              <a:rPr lang="en-US" dirty="0" smtClean="0">
                <a:solidFill>
                  <a:srgbClr val="EEECE1"/>
                </a:solidFill>
              </a:rPr>
              <a:t>\Associations\</a:t>
            </a:r>
            <a:r>
              <a:rPr lang="en-US" dirty="0" err="1" smtClean="0">
                <a:solidFill>
                  <a:srgbClr val="EEECE1"/>
                </a:solidFill>
              </a:rPr>
              <a:t>ManyToManyFixtures</a:t>
            </a:r>
            <a:r>
              <a:rPr lang="en-US" dirty="0" smtClean="0">
                <a:solidFill>
                  <a:srgbClr val="EEECE1"/>
                </a:solidFill>
              </a:rPr>
              <a:t>\</a:t>
            </a:r>
            <a:r>
              <a:rPr lang="en-US" dirty="0" err="1" smtClean="0">
                <a:solidFill>
                  <a:srgbClr val="EEECE1"/>
                </a:solidFill>
              </a:rPr>
              <a:t>UserUserGroups.cs</a:t>
            </a:r>
            <a:endParaRPr lang="en-US" dirty="0" smtClean="0">
              <a:solidFill>
                <a:srgbClr val="EEECE1"/>
              </a:solidFill>
            </a:endParaRP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NHibernateWorkshop</a:t>
            </a:r>
            <a:r>
              <a:rPr lang="en-US" dirty="0" smtClean="0">
                <a:solidFill>
                  <a:srgbClr val="EEECE1"/>
                </a:solidFill>
              </a:rPr>
              <a:t>\Associations\</a:t>
            </a:r>
            <a:r>
              <a:rPr lang="en-US" dirty="0" err="1" smtClean="0">
                <a:solidFill>
                  <a:srgbClr val="EEECE1"/>
                </a:solidFill>
              </a:rPr>
              <a:t>ManyToManyFixtures</a:t>
            </a:r>
            <a:r>
              <a:rPr lang="en-US" dirty="0" smtClean="0">
                <a:solidFill>
                  <a:srgbClr val="EEECE1"/>
                </a:solidFill>
              </a:rPr>
              <a:t>\</a:t>
            </a:r>
            <a:r>
              <a:rPr lang="en-US" dirty="0" err="1" smtClean="0">
                <a:solidFill>
                  <a:srgbClr val="EEECE1"/>
                </a:solidFill>
              </a:rPr>
              <a:t>UserGroupUsers.cs</a:t>
            </a:r>
            <a:endParaRPr lang="nl-BE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23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Identifier Strategies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5981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EECE1"/>
                </a:solidFill>
              </a:rPr>
              <a:t>Get rid of the TODO’s and make sure all tests still pass</a:t>
            </a:r>
            <a:r>
              <a:rPr lang="en-US" dirty="0" smtClean="0">
                <a:solidFill>
                  <a:srgbClr val="FDB113"/>
                </a:solidFill>
              </a:rPr>
              <a:t>.</a:t>
            </a:r>
            <a:endParaRPr lang="nl-BE" dirty="0">
              <a:solidFill>
                <a:srgbClr val="FDB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2083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Second level cache</a:t>
            </a:r>
            <a:endParaRPr lang="nl-B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91789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EECE1"/>
                </a:solidFill>
              </a:rPr>
              <a:t>Scoped at the </a:t>
            </a:r>
            <a:r>
              <a:rPr lang="en-US" dirty="0" err="1" smtClean="0">
                <a:solidFill>
                  <a:srgbClr val="EEECE1"/>
                </a:solidFill>
              </a:rPr>
              <a:t>SessionFactory</a:t>
            </a:r>
            <a:r>
              <a:rPr lang="en-US" dirty="0" smtClean="0">
                <a:solidFill>
                  <a:srgbClr val="EEECE1"/>
                </a:solidFill>
              </a:rPr>
              <a:t> level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2</a:t>
            </a:r>
            <a:r>
              <a:rPr lang="en-US" baseline="30000" dirty="0" smtClean="0">
                <a:solidFill>
                  <a:srgbClr val="EEECE1"/>
                </a:solidFill>
              </a:rPr>
              <a:t>nd</a:t>
            </a:r>
            <a:r>
              <a:rPr lang="en-US" dirty="0" smtClean="0">
                <a:solidFill>
                  <a:srgbClr val="EEECE1"/>
                </a:solidFill>
              </a:rPr>
              <a:t> level cache can be used by all sessions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Can be a local cache (on the same server as your code)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Can be distributed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Depends on the cache provider and the underlying technology</a:t>
            </a:r>
          </a:p>
        </p:txBody>
      </p:sp>
    </p:spTree>
    <p:extLst>
      <p:ext uri="{BB962C8B-B14F-4D97-AF65-F5344CB8AC3E}">
        <p14:creationId xmlns:p14="http://schemas.microsoft.com/office/powerpoint/2010/main" val="41801120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strategies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read-write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Maintains read-committed isolation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Synchronizing cache updates is very expensive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Use this when it’s critical to prevent stale data in the cache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Not all distributed providers support this</a:t>
            </a:r>
          </a:p>
          <a:p>
            <a:r>
              <a:rPr lang="en-US" dirty="0" err="1" smtClean="0">
                <a:solidFill>
                  <a:srgbClr val="EEECE1"/>
                </a:solidFill>
              </a:rPr>
              <a:t>nonstrict</a:t>
            </a:r>
            <a:r>
              <a:rPr lang="en-US" dirty="0" smtClean="0">
                <a:solidFill>
                  <a:srgbClr val="EEECE1"/>
                </a:solidFill>
              </a:rPr>
              <a:t>-read-write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Cache updates happen asynchronously, without any locking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No guarantee of consistency between cache and database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Use this when the cached data rarely changes and small likelihood of stale data isn’t of critical concern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read-only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Only suitable for data that never changes: reference data</a:t>
            </a:r>
          </a:p>
        </p:txBody>
      </p:sp>
    </p:spTree>
    <p:extLst>
      <p:ext uri="{BB962C8B-B14F-4D97-AF65-F5344CB8AC3E}">
        <p14:creationId xmlns:p14="http://schemas.microsoft.com/office/powerpoint/2010/main" val="2532910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strategies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EECE1"/>
                </a:solidFill>
              </a:rPr>
              <a:t>Can be set per entity and per collection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Choice depends on multiple factors: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Ratio of reads to writes</a:t>
            </a:r>
          </a:p>
          <a:p>
            <a:pPr lvl="2"/>
            <a:r>
              <a:rPr lang="en-US" dirty="0" smtClean="0">
                <a:solidFill>
                  <a:srgbClr val="EEECE1"/>
                </a:solidFill>
              </a:rPr>
              <a:t>If there are more writes than reads, don’t cache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Size of the data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Other processes that use the data</a:t>
            </a:r>
          </a:p>
          <a:p>
            <a:pPr lvl="2"/>
            <a:r>
              <a:rPr lang="en-US" dirty="0" smtClean="0">
                <a:solidFill>
                  <a:srgbClr val="EEECE1"/>
                </a:solidFill>
              </a:rPr>
              <a:t>Read only? Or writes as well?</a:t>
            </a:r>
          </a:p>
          <a:p>
            <a:pPr lvl="3"/>
            <a:r>
              <a:rPr lang="en-US" dirty="0" smtClean="0">
                <a:solidFill>
                  <a:srgbClr val="EEECE1"/>
                </a:solidFill>
              </a:rPr>
              <a:t>In case of writes =&gt; avoid caching </a:t>
            </a:r>
          </a:p>
          <a:p>
            <a:pPr lvl="1"/>
            <a:endParaRPr lang="en-US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785005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regions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Regions are logical areas within the cache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Expiration and duration is configured at the region level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If not configured, uses the default for your specific cache provider (they can vary)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You can group data of multiple entity types in the same region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By default: each entity and each collection uses its own region</a:t>
            </a:r>
            <a:endParaRPr lang="nl-BE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570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different caches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Entity cache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Stores entities in disassembled form</a:t>
            </a:r>
          </a:p>
          <a:p>
            <a:pPr lvl="2"/>
            <a:r>
              <a:rPr lang="en-US" dirty="0" smtClean="0">
                <a:solidFill>
                  <a:srgbClr val="EEECE1"/>
                </a:solidFill>
              </a:rPr>
              <a:t>Object arrays, not actual instances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Collection cache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Stores ID’s of collection elements, not actual entities</a:t>
            </a:r>
          </a:p>
          <a:p>
            <a:pPr lvl="2"/>
            <a:r>
              <a:rPr lang="en-US" dirty="0" smtClean="0">
                <a:solidFill>
                  <a:srgbClr val="EEECE1"/>
                </a:solidFill>
              </a:rPr>
              <a:t>If the entity type is not configured for caching, this could lead to a SELECT N+1 proble</a:t>
            </a:r>
            <a:r>
              <a:rPr lang="en-US" dirty="0">
                <a:solidFill>
                  <a:srgbClr val="EEECE1"/>
                </a:solidFill>
              </a:rPr>
              <a:t>m</a:t>
            </a:r>
            <a:endParaRPr lang="en-US" dirty="0" smtClean="0">
              <a:solidFill>
                <a:srgbClr val="EEECE1"/>
              </a:solidFill>
            </a:endParaRPr>
          </a:p>
          <a:p>
            <a:r>
              <a:rPr lang="en-US" dirty="0" smtClean="0">
                <a:solidFill>
                  <a:srgbClr val="EEECE1"/>
                </a:solidFill>
              </a:rPr>
              <a:t>Query cache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Stores ID’s of entities in the </a:t>
            </a:r>
            <a:r>
              <a:rPr lang="en-US" dirty="0" err="1" smtClean="0">
                <a:solidFill>
                  <a:srgbClr val="EEECE1"/>
                </a:solidFill>
              </a:rPr>
              <a:t>resultset</a:t>
            </a:r>
            <a:r>
              <a:rPr lang="en-US" dirty="0" smtClean="0">
                <a:solidFill>
                  <a:srgbClr val="EEECE1"/>
                </a:solidFill>
              </a:rPr>
              <a:t>, not actual entities</a:t>
            </a:r>
          </a:p>
          <a:p>
            <a:pPr lvl="2"/>
            <a:r>
              <a:rPr lang="en-US" dirty="0" smtClean="0">
                <a:solidFill>
                  <a:srgbClr val="EEECE1"/>
                </a:solidFill>
              </a:rPr>
              <a:t>If the entity type is not configured for caching, this could lead to a SELECT N+1 problem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Keeps parameters into account as well</a:t>
            </a:r>
          </a:p>
          <a:p>
            <a:pPr lvl="2"/>
            <a:r>
              <a:rPr lang="en-US" dirty="0" smtClean="0">
                <a:solidFill>
                  <a:srgbClr val="EEECE1"/>
                </a:solidFill>
              </a:rPr>
              <a:t>Do not cache queries where parameters vary wildly</a:t>
            </a:r>
          </a:p>
          <a:p>
            <a:pPr lvl="2"/>
            <a:r>
              <a:rPr lang="en-US" dirty="0" smtClean="0">
                <a:solidFill>
                  <a:srgbClr val="EEECE1"/>
                </a:solidFill>
              </a:rPr>
              <a:t>Do not use entity instances as parameters (the instances remain in memory as part of the cached query), use ID property values</a:t>
            </a:r>
            <a:endParaRPr lang="nl-BE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2394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the 2</a:t>
            </a:r>
            <a:r>
              <a:rPr lang="en-US" baseline="30000" dirty="0" smtClean="0"/>
              <a:t>nd</a:t>
            </a:r>
            <a:r>
              <a:rPr lang="en-US" dirty="0" smtClean="0"/>
              <a:t> level cache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EECE1"/>
                </a:solidFill>
              </a:rPr>
              <a:t>See:</a:t>
            </a: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NHibernateWorkshop</a:t>
            </a:r>
            <a:r>
              <a:rPr lang="en-US" dirty="0" smtClean="0">
                <a:solidFill>
                  <a:srgbClr val="EEECE1"/>
                </a:solidFill>
              </a:rPr>
              <a:t>\sqlite.hibernate.cfg.xml</a:t>
            </a: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NHibernateWorkshop</a:t>
            </a:r>
            <a:r>
              <a:rPr lang="en-US" dirty="0" smtClean="0">
                <a:solidFill>
                  <a:srgbClr val="EEECE1"/>
                </a:solidFill>
              </a:rPr>
              <a:t>\</a:t>
            </a:r>
            <a:r>
              <a:rPr lang="en-US" dirty="0" err="1" smtClean="0">
                <a:solidFill>
                  <a:srgbClr val="EEECE1"/>
                </a:solidFill>
              </a:rPr>
              <a:t>SessionFactoryBuilders</a:t>
            </a:r>
            <a:r>
              <a:rPr lang="en-US" dirty="0" smtClean="0">
                <a:solidFill>
                  <a:srgbClr val="EEECE1"/>
                </a:solidFill>
              </a:rPr>
              <a:t>\</a:t>
            </a:r>
            <a:r>
              <a:rPr lang="en-US" dirty="0" err="1" smtClean="0">
                <a:solidFill>
                  <a:srgbClr val="EEECE1"/>
                </a:solidFill>
              </a:rPr>
              <a:t>SQLiteFluentSessionFactoryBuilder.cs</a:t>
            </a:r>
            <a:endParaRPr lang="en-US" dirty="0" smtClean="0">
              <a:solidFill>
                <a:srgbClr val="EEECE1"/>
              </a:solidFill>
            </a:endParaRPr>
          </a:p>
          <a:p>
            <a:pPr marL="457200" lvl="1" indent="0">
              <a:buNone/>
            </a:pPr>
            <a:endParaRPr lang="nl-BE" dirty="0">
              <a:solidFill>
                <a:srgbClr val="FDB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663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Configuring &amp; using the 2</a:t>
            </a:r>
            <a:r>
              <a:rPr lang="en-US" baseline="30000" dirty="0" smtClean="0"/>
              <a:t>nd</a:t>
            </a:r>
            <a:r>
              <a:rPr lang="en-US" dirty="0" smtClean="0"/>
              <a:t> level cache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EECE1"/>
                </a:solidFill>
              </a:rPr>
              <a:t>See:</a:t>
            </a: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Northwind</a:t>
            </a:r>
            <a:r>
              <a:rPr lang="en-US" dirty="0" smtClean="0">
                <a:solidFill>
                  <a:srgbClr val="EEECE1"/>
                </a:solidFill>
              </a:rPr>
              <a:t>\</a:t>
            </a:r>
            <a:r>
              <a:rPr lang="en-US" dirty="0" err="1" smtClean="0">
                <a:solidFill>
                  <a:srgbClr val="EEECE1"/>
                </a:solidFill>
              </a:rPr>
              <a:t>MappingFiles</a:t>
            </a:r>
            <a:r>
              <a:rPr lang="en-US" dirty="0" smtClean="0">
                <a:solidFill>
                  <a:srgbClr val="EEECE1"/>
                </a:solidFill>
              </a:rPr>
              <a:t>\User.hbm.xml</a:t>
            </a: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Northwind</a:t>
            </a:r>
            <a:r>
              <a:rPr lang="en-US" dirty="0" smtClean="0">
                <a:solidFill>
                  <a:srgbClr val="EEECE1"/>
                </a:solidFill>
              </a:rPr>
              <a:t>\</a:t>
            </a:r>
            <a:r>
              <a:rPr lang="en-US" dirty="0" err="1" smtClean="0">
                <a:solidFill>
                  <a:srgbClr val="EEECE1"/>
                </a:solidFill>
              </a:rPr>
              <a:t>MappingFiles</a:t>
            </a:r>
            <a:r>
              <a:rPr lang="en-US" dirty="0" smtClean="0">
                <a:solidFill>
                  <a:srgbClr val="EEECE1"/>
                </a:solidFill>
              </a:rPr>
              <a:t>\UserGroup.hbm.xml</a:t>
            </a: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Northwind</a:t>
            </a:r>
            <a:r>
              <a:rPr lang="en-US" dirty="0" smtClean="0">
                <a:solidFill>
                  <a:srgbClr val="EEECE1"/>
                </a:solidFill>
              </a:rPr>
              <a:t>\FluentNHibernate\Overrides\</a:t>
            </a:r>
            <a:r>
              <a:rPr lang="en-US" dirty="0" err="1" smtClean="0">
                <a:solidFill>
                  <a:srgbClr val="EEECE1"/>
                </a:solidFill>
              </a:rPr>
              <a:t>UserMappingOverride.cs</a:t>
            </a:r>
            <a:endParaRPr lang="en-US" dirty="0" smtClean="0">
              <a:solidFill>
                <a:srgbClr val="EEECE1"/>
              </a:solidFill>
            </a:endParaRP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Northwind</a:t>
            </a:r>
            <a:r>
              <a:rPr lang="en-US" dirty="0" smtClean="0">
                <a:solidFill>
                  <a:srgbClr val="EEECE1"/>
                </a:solidFill>
              </a:rPr>
              <a:t>\FluentNHibernate\Overrides\</a:t>
            </a:r>
            <a:r>
              <a:rPr lang="en-US" dirty="0" err="1" smtClean="0">
                <a:solidFill>
                  <a:srgbClr val="EEECE1"/>
                </a:solidFill>
              </a:rPr>
              <a:t>UserGroupMappingOverride.cs</a:t>
            </a:r>
            <a:endParaRPr lang="en-US" dirty="0" smtClean="0">
              <a:solidFill>
                <a:srgbClr val="EEECE1"/>
              </a:solidFill>
            </a:endParaRP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NHibernateWorkshop</a:t>
            </a:r>
            <a:r>
              <a:rPr lang="en-US" dirty="0" smtClean="0">
                <a:solidFill>
                  <a:srgbClr val="EEECE1"/>
                </a:solidFill>
              </a:rPr>
              <a:t>\Performance\</a:t>
            </a:r>
            <a:r>
              <a:rPr lang="en-US" dirty="0" err="1" smtClean="0">
                <a:solidFill>
                  <a:srgbClr val="EEECE1"/>
                </a:solidFill>
              </a:rPr>
              <a:t>SecondLevelCache.cs</a:t>
            </a:r>
            <a:endParaRPr lang="nl-BE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1943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Stateless sessions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37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NHibernate and identifiers (ID’s)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Rows need primary keys, so persistent objects need ID’s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An unsaved-value can be configured for each ID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If the ID’s value equals the unsaved-value, it’s a new instance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is only needed if you make use of </a:t>
            </a:r>
            <a:r>
              <a:rPr lang="en-US" dirty="0" err="1" smtClean="0">
                <a:solidFill>
                  <a:srgbClr val="EEECE1"/>
                </a:solidFill>
              </a:rPr>
              <a:t>ISession.SaveOrUpdate</a:t>
            </a:r>
            <a:r>
              <a:rPr lang="en-US" dirty="0" smtClean="0">
                <a:solidFill>
                  <a:srgbClr val="EEECE1"/>
                </a:solidFill>
              </a:rPr>
              <a:t>(</a:t>
            </a:r>
            <a:r>
              <a:rPr lang="en-US" dirty="0" err="1" smtClean="0">
                <a:solidFill>
                  <a:srgbClr val="EEECE1"/>
                </a:solidFill>
              </a:rPr>
              <a:t>persistentObject</a:t>
            </a:r>
            <a:r>
              <a:rPr lang="en-US" dirty="0" smtClean="0">
                <a:solidFill>
                  <a:srgbClr val="EEECE1"/>
                </a:solidFill>
              </a:rPr>
              <a:t>) (and you shouldn’t)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Multiple identifier strategies are possible through ‘generators’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The generator provides a value when NHibernate needs to assign an ID to a persistent object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Each mapped ID has its own generator instance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142918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stateless session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No persistence context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No life cycle semantics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No first level cache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Does not interact with second level cache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No dirty checking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No cascades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Bypasses NHibernate event-model and interceptors</a:t>
            </a:r>
          </a:p>
          <a:p>
            <a:endParaRPr lang="en-US" dirty="0" smtClean="0">
              <a:solidFill>
                <a:srgbClr val="FDB113"/>
              </a:solidFill>
            </a:endParaRPr>
          </a:p>
          <a:p>
            <a:pPr lvl="1"/>
            <a:endParaRPr lang="en-US" dirty="0" smtClean="0">
              <a:solidFill>
                <a:srgbClr val="FDB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2037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Much lower-level abstraction on top of ADO.NET (compared to a regular session)</a:t>
            </a:r>
          </a:p>
          <a:p>
            <a:r>
              <a:rPr lang="en-US" dirty="0" err="1" smtClean="0">
                <a:solidFill>
                  <a:srgbClr val="EEECE1"/>
                </a:solidFill>
              </a:rPr>
              <a:t>IStatelessSession</a:t>
            </a:r>
            <a:r>
              <a:rPr lang="en-US" dirty="0" smtClean="0">
                <a:solidFill>
                  <a:srgbClr val="EEECE1"/>
                </a:solidFill>
              </a:rPr>
              <a:t> defines: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Insert() =&gt; causes immediate insert statement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Update() =&gt; causes immediate update statement on DB!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Delete() =&gt; causes immediate delete statement on DB!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If DML batching is enabled, each statement is deferred until the batch size is reached, or the session is flushed.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Queries can be executed, but objects are immediately detached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Is only useful for high-throughput scenario’s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See </a:t>
            </a:r>
            <a:r>
              <a:rPr lang="en-US" dirty="0" err="1" smtClean="0">
                <a:solidFill>
                  <a:srgbClr val="EEECE1"/>
                </a:solidFill>
              </a:rPr>
              <a:t>NHibernateWorkshop</a:t>
            </a:r>
            <a:r>
              <a:rPr lang="en-US" dirty="0" smtClean="0">
                <a:solidFill>
                  <a:srgbClr val="EEECE1"/>
                </a:solidFill>
              </a:rPr>
              <a:t>/Performance/</a:t>
            </a:r>
            <a:r>
              <a:rPr lang="en-US" dirty="0" err="1" smtClean="0">
                <a:solidFill>
                  <a:srgbClr val="EEECE1"/>
                </a:solidFill>
              </a:rPr>
              <a:t>StatelessSessions.cs</a:t>
            </a:r>
            <a:endParaRPr lang="en-US" dirty="0" smtClean="0">
              <a:solidFill>
                <a:srgbClr val="EEECE1"/>
              </a:solidFill>
            </a:endParaRPr>
          </a:p>
          <a:p>
            <a:endParaRPr lang="nl-BE" dirty="0">
              <a:solidFill>
                <a:srgbClr val="FDB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5379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5141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/ Sequence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Generated by the database </a:t>
            </a:r>
            <a:r>
              <a:rPr lang="en-US" i="1" dirty="0" smtClean="0">
                <a:solidFill>
                  <a:srgbClr val="EEECE1"/>
                </a:solidFill>
              </a:rPr>
              <a:t>as the record is being inserted</a:t>
            </a:r>
            <a:endParaRPr lang="en-US" dirty="0" smtClean="0">
              <a:solidFill>
                <a:srgbClr val="EEECE1"/>
              </a:solidFill>
            </a:endParaRPr>
          </a:p>
          <a:p>
            <a:r>
              <a:rPr lang="en-US" dirty="0" err="1" smtClean="0">
                <a:solidFill>
                  <a:srgbClr val="EEECE1"/>
                </a:solidFill>
              </a:rPr>
              <a:t>ISession.Save</a:t>
            </a:r>
            <a:r>
              <a:rPr lang="en-US" dirty="0" smtClean="0">
                <a:solidFill>
                  <a:srgbClr val="EEECE1"/>
                </a:solidFill>
              </a:rPr>
              <a:t> results in immediate insert, so the ID can be assigned to the persistent object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Identity supported on SQL Server, MySQL, Sybase, DB2 and SQLite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Sequence supported on Oracle, </a:t>
            </a:r>
            <a:r>
              <a:rPr lang="en-US" dirty="0" err="1" smtClean="0">
                <a:solidFill>
                  <a:srgbClr val="EEECE1"/>
                </a:solidFill>
              </a:rPr>
              <a:t>PostgreSQL</a:t>
            </a:r>
            <a:r>
              <a:rPr lang="en-US" dirty="0" smtClean="0">
                <a:solidFill>
                  <a:srgbClr val="EEECE1"/>
                </a:solidFill>
              </a:rPr>
              <a:t> and DB2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Requires providing sequence name as a parameter</a:t>
            </a:r>
          </a:p>
          <a:p>
            <a:r>
              <a:rPr lang="en-US" i="1" dirty="0" smtClean="0">
                <a:solidFill>
                  <a:srgbClr val="EEECE1"/>
                </a:solidFill>
              </a:rPr>
              <a:t>See:</a:t>
            </a:r>
          </a:p>
          <a:p>
            <a:pPr lvl="1"/>
            <a:r>
              <a:rPr lang="en-US" i="1" dirty="0" err="1" smtClean="0">
                <a:solidFill>
                  <a:srgbClr val="EEECE1"/>
                </a:solidFill>
              </a:rPr>
              <a:t>Northwind</a:t>
            </a:r>
            <a:r>
              <a:rPr lang="en-US" i="1" dirty="0" smtClean="0">
                <a:solidFill>
                  <a:srgbClr val="EEECE1"/>
                </a:solidFill>
              </a:rPr>
              <a:t>\</a:t>
            </a:r>
            <a:r>
              <a:rPr lang="en-US" i="1" dirty="0" err="1" smtClean="0">
                <a:solidFill>
                  <a:srgbClr val="EEECE1"/>
                </a:solidFill>
              </a:rPr>
              <a:t>MappingFiles</a:t>
            </a:r>
            <a:r>
              <a:rPr lang="en-US" i="1" dirty="0" smtClean="0">
                <a:solidFill>
                  <a:srgbClr val="EEECE1"/>
                </a:solidFill>
              </a:rPr>
              <a:t>\Employee.hbm.xml</a:t>
            </a:r>
          </a:p>
          <a:p>
            <a:pPr lvl="1"/>
            <a:r>
              <a:rPr lang="en-US" i="1" dirty="0" err="1" smtClean="0">
                <a:solidFill>
                  <a:srgbClr val="EEECE1"/>
                </a:solidFill>
              </a:rPr>
              <a:t>Northwind</a:t>
            </a:r>
            <a:r>
              <a:rPr lang="en-US" i="1" dirty="0" smtClean="0">
                <a:solidFill>
                  <a:srgbClr val="EEECE1"/>
                </a:solidFill>
              </a:rPr>
              <a:t>\</a:t>
            </a:r>
            <a:r>
              <a:rPr lang="en-US" i="1" dirty="0" err="1" smtClean="0">
                <a:solidFill>
                  <a:srgbClr val="EEECE1"/>
                </a:solidFill>
              </a:rPr>
              <a:t>MappingFiles</a:t>
            </a:r>
            <a:r>
              <a:rPr lang="en-US" i="1" dirty="0" smtClean="0">
                <a:solidFill>
                  <a:srgbClr val="EEECE1"/>
                </a:solidFill>
              </a:rPr>
              <a:t>\Overrides\</a:t>
            </a:r>
            <a:r>
              <a:rPr lang="en-US" i="1" dirty="0" err="1" smtClean="0">
                <a:solidFill>
                  <a:srgbClr val="EEECE1"/>
                </a:solidFill>
              </a:rPr>
              <a:t>EmployeeMappingOverride.cs</a:t>
            </a:r>
            <a:endParaRPr lang="en-US" i="1" dirty="0" smtClean="0">
              <a:solidFill>
                <a:srgbClr val="EEECE1"/>
              </a:solidFill>
            </a:endParaRPr>
          </a:p>
          <a:p>
            <a:pPr lvl="1"/>
            <a:r>
              <a:rPr lang="en-US" i="1" dirty="0" err="1" smtClean="0">
                <a:solidFill>
                  <a:srgbClr val="EEECE1"/>
                </a:solidFill>
              </a:rPr>
              <a:t>NHibernateWorkshop</a:t>
            </a:r>
            <a:r>
              <a:rPr lang="en-US" i="1" dirty="0" smtClean="0">
                <a:solidFill>
                  <a:srgbClr val="EEECE1"/>
                </a:solidFill>
              </a:rPr>
              <a:t>\</a:t>
            </a:r>
            <a:r>
              <a:rPr lang="en-US" i="1" dirty="0" err="1" smtClean="0">
                <a:solidFill>
                  <a:srgbClr val="EEECE1"/>
                </a:solidFill>
              </a:rPr>
              <a:t>IdentifierStrategies</a:t>
            </a:r>
            <a:r>
              <a:rPr lang="en-US" i="1" dirty="0" smtClean="0">
                <a:solidFill>
                  <a:srgbClr val="EEECE1"/>
                </a:solidFill>
              </a:rPr>
              <a:t>\</a:t>
            </a:r>
            <a:r>
              <a:rPr lang="en-US" i="1" dirty="0" err="1" smtClean="0">
                <a:solidFill>
                  <a:srgbClr val="EEECE1"/>
                </a:solidFill>
              </a:rPr>
              <a:t>Identity.cs</a:t>
            </a:r>
            <a:endParaRPr lang="en-US" i="1" dirty="0" smtClean="0">
              <a:solidFill>
                <a:srgbClr val="EEECE1"/>
              </a:solidFill>
            </a:endParaRPr>
          </a:p>
          <a:p>
            <a:endParaRPr lang="nl-BE" dirty="0">
              <a:solidFill>
                <a:srgbClr val="FDB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16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Setting the ID is </a:t>
            </a:r>
            <a:r>
              <a:rPr lang="en-US" i="1" dirty="0" smtClean="0">
                <a:solidFill>
                  <a:srgbClr val="EEECE1"/>
                </a:solidFill>
              </a:rPr>
              <a:t>your</a:t>
            </a:r>
            <a:r>
              <a:rPr lang="en-US" dirty="0" smtClean="0">
                <a:solidFill>
                  <a:srgbClr val="EEECE1"/>
                </a:solidFill>
              </a:rPr>
              <a:t> responsibility before </a:t>
            </a:r>
            <a:r>
              <a:rPr lang="en-US" dirty="0" err="1" smtClean="0">
                <a:solidFill>
                  <a:srgbClr val="EEECE1"/>
                </a:solidFill>
              </a:rPr>
              <a:t>ISession.Save</a:t>
            </a:r>
            <a:r>
              <a:rPr lang="en-US" dirty="0" smtClean="0">
                <a:solidFill>
                  <a:srgbClr val="EEECE1"/>
                </a:solidFill>
              </a:rPr>
              <a:t>(</a:t>
            </a:r>
            <a:r>
              <a:rPr lang="en-US" dirty="0" err="1" smtClean="0">
                <a:solidFill>
                  <a:srgbClr val="EEECE1"/>
                </a:solidFill>
              </a:rPr>
              <a:t>persistentObject</a:t>
            </a:r>
            <a:r>
              <a:rPr lang="en-US" dirty="0" smtClean="0">
                <a:solidFill>
                  <a:srgbClr val="EEECE1"/>
                </a:solidFill>
              </a:rPr>
              <a:t>) is called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Passing a transient object to </a:t>
            </a:r>
            <a:r>
              <a:rPr lang="en-US" dirty="0" err="1" smtClean="0">
                <a:solidFill>
                  <a:srgbClr val="EEECE1"/>
                </a:solidFill>
              </a:rPr>
              <a:t>ISession.Save</a:t>
            </a:r>
            <a:r>
              <a:rPr lang="en-US" dirty="0">
                <a:solidFill>
                  <a:srgbClr val="EEECE1"/>
                </a:solidFill>
              </a:rPr>
              <a:t> </a:t>
            </a:r>
            <a:r>
              <a:rPr lang="en-US" dirty="0" smtClean="0">
                <a:solidFill>
                  <a:srgbClr val="EEECE1"/>
                </a:solidFill>
              </a:rPr>
              <a:t>does </a:t>
            </a:r>
            <a:r>
              <a:rPr lang="en-US" i="1" dirty="0" smtClean="0">
                <a:solidFill>
                  <a:srgbClr val="EEECE1"/>
                </a:solidFill>
              </a:rPr>
              <a:t>not</a:t>
            </a:r>
            <a:r>
              <a:rPr lang="en-US" dirty="0" smtClean="0">
                <a:solidFill>
                  <a:srgbClr val="EEECE1"/>
                </a:solidFill>
              </a:rPr>
              <a:t> require a trip to the database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Mostly used with </a:t>
            </a:r>
            <a:r>
              <a:rPr lang="en-US" dirty="0" err="1" smtClean="0">
                <a:solidFill>
                  <a:srgbClr val="EEECE1"/>
                </a:solidFill>
              </a:rPr>
              <a:t>Guid’s</a:t>
            </a:r>
            <a:endParaRPr lang="en-US" dirty="0" smtClean="0">
              <a:solidFill>
                <a:srgbClr val="EEECE1"/>
              </a:solidFill>
            </a:endParaRPr>
          </a:p>
          <a:p>
            <a:r>
              <a:rPr lang="en-US" dirty="0" smtClean="0">
                <a:solidFill>
                  <a:srgbClr val="EEECE1"/>
                </a:solidFill>
              </a:rPr>
              <a:t>Causes an extra select when a transient object with an assigned identifier is passed to </a:t>
            </a:r>
            <a:r>
              <a:rPr lang="en-US" dirty="0" err="1" smtClean="0">
                <a:solidFill>
                  <a:srgbClr val="EEECE1"/>
                </a:solidFill>
              </a:rPr>
              <a:t>ISession.SaveOrUpdate</a:t>
            </a:r>
            <a:r>
              <a:rPr lang="en-US" dirty="0" smtClean="0">
                <a:solidFill>
                  <a:srgbClr val="EEECE1"/>
                </a:solidFill>
              </a:rPr>
              <a:t>(), unless your entity uses the version optimistic concurrency strategy</a:t>
            </a:r>
          </a:p>
          <a:p>
            <a:r>
              <a:rPr lang="en-US" i="1" dirty="0" smtClean="0">
                <a:solidFill>
                  <a:srgbClr val="EEECE1"/>
                </a:solidFill>
              </a:rPr>
              <a:t>See:</a:t>
            </a:r>
          </a:p>
          <a:p>
            <a:pPr lvl="1"/>
            <a:r>
              <a:rPr lang="en-US" i="1" dirty="0" err="1" smtClean="0">
                <a:solidFill>
                  <a:srgbClr val="EEECE1"/>
                </a:solidFill>
              </a:rPr>
              <a:t>Northwind</a:t>
            </a:r>
            <a:r>
              <a:rPr lang="en-US" i="1" dirty="0" smtClean="0">
                <a:solidFill>
                  <a:srgbClr val="EEECE1"/>
                </a:solidFill>
              </a:rPr>
              <a:t>\Entities\</a:t>
            </a:r>
            <a:r>
              <a:rPr lang="en-US" i="1" dirty="0" err="1" smtClean="0">
                <a:solidFill>
                  <a:srgbClr val="EEECE1"/>
                </a:solidFill>
              </a:rPr>
              <a:t>Product.cs</a:t>
            </a:r>
            <a:endParaRPr lang="en-US" i="1" dirty="0" smtClean="0">
              <a:solidFill>
                <a:srgbClr val="EEECE1"/>
              </a:solidFill>
            </a:endParaRPr>
          </a:p>
          <a:p>
            <a:pPr lvl="1"/>
            <a:r>
              <a:rPr lang="en-US" i="1" dirty="0" err="1" smtClean="0">
                <a:solidFill>
                  <a:srgbClr val="EEECE1"/>
                </a:solidFill>
              </a:rPr>
              <a:t>Northwind</a:t>
            </a:r>
            <a:r>
              <a:rPr lang="en-US" i="1" dirty="0" smtClean="0">
                <a:solidFill>
                  <a:srgbClr val="EEECE1"/>
                </a:solidFill>
              </a:rPr>
              <a:t>\</a:t>
            </a:r>
            <a:r>
              <a:rPr lang="en-US" i="1" dirty="0" err="1" smtClean="0">
                <a:solidFill>
                  <a:srgbClr val="EEECE1"/>
                </a:solidFill>
              </a:rPr>
              <a:t>MappingFiles</a:t>
            </a:r>
            <a:r>
              <a:rPr lang="en-US" i="1" dirty="0" smtClean="0">
                <a:solidFill>
                  <a:srgbClr val="EEECE1"/>
                </a:solidFill>
              </a:rPr>
              <a:t>\Product.hbm.xml</a:t>
            </a:r>
          </a:p>
          <a:p>
            <a:pPr lvl="1"/>
            <a:r>
              <a:rPr lang="en-US" i="1" dirty="0" err="1" smtClean="0">
                <a:solidFill>
                  <a:srgbClr val="EEECE1"/>
                </a:solidFill>
              </a:rPr>
              <a:t>Northwind</a:t>
            </a:r>
            <a:r>
              <a:rPr lang="en-US" i="1" dirty="0" smtClean="0">
                <a:solidFill>
                  <a:srgbClr val="EEECE1"/>
                </a:solidFill>
              </a:rPr>
              <a:t>\FluentNHibernate\Overrides\</a:t>
            </a:r>
            <a:r>
              <a:rPr lang="en-US" i="1" dirty="0" err="1" smtClean="0">
                <a:solidFill>
                  <a:srgbClr val="EEECE1"/>
                </a:solidFill>
              </a:rPr>
              <a:t>ProductMappingOverride.cs</a:t>
            </a:r>
            <a:endParaRPr lang="en-US" i="1" dirty="0" smtClean="0">
              <a:solidFill>
                <a:srgbClr val="EEECE1"/>
              </a:solidFill>
            </a:endParaRPr>
          </a:p>
          <a:p>
            <a:pPr lvl="1"/>
            <a:r>
              <a:rPr lang="en-US" i="1" dirty="0" err="1" smtClean="0">
                <a:solidFill>
                  <a:srgbClr val="EEECE1"/>
                </a:solidFill>
              </a:rPr>
              <a:t>NHibernateWorkshop</a:t>
            </a:r>
            <a:r>
              <a:rPr lang="en-US" i="1" dirty="0" smtClean="0">
                <a:solidFill>
                  <a:srgbClr val="EEECE1"/>
                </a:solidFill>
              </a:rPr>
              <a:t>\</a:t>
            </a:r>
            <a:r>
              <a:rPr lang="en-US" i="1" dirty="0" err="1" smtClean="0">
                <a:solidFill>
                  <a:srgbClr val="EEECE1"/>
                </a:solidFill>
              </a:rPr>
              <a:t>IdentifierStrategies</a:t>
            </a:r>
            <a:r>
              <a:rPr lang="en-US" i="1" dirty="0" smtClean="0">
                <a:solidFill>
                  <a:srgbClr val="EEECE1"/>
                </a:solidFill>
              </a:rPr>
              <a:t>\</a:t>
            </a:r>
            <a:r>
              <a:rPr lang="en-US" i="1" dirty="0" err="1" smtClean="0">
                <a:solidFill>
                  <a:srgbClr val="EEECE1"/>
                </a:solidFill>
              </a:rPr>
              <a:t>AssignedGuid.cs</a:t>
            </a:r>
            <a:endParaRPr lang="nl-BE" i="1" dirty="0" smtClean="0">
              <a:solidFill>
                <a:srgbClr val="EEECE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DB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092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guid.comb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Randomly assigned </a:t>
            </a:r>
            <a:r>
              <a:rPr lang="en-US" dirty="0" err="1" smtClean="0">
                <a:solidFill>
                  <a:srgbClr val="EEECE1"/>
                </a:solidFill>
              </a:rPr>
              <a:t>Guid’s</a:t>
            </a:r>
            <a:r>
              <a:rPr lang="en-US" dirty="0" smtClean="0">
                <a:solidFill>
                  <a:srgbClr val="EEECE1"/>
                </a:solidFill>
              </a:rPr>
              <a:t> cause index-fragmentation</a:t>
            </a:r>
          </a:p>
          <a:p>
            <a:r>
              <a:rPr lang="en-US" dirty="0" err="1" smtClean="0">
                <a:solidFill>
                  <a:srgbClr val="EEECE1"/>
                </a:solidFill>
              </a:rPr>
              <a:t>Guid.comb</a:t>
            </a:r>
            <a:r>
              <a:rPr lang="en-US" dirty="0" smtClean="0">
                <a:solidFill>
                  <a:srgbClr val="EEECE1"/>
                </a:solidFill>
              </a:rPr>
              <a:t> generates sequential </a:t>
            </a:r>
            <a:r>
              <a:rPr lang="en-US" dirty="0" err="1" smtClean="0">
                <a:solidFill>
                  <a:srgbClr val="EEECE1"/>
                </a:solidFill>
              </a:rPr>
              <a:t>Guid’s</a:t>
            </a:r>
            <a:r>
              <a:rPr lang="nl-BE" dirty="0" smtClean="0">
                <a:solidFill>
                  <a:srgbClr val="EEECE1"/>
                </a:solidFill>
              </a:rPr>
              <a:t>, with a </a:t>
            </a:r>
            <a:r>
              <a:rPr lang="nl-BE" i="1" dirty="0" smtClean="0">
                <a:solidFill>
                  <a:srgbClr val="EEECE1"/>
                </a:solidFill>
              </a:rPr>
              <a:t>really low</a:t>
            </a:r>
            <a:r>
              <a:rPr lang="nl-BE" dirty="0" smtClean="0">
                <a:solidFill>
                  <a:srgbClr val="EEECE1"/>
                </a:solidFill>
              </a:rPr>
              <a:t> chance of duplicates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Safe up to 1 million </a:t>
            </a:r>
            <a:r>
              <a:rPr lang="en-US" dirty="0" err="1" smtClean="0">
                <a:solidFill>
                  <a:srgbClr val="EEECE1"/>
                </a:solidFill>
              </a:rPr>
              <a:t>Guid’s</a:t>
            </a:r>
            <a:r>
              <a:rPr lang="en-US" dirty="0" smtClean="0">
                <a:solidFill>
                  <a:srgbClr val="EEECE1"/>
                </a:solidFill>
              </a:rPr>
              <a:t> within 3ms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The ID is assigned once you attach your object to the session through </a:t>
            </a:r>
            <a:r>
              <a:rPr lang="en-US" dirty="0" err="1" smtClean="0">
                <a:solidFill>
                  <a:srgbClr val="EEECE1"/>
                </a:solidFill>
              </a:rPr>
              <a:t>ISession.Save</a:t>
            </a:r>
            <a:endParaRPr lang="en-US" dirty="0" smtClean="0">
              <a:solidFill>
                <a:srgbClr val="EEECE1"/>
              </a:solidFill>
            </a:endParaRP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No trip to the database is required</a:t>
            </a:r>
          </a:p>
          <a:p>
            <a:r>
              <a:rPr lang="en-US" i="1" dirty="0" smtClean="0">
                <a:solidFill>
                  <a:srgbClr val="EEECE1"/>
                </a:solidFill>
              </a:rPr>
              <a:t>See:</a:t>
            </a:r>
          </a:p>
          <a:p>
            <a:pPr lvl="1"/>
            <a:r>
              <a:rPr lang="en-US" i="1" dirty="0" err="1" smtClean="0">
                <a:solidFill>
                  <a:srgbClr val="EEECE1"/>
                </a:solidFill>
              </a:rPr>
              <a:t>Northwind</a:t>
            </a:r>
            <a:r>
              <a:rPr lang="en-US" i="1" dirty="0" smtClean="0">
                <a:solidFill>
                  <a:srgbClr val="EEECE1"/>
                </a:solidFill>
              </a:rPr>
              <a:t>\Entities\</a:t>
            </a:r>
            <a:r>
              <a:rPr lang="en-US" i="1" dirty="0" err="1" smtClean="0">
                <a:solidFill>
                  <a:srgbClr val="EEECE1"/>
                </a:solidFill>
              </a:rPr>
              <a:t>Order.cs</a:t>
            </a:r>
            <a:endParaRPr lang="en-US" i="1" dirty="0" smtClean="0">
              <a:solidFill>
                <a:srgbClr val="EEECE1"/>
              </a:solidFill>
            </a:endParaRPr>
          </a:p>
          <a:p>
            <a:pPr lvl="1"/>
            <a:r>
              <a:rPr lang="en-US" i="1" dirty="0" err="1" smtClean="0">
                <a:solidFill>
                  <a:srgbClr val="EEECE1"/>
                </a:solidFill>
              </a:rPr>
              <a:t>Northwind</a:t>
            </a:r>
            <a:r>
              <a:rPr lang="en-US" i="1" dirty="0" smtClean="0">
                <a:solidFill>
                  <a:srgbClr val="EEECE1"/>
                </a:solidFill>
              </a:rPr>
              <a:t>\</a:t>
            </a:r>
            <a:r>
              <a:rPr lang="en-US" i="1" dirty="0" err="1" smtClean="0">
                <a:solidFill>
                  <a:srgbClr val="EEECE1"/>
                </a:solidFill>
              </a:rPr>
              <a:t>MappingFiles</a:t>
            </a:r>
            <a:r>
              <a:rPr lang="en-US" i="1" dirty="0" smtClean="0">
                <a:solidFill>
                  <a:srgbClr val="EEECE1"/>
                </a:solidFill>
              </a:rPr>
              <a:t>\Order.hbm.xml</a:t>
            </a:r>
          </a:p>
          <a:p>
            <a:pPr lvl="1"/>
            <a:r>
              <a:rPr lang="en-US" i="1" dirty="0" err="1" smtClean="0">
                <a:solidFill>
                  <a:srgbClr val="EEECE1"/>
                </a:solidFill>
              </a:rPr>
              <a:t>Northwind</a:t>
            </a:r>
            <a:r>
              <a:rPr lang="en-US" i="1" dirty="0" smtClean="0">
                <a:solidFill>
                  <a:srgbClr val="EEECE1"/>
                </a:solidFill>
              </a:rPr>
              <a:t>\FluentNHibernate\Overrides\</a:t>
            </a:r>
            <a:r>
              <a:rPr lang="en-US" i="1" dirty="0" err="1" smtClean="0">
                <a:solidFill>
                  <a:srgbClr val="EEECE1"/>
                </a:solidFill>
              </a:rPr>
              <a:t>OrderMappingOverride.cs</a:t>
            </a:r>
            <a:endParaRPr lang="en-US" i="1" dirty="0" smtClean="0">
              <a:solidFill>
                <a:srgbClr val="EEECE1"/>
              </a:solidFill>
            </a:endParaRPr>
          </a:p>
          <a:p>
            <a:pPr lvl="1"/>
            <a:r>
              <a:rPr lang="en-US" i="1" dirty="0" err="1" smtClean="0">
                <a:solidFill>
                  <a:srgbClr val="EEECE1"/>
                </a:solidFill>
              </a:rPr>
              <a:t>NHibernateWorkshop</a:t>
            </a:r>
            <a:r>
              <a:rPr lang="en-US" i="1" dirty="0" smtClean="0">
                <a:solidFill>
                  <a:srgbClr val="EEECE1"/>
                </a:solidFill>
              </a:rPr>
              <a:t>\</a:t>
            </a:r>
            <a:r>
              <a:rPr lang="en-US" i="1" dirty="0" err="1" smtClean="0">
                <a:solidFill>
                  <a:srgbClr val="EEECE1"/>
                </a:solidFill>
              </a:rPr>
              <a:t>IdentifierStrategies</a:t>
            </a:r>
            <a:r>
              <a:rPr lang="en-US" i="1" dirty="0" smtClean="0">
                <a:solidFill>
                  <a:srgbClr val="EEECE1"/>
                </a:solidFill>
              </a:rPr>
              <a:t>\</a:t>
            </a:r>
            <a:r>
              <a:rPr lang="en-US" i="1" dirty="0" err="1" smtClean="0">
                <a:solidFill>
                  <a:srgbClr val="EEECE1"/>
                </a:solidFill>
              </a:rPr>
              <a:t>GuidComb.cs</a:t>
            </a:r>
            <a:endParaRPr lang="en-US" i="1" dirty="0" smtClean="0">
              <a:solidFill>
                <a:srgbClr val="EEECE1"/>
              </a:solidFill>
            </a:endParaRPr>
          </a:p>
          <a:p>
            <a:pPr lvl="1"/>
            <a:endParaRPr lang="en-US" dirty="0">
              <a:solidFill>
                <a:srgbClr val="FDB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044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EECE1"/>
                </a:solidFill>
              </a:rPr>
              <a:t>Generates integer ID values</a:t>
            </a:r>
          </a:p>
          <a:p>
            <a:r>
              <a:rPr lang="en-US" dirty="0">
                <a:solidFill>
                  <a:srgbClr val="EEECE1"/>
                </a:solidFill>
              </a:rPr>
              <a:t>The ID is assigned once you attach your object to the session through </a:t>
            </a:r>
            <a:r>
              <a:rPr lang="en-US" dirty="0" err="1">
                <a:solidFill>
                  <a:srgbClr val="EEECE1"/>
                </a:solidFill>
              </a:rPr>
              <a:t>ISession.Save</a:t>
            </a:r>
            <a:endParaRPr lang="en-US" dirty="0">
              <a:solidFill>
                <a:srgbClr val="EEECE1"/>
              </a:solidFill>
            </a:endParaRPr>
          </a:p>
          <a:p>
            <a:pPr lvl="1"/>
            <a:r>
              <a:rPr lang="en-US" dirty="0">
                <a:solidFill>
                  <a:srgbClr val="EEECE1"/>
                </a:solidFill>
              </a:rPr>
              <a:t>No trip to the database is required</a:t>
            </a:r>
          </a:p>
          <a:p>
            <a:endParaRPr lang="nl-BE" dirty="0">
              <a:solidFill>
                <a:srgbClr val="FDB113"/>
              </a:solidFill>
            </a:endParaRPr>
          </a:p>
          <a:p>
            <a:endParaRPr lang="en-US" dirty="0" smtClean="0">
              <a:solidFill>
                <a:srgbClr val="FDB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651729"/>
      </p:ext>
    </p:extLst>
  </p:cSld>
  <p:clrMapOvr>
    <a:masterClrMapping/>
  </p:clrMapOvr>
</p:sld>
</file>

<file path=ppt/theme/theme1.xml><?xml version="1.0" encoding="utf-8"?>
<a:theme xmlns:a="http://schemas.openxmlformats.org/drawingml/2006/main" name="nhibernate_training">
  <a:themeElements>
    <a:clrScheme name="That Extra Mile">
      <a:dk1>
        <a:srgbClr val="FE5D13"/>
      </a:dk1>
      <a:lt1>
        <a:srgbClr val="FE5D13"/>
      </a:lt1>
      <a:dk2>
        <a:srgbClr val="1F497D"/>
      </a:dk2>
      <a:lt2>
        <a:srgbClr val="EEECE1"/>
      </a:lt2>
      <a:accent1>
        <a:srgbClr val="FDB113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nhibernate_training.thmx</Template>
  <TotalTime>6672</TotalTime>
  <Words>2853</Words>
  <Application>Microsoft Macintosh PowerPoint</Application>
  <PresentationFormat>On-screen Show (4:3)</PresentationFormat>
  <Paragraphs>370</Paragraphs>
  <Slides>52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nhibernate_training</vt:lpstr>
      <vt:lpstr>NHibernate</vt:lpstr>
      <vt:lpstr>What we saw last time</vt:lpstr>
      <vt:lpstr>Agenda for today</vt:lpstr>
      <vt:lpstr>Identifier Strategies</vt:lpstr>
      <vt:lpstr>NHibernate and identifiers (ID’s)</vt:lpstr>
      <vt:lpstr>Identity / Sequence</vt:lpstr>
      <vt:lpstr>Assigned</vt:lpstr>
      <vt:lpstr>guid.comb</vt:lpstr>
      <vt:lpstr>Hilo</vt:lpstr>
      <vt:lpstr>Hilo: how does it work</vt:lpstr>
      <vt:lpstr>Hilo: how does it work</vt:lpstr>
      <vt:lpstr>Hilo: how does it work</vt:lpstr>
      <vt:lpstr>Hilo Specifics</vt:lpstr>
      <vt:lpstr>Hilo and next_hi</vt:lpstr>
      <vt:lpstr>Hilo configuration</vt:lpstr>
      <vt:lpstr>Hilo</vt:lpstr>
      <vt:lpstr>Inheritance strategies</vt:lpstr>
      <vt:lpstr>Table per hierarchy</vt:lpstr>
      <vt:lpstr>Table per hierarchy</vt:lpstr>
      <vt:lpstr>Table per subclass</vt:lpstr>
      <vt:lpstr>Table per subclass</vt:lpstr>
      <vt:lpstr>Table per subclass, with discriminator</vt:lpstr>
      <vt:lpstr>Table per subclass, with discriminator</vt:lpstr>
      <vt:lpstr>Table per concrete class</vt:lpstr>
      <vt:lpstr>Table per concrete class</vt:lpstr>
      <vt:lpstr>Advanced Mappings</vt:lpstr>
      <vt:lpstr>Value type collections</vt:lpstr>
      <vt:lpstr>Components</vt:lpstr>
      <vt:lpstr>Components</vt:lpstr>
      <vt:lpstr>Component collections</vt:lpstr>
      <vt:lpstr>Custom user types</vt:lpstr>
      <vt:lpstr>Custom user types</vt:lpstr>
      <vt:lpstr>One-to-one associations</vt:lpstr>
      <vt:lpstr>Primary key based one-to-one</vt:lpstr>
      <vt:lpstr>Foreign key based one-to-one</vt:lpstr>
      <vt:lpstr>One-to-one associations</vt:lpstr>
      <vt:lpstr>Question about one-to-one</vt:lpstr>
      <vt:lpstr>Many-to-many associations</vt:lpstr>
      <vt:lpstr>Many-to-many associations</vt:lpstr>
      <vt:lpstr>Exercises</vt:lpstr>
      <vt:lpstr>Second level cache</vt:lpstr>
      <vt:lpstr>Scope</vt:lpstr>
      <vt:lpstr>Concurrency strategies</vt:lpstr>
      <vt:lpstr>Concurrency strategies</vt:lpstr>
      <vt:lpstr>Cache regions</vt:lpstr>
      <vt:lpstr>3 different caches</vt:lpstr>
      <vt:lpstr>Enabling the 2nd level cache</vt:lpstr>
      <vt:lpstr>Configuring &amp; using the 2nd level cache</vt:lpstr>
      <vt:lpstr>Stateless sessions</vt:lpstr>
      <vt:lpstr>The stateless session</vt:lpstr>
      <vt:lpstr>Useful?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dbr</dc:creator>
  <cp:lastModifiedBy>Davy Brion</cp:lastModifiedBy>
  <cp:revision>208</cp:revision>
  <dcterms:created xsi:type="dcterms:W3CDTF">2011-05-01T08:39:39Z</dcterms:created>
  <dcterms:modified xsi:type="dcterms:W3CDTF">2011-09-10T21:06:21Z</dcterms:modified>
  <cp:contentStatus/>
</cp:coreProperties>
</file>