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57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林泽" initials="李林泽" lastIdx="1" clrIdx="0">
    <p:extLst>
      <p:ext uri="{19B8F6BF-5375-455C-9EA6-DF929625EA0E}">
        <p15:presenceInfo xmlns:p15="http://schemas.microsoft.com/office/powerpoint/2012/main" userId="319463f4530e1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2A8"/>
    <a:srgbClr val="6BA843"/>
    <a:srgbClr val="FFBA00"/>
    <a:srgbClr val="999999"/>
    <a:srgbClr val="FFFFFF"/>
    <a:srgbClr val="F66D1F"/>
    <a:srgbClr val="62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3:30:0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5250,'0'0'32,"13"0"-4994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3:30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4386,'0'0'4690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3352801" y="1215325"/>
            <a:ext cx="4722505" cy="72000"/>
            <a:chOff x="3352801" y="1032473"/>
            <a:chExt cx="4722505" cy="7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 userDrawn="1"/>
          </p:nvSpPr>
          <p:spPr>
            <a:xfrm>
              <a:off x="3352801" y="1032473"/>
              <a:ext cx="720000" cy="72000"/>
            </a:xfrm>
            <a:prstGeom prst="rect">
              <a:avLst/>
            </a:prstGeom>
            <a:solidFill>
              <a:srgbClr val="629B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4153302" y="1032473"/>
              <a:ext cx="720000" cy="72000"/>
            </a:xfrm>
            <a:prstGeom prst="rect">
              <a:avLst/>
            </a:prstGeom>
            <a:solidFill>
              <a:srgbClr val="F66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953803" y="1032473"/>
              <a:ext cx="720000" cy="720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754304" y="1032473"/>
              <a:ext cx="720000" cy="72000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6554805" y="1032473"/>
              <a:ext cx="720000" cy="72000"/>
            </a:xfrm>
            <a:prstGeom prst="rect">
              <a:avLst/>
            </a:prstGeom>
            <a:solidFill>
              <a:srgbClr val="3362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7355306" y="1032473"/>
              <a:ext cx="720000" cy="72000"/>
            </a:xfrm>
            <a:prstGeom prst="rect">
              <a:avLst/>
            </a:prstGeom>
            <a:solidFill>
              <a:srgbClr val="6BA8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2571294" y="397495"/>
            <a:ext cx="6338038" cy="694932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0070C0"/>
                </a:solidFill>
                <a:latin typeface=".萍方-简" panose="020B0300000000000000" pitchFamily="34" charset="-122"/>
                <a:ea typeface=".萍方-简" panose="020B03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076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21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95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336471" y="742361"/>
            <a:ext cx="473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课后习题讲解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24940" y="1524000"/>
            <a:ext cx="9629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作业要求：根据教材</a:t>
            </a:r>
            <a:r>
              <a:rPr lang="en-US" altLang="zh-CN" dirty="0"/>
              <a:t>188</a:t>
            </a:r>
            <a:r>
              <a:rPr lang="zh-CN" altLang="en-US" dirty="0"/>
              <a:t>页的图</a:t>
            </a:r>
            <a:r>
              <a:rPr lang="en-US" altLang="zh-CN" dirty="0"/>
              <a:t>6.32</a:t>
            </a:r>
            <a:r>
              <a:rPr lang="zh-CN" altLang="en-US" dirty="0"/>
              <a:t>所示的有向图，请给出以下问题的讲解视频（</a:t>
            </a:r>
            <a:r>
              <a:rPr lang="en-US" altLang="zh-CN" dirty="0"/>
              <a:t>3</a:t>
            </a:r>
            <a:r>
              <a:rPr lang="zh-CN" altLang="en-US" dirty="0"/>
              <a:t>分钟以内）</a:t>
            </a:r>
            <a:endParaRPr lang="en-US" altLang="zh-CN" dirty="0"/>
          </a:p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①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每个顶点的入度和出度；</a:t>
            </a:r>
            <a:endParaRPr lang="en-US" altLang="zh-CN" dirty="0">
              <a:latin typeface=".萍方-简" panose="020B0300000000000000" pitchFamily="34" charset="-122"/>
              <a:ea typeface=".萍方-简" panose="020B0300000000000000" pitchFamily="34" charset="-122"/>
            </a:endParaRPr>
          </a:p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②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邻接矩阵；</a:t>
            </a:r>
            <a:endParaRPr lang="en-US" altLang="zh-CN" dirty="0">
              <a:latin typeface=".萍方-简" panose="020B0300000000000000" pitchFamily="34" charset="-122"/>
              <a:ea typeface=".萍方-简" panose="020B0300000000000000" pitchFamily="34" charset="-122"/>
            </a:endParaRPr>
          </a:p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③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邻接表；</a:t>
            </a:r>
            <a:endParaRPr lang="en-US" altLang="zh-CN" dirty="0">
              <a:latin typeface=".萍方-简" panose="020B0300000000000000" pitchFamily="34" charset="-122"/>
              <a:ea typeface=".萍方-简" panose="020B0300000000000000" pitchFamily="34" charset="-122"/>
            </a:endParaRPr>
          </a:p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④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逆邻接表。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7832816" y="2524397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397637" y="2524397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32816" y="4146368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397637" y="4146368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615226" y="3363958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615226" y="4961436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直接箭头连接符 31"/>
          <p:cNvCxnSpPr>
            <a:stCxn id="27" idx="3"/>
            <a:endCxn id="30" idx="7"/>
          </p:cNvCxnSpPr>
          <p:nvPr/>
        </p:nvCxnSpPr>
        <p:spPr>
          <a:xfrm flipH="1">
            <a:off x="9061220" y="4592362"/>
            <a:ext cx="412937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25" idx="5"/>
          </p:cNvCxnSpPr>
          <p:nvPr/>
        </p:nvCxnSpPr>
        <p:spPr>
          <a:xfrm flipH="1" flipV="1">
            <a:off x="8278810" y="4592362"/>
            <a:ext cx="412936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2" idx="4"/>
          </p:cNvCxnSpPr>
          <p:nvPr/>
        </p:nvCxnSpPr>
        <p:spPr>
          <a:xfrm flipV="1">
            <a:off x="8087109" y="3046911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9668497" y="3046911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2"/>
            <a:endCxn id="22" idx="6"/>
          </p:cNvCxnSpPr>
          <p:nvPr/>
        </p:nvCxnSpPr>
        <p:spPr>
          <a:xfrm flipH="1">
            <a:off x="8355330" y="2785654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8" idx="5"/>
          </p:cNvCxnSpPr>
          <p:nvPr/>
        </p:nvCxnSpPr>
        <p:spPr>
          <a:xfrm flipH="1" flipV="1">
            <a:off x="9061220" y="3809952"/>
            <a:ext cx="399249" cy="42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7"/>
            <a:endCxn id="23" idx="3"/>
          </p:cNvCxnSpPr>
          <p:nvPr/>
        </p:nvCxnSpPr>
        <p:spPr>
          <a:xfrm flipV="1">
            <a:off x="9061220" y="2970391"/>
            <a:ext cx="412937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7"/>
          </p:cNvCxnSpPr>
          <p:nvPr/>
        </p:nvCxnSpPr>
        <p:spPr>
          <a:xfrm flipH="1">
            <a:off x="8278810" y="3830764"/>
            <a:ext cx="412936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1"/>
            <a:endCxn id="22" idx="5"/>
          </p:cNvCxnSpPr>
          <p:nvPr/>
        </p:nvCxnSpPr>
        <p:spPr>
          <a:xfrm flipH="1" flipV="1">
            <a:off x="8278810" y="2970391"/>
            <a:ext cx="412936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5" idx="6"/>
            <a:endCxn id="27" idx="2"/>
          </p:cNvCxnSpPr>
          <p:nvPr/>
        </p:nvCxnSpPr>
        <p:spPr>
          <a:xfrm>
            <a:off x="8355330" y="4407625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0" idx="0"/>
            <a:endCxn id="28" idx="4"/>
          </p:cNvCxnSpPr>
          <p:nvPr/>
        </p:nvCxnSpPr>
        <p:spPr>
          <a:xfrm flipV="1">
            <a:off x="8876483" y="3886472"/>
            <a:ext cx="0" cy="10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428021" y="3407704"/>
            <a:ext cx="4525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题目：已知图</a:t>
            </a:r>
            <a:r>
              <a:rPr lang="en-US" altLang="zh-CN" dirty="0"/>
              <a:t>6.32</a:t>
            </a:r>
            <a:r>
              <a:rPr lang="zh-CN" altLang="en-US" dirty="0"/>
              <a:t>所示的有向图，请给出：</a:t>
            </a:r>
            <a:endParaRPr lang="en-US" altLang="zh-CN" dirty="0"/>
          </a:p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①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每个顶点的入度和出度；</a:t>
            </a:r>
            <a:endParaRPr lang="en-US" altLang="zh-CN" dirty="0">
              <a:latin typeface=".萍方-简" panose="020B0300000000000000" pitchFamily="34" charset="-122"/>
              <a:ea typeface=".萍方-简" panose="020B0300000000000000" pitchFamily="34" charset="-122"/>
            </a:endParaRPr>
          </a:p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②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邻接矩阵；</a:t>
            </a:r>
            <a:endParaRPr lang="en-US" altLang="zh-CN" dirty="0">
              <a:latin typeface=".萍方-简" panose="020B0300000000000000" pitchFamily="34" charset="-122"/>
              <a:ea typeface=".萍方-简" panose="020B0300000000000000" pitchFamily="34" charset="-122"/>
            </a:endParaRPr>
          </a:p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③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邻接表；</a:t>
            </a:r>
            <a:endParaRPr lang="en-US" altLang="zh-CN" dirty="0">
              <a:latin typeface=".萍方-简" panose="020B0300000000000000" pitchFamily="34" charset="-122"/>
              <a:ea typeface=".萍方-简" panose="020B0300000000000000" pitchFamily="34" charset="-122"/>
            </a:endParaRPr>
          </a:p>
          <a:p>
            <a:r>
              <a:rPr lang="en-US" altLang="zh-CN" dirty="0">
                <a:latin typeface=".萍方-简" panose="020B0300000000000000" pitchFamily="34" charset="-122"/>
                <a:ea typeface=".萍方-简" panose="020B0300000000000000" pitchFamily="34" charset="-122"/>
              </a:rPr>
              <a:t>④</a:t>
            </a:r>
            <a:r>
              <a:rPr lang="zh-CN" altLang="en-US" dirty="0">
                <a:latin typeface=".萍方-简" panose="020B0300000000000000" pitchFamily="34" charset="-122"/>
                <a:ea typeface=".萍方-简" panose="020B0300000000000000" pitchFamily="34" charset="-122"/>
              </a:rPr>
              <a:t>逆邻接表。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65358" y="578185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6.32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69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CD52F-A95E-4723-9E58-DCF8D2C9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294" y="774357"/>
            <a:ext cx="6338038" cy="367497"/>
          </a:xfrm>
        </p:spPr>
        <p:txBody>
          <a:bodyPr/>
          <a:lstStyle/>
          <a:p>
            <a:r>
              <a:rPr lang="zh-CN" altLang="en-US" sz="2400" dirty="0"/>
              <a:t>预备知识</a:t>
            </a:r>
          </a:p>
        </p:txBody>
      </p:sp>
    </p:spTree>
    <p:extLst>
      <p:ext uri="{BB962C8B-B14F-4D97-AF65-F5344CB8AC3E}">
        <p14:creationId xmlns:p14="http://schemas.microsoft.com/office/powerpoint/2010/main" val="26922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49136" y="2579914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13957" y="2579914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49136" y="420188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13957" y="420188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1546" y="341947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31546" y="5016953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10" idx="3"/>
            <a:endCxn id="12" idx="7"/>
          </p:cNvCxnSpPr>
          <p:nvPr/>
        </p:nvCxnSpPr>
        <p:spPr>
          <a:xfrm flipH="1">
            <a:off x="2477540" y="4647879"/>
            <a:ext cx="412937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1"/>
            <a:endCxn id="9" idx="5"/>
          </p:cNvCxnSpPr>
          <p:nvPr/>
        </p:nvCxnSpPr>
        <p:spPr>
          <a:xfrm flipH="1" flipV="1">
            <a:off x="1695130" y="4647879"/>
            <a:ext cx="412936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" idx="4"/>
          </p:cNvCxnSpPr>
          <p:nvPr/>
        </p:nvCxnSpPr>
        <p:spPr>
          <a:xfrm flipV="1">
            <a:off x="1503429" y="3102428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084817" y="3102428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2" idx="6"/>
          </p:cNvCxnSpPr>
          <p:nvPr/>
        </p:nvCxnSpPr>
        <p:spPr>
          <a:xfrm flipH="1">
            <a:off x="1771650" y="2841171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5"/>
          </p:cNvCxnSpPr>
          <p:nvPr/>
        </p:nvCxnSpPr>
        <p:spPr>
          <a:xfrm flipH="1" flipV="1">
            <a:off x="2477540" y="3865469"/>
            <a:ext cx="399249" cy="42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7"/>
            <a:endCxn id="8" idx="3"/>
          </p:cNvCxnSpPr>
          <p:nvPr/>
        </p:nvCxnSpPr>
        <p:spPr>
          <a:xfrm flipV="1">
            <a:off x="2477540" y="3025908"/>
            <a:ext cx="412937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9" idx="7"/>
          </p:cNvCxnSpPr>
          <p:nvPr/>
        </p:nvCxnSpPr>
        <p:spPr>
          <a:xfrm flipH="1">
            <a:off x="1695130" y="3886281"/>
            <a:ext cx="412936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1"/>
            <a:endCxn id="2" idx="5"/>
          </p:cNvCxnSpPr>
          <p:nvPr/>
        </p:nvCxnSpPr>
        <p:spPr>
          <a:xfrm flipH="1" flipV="1">
            <a:off x="1695130" y="3025908"/>
            <a:ext cx="412936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6"/>
            <a:endCxn id="10" idx="2"/>
          </p:cNvCxnSpPr>
          <p:nvPr/>
        </p:nvCxnSpPr>
        <p:spPr>
          <a:xfrm>
            <a:off x="1771650" y="4463142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0"/>
            <a:endCxn id="11" idx="4"/>
          </p:cNvCxnSpPr>
          <p:nvPr/>
        </p:nvCxnSpPr>
        <p:spPr>
          <a:xfrm flipV="1">
            <a:off x="2292803" y="3941989"/>
            <a:ext cx="0" cy="10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36471" y="742361"/>
            <a:ext cx="473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顶点的入度和出度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45845"/>
              </p:ext>
            </p:extLst>
          </p:nvPr>
        </p:nvGraphicFramePr>
        <p:xfrm>
          <a:off x="4521975" y="2756880"/>
          <a:ext cx="5985462" cy="132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66">
                  <a:extLst>
                    <a:ext uri="{9D8B030D-6E8A-4147-A177-3AD203B41FA5}">
                      <a16:colId xmlns:a16="http://schemas.microsoft.com/office/drawing/2014/main" val="2850137993"/>
                    </a:ext>
                  </a:extLst>
                </a:gridCol>
                <a:gridCol w="855066">
                  <a:extLst>
                    <a:ext uri="{9D8B030D-6E8A-4147-A177-3AD203B41FA5}">
                      <a16:colId xmlns:a16="http://schemas.microsoft.com/office/drawing/2014/main" val="42204794"/>
                    </a:ext>
                  </a:extLst>
                </a:gridCol>
                <a:gridCol w="855066">
                  <a:extLst>
                    <a:ext uri="{9D8B030D-6E8A-4147-A177-3AD203B41FA5}">
                      <a16:colId xmlns:a16="http://schemas.microsoft.com/office/drawing/2014/main" val="518945492"/>
                    </a:ext>
                  </a:extLst>
                </a:gridCol>
                <a:gridCol w="855066">
                  <a:extLst>
                    <a:ext uri="{9D8B030D-6E8A-4147-A177-3AD203B41FA5}">
                      <a16:colId xmlns:a16="http://schemas.microsoft.com/office/drawing/2014/main" val="4266298849"/>
                    </a:ext>
                  </a:extLst>
                </a:gridCol>
                <a:gridCol w="855066">
                  <a:extLst>
                    <a:ext uri="{9D8B030D-6E8A-4147-A177-3AD203B41FA5}">
                      <a16:colId xmlns:a16="http://schemas.microsoft.com/office/drawing/2014/main" val="1553349952"/>
                    </a:ext>
                  </a:extLst>
                </a:gridCol>
                <a:gridCol w="855066">
                  <a:extLst>
                    <a:ext uri="{9D8B030D-6E8A-4147-A177-3AD203B41FA5}">
                      <a16:colId xmlns:a16="http://schemas.microsoft.com/office/drawing/2014/main" val="2867260373"/>
                    </a:ext>
                  </a:extLst>
                </a:gridCol>
                <a:gridCol w="855066">
                  <a:extLst>
                    <a:ext uri="{9D8B030D-6E8A-4147-A177-3AD203B41FA5}">
                      <a16:colId xmlns:a16="http://schemas.microsoft.com/office/drawing/2014/main" val="2049542918"/>
                    </a:ext>
                  </a:extLst>
                </a:gridCol>
              </a:tblGrid>
              <a:tr h="440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1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2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3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4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5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6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026906"/>
                  </a:ext>
                </a:extLst>
              </a:tr>
              <a:tr h="440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入度</a:t>
                      </a:r>
                      <a:endParaRPr lang="en-US" altLang="zh-CN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3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2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1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1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2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2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136029"/>
                  </a:ext>
                </a:extLst>
              </a:tr>
              <a:tr h="4409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出度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0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2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2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3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1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.萍方-简" panose="020B0300000000000000" pitchFamily="34" charset="-122"/>
                          <a:ea typeface=".萍方-简" panose="020B0300000000000000" pitchFamily="34" charset="-122"/>
                        </a:rPr>
                        <a:t>3</a:t>
                      </a:r>
                      <a:endParaRPr lang="zh-CN" altLang="en-US" dirty="0">
                        <a:latin typeface=".萍方-简" panose="020B0300000000000000" pitchFamily="34" charset="-122"/>
                        <a:ea typeface=".萍方-简" panose="020B03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23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31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49136" y="2579914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13957" y="2579914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49136" y="420188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13957" y="420188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1546" y="341947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31546" y="5016953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10" idx="3"/>
            <a:endCxn id="12" idx="7"/>
          </p:cNvCxnSpPr>
          <p:nvPr/>
        </p:nvCxnSpPr>
        <p:spPr>
          <a:xfrm flipH="1">
            <a:off x="2477540" y="4647879"/>
            <a:ext cx="412937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1"/>
            <a:endCxn id="9" idx="5"/>
          </p:cNvCxnSpPr>
          <p:nvPr/>
        </p:nvCxnSpPr>
        <p:spPr>
          <a:xfrm flipH="1" flipV="1">
            <a:off x="1695130" y="4647879"/>
            <a:ext cx="412936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" idx="4"/>
          </p:cNvCxnSpPr>
          <p:nvPr/>
        </p:nvCxnSpPr>
        <p:spPr>
          <a:xfrm flipV="1">
            <a:off x="1503429" y="3102428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084817" y="3102428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2" idx="6"/>
          </p:cNvCxnSpPr>
          <p:nvPr/>
        </p:nvCxnSpPr>
        <p:spPr>
          <a:xfrm flipH="1">
            <a:off x="1771650" y="2841171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5"/>
          </p:cNvCxnSpPr>
          <p:nvPr/>
        </p:nvCxnSpPr>
        <p:spPr>
          <a:xfrm flipH="1" flipV="1">
            <a:off x="2477540" y="3865469"/>
            <a:ext cx="399249" cy="42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7"/>
            <a:endCxn id="8" idx="3"/>
          </p:cNvCxnSpPr>
          <p:nvPr/>
        </p:nvCxnSpPr>
        <p:spPr>
          <a:xfrm flipV="1">
            <a:off x="2477540" y="3025908"/>
            <a:ext cx="412937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9" idx="7"/>
          </p:cNvCxnSpPr>
          <p:nvPr/>
        </p:nvCxnSpPr>
        <p:spPr>
          <a:xfrm flipH="1">
            <a:off x="1695130" y="3886281"/>
            <a:ext cx="412936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1"/>
            <a:endCxn id="2" idx="5"/>
          </p:cNvCxnSpPr>
          <p:nvPr/>
        </p:nvCxnSpPr>
        <p:spPr>
          <a:xfrm flipH="1" flipV="1">
            <a:off x="1695130" y="3025908"/>
            <a:ext cx="412936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6"/>
            <a:endCxn id="10" idx="2"/>
          </p:cNvCxnSpPr>
          <p:nvPr/>
        </p:nvCxnSpPr>
        <p:spPr>
          <a:xfrm>
            <a:off x="1771650" y="4463142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0"/>
            <a:endCxn id="11" idx="4"/>
          </p:cNvCxnSpPr>
          <p:nvPr/>
        </p:nvCxnSpPr>
        <p:spPr>
          <a:xfrm flipV="1">
            <a:off x="2292803" y="3941989"/>
            <a:ext cx="0" cy="10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36471" y="742361"/>
            <a:ext cx="473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邻接矩阵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274129" y="2769393"/>
            <a:ext cx="4925791" cy="3182206"/>
            <a:chOff x="5274129" y="2769393"/>
            <a:chExt cx="4925791" cy="3182206"/>
          </a:xfrm>
        </p:grpSpPr>
        <p:grpSp>
          <p:nvGrpSpPr>
            <p:cNvPr id="40" name="组合 39"/>
            <p:cNvGrpSpPr/>
            <p:nvPr/>
          </p:nvGrpSpPr>
          <p:grpSpPr>
            <a:xfrm>
              <a:off x="5274129" y="2769394"/>
              <a:ext cx="130628" cy="3182205"/>
              <a:chOff x="5274129" y="2769394"/>
              <a:chExt cx="130628" cy="3182205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H="1">
                <a:off x="5274129" y="2769734"/>
                <a:ext cx="1306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5274129" y="2769394"/>
                <a:ext cx="0" cy="31822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5274129" y="5951599"/>
                <a:ext cx="1306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 flipH="1">
              <a:off x="10069292" y="2769393"/>
              <a:ext cx="130628" cy="3182205"/>
              <a:chOff x="5274129" y="2769394"/>
              <a:chExt cx="130628" cy="3182205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H="1">
                <a:off x="5274129" y="2769734"/>
                <a:ext cx="1306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5274129" y="2769394"/>
                <a:ext cx="0" cy="31822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5274129" y="5951599"/>
                <a:ext cx="1306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4024313" y="2159000"/>
            <a:ext cx="915988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4940300" y="2159000"/>
            <a:ext cx="917575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5857875" y="2159000"/>
            <a:ext cx="915988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6773863" y="2159000"/>
            <a:ext cx="915988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7689850" y="2159000"/>
            <a:ext cx="917575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8607425" y="2159000"/>
            <a:ext cx="915988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9523413" y="2159000"/>
            <a:ext cx="917575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4024313" y="2706688"/>
            <a:ext cx="915988" cy="5492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024313" y="3255963"/>
            <a:ext cx="915988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4024313" y="3803650"/>
            <a:ext cx="915988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Rectangle 15"/>
          <p:cNvSpPr>
            <a:spLocks noChangeArrowheads="1"/>
          </p:cNvSpPr>
          <p:nvPr/>
        </p:nvSpPr>
        <p:spPr bwMode="auto">
          <a:xfrm>
            <a:off x="4024313" y="4351338"/>
            <a:ext cx="915988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4024313" y="4899025"/>
            <a:ext cx="915988" cy="5492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4024313" y="5448300"/>
            <a:ext cx="915988" cy="547688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Line 18"/>
          <p:cNvSpPr>
            <a:spLocks noChangeShapeType="1"/>
          </p:cNvSpPr>
          <p:nvPr/>
        </p:nvSpPr>
        <p:spPr bwMode="auto">
          <a:xfrm>
            <a:off x="4940300" y="2152650"/>
            <a:ext cx="0" cy="384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Line 19"/>
          <p:cNvSpPr>
            <a:spLocks noChangeShapeType="1"/>
          </p:cNvSpPr>
          <p:nvPr/>
        </p:nvSpPr>
        <p:spPr bwMode="auto">
          <a:xfrm>
            <a:off x="5857875" y="2152650"/>
            <a:ext cx="0" cy="384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>
            <a:off x="6773863" y="2152650"/>
            <a:ext cx="0" cy="384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Line 21"/>
          <p:cNvSpPr>
            <a:spLocks noChangeShapeType="1"/>
          </p:cNvSpPr>
          <p:nvPr/>
        </p:nvSpPr>
        <p:spPr bwMode="auto">
          <a:xfrm>
            <a:off x="7689850" y="2152650"/>
            <a:ext cx="0" cy="384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Line 22"/>
          <p:cNvSpPr>
            <a:spLocks noChangeShapeType="1"/>
          </p:cNvSpPr>
          <p:nvPr/>
        </p:nvSpPr>
        <p:spPr bwMode="auto">
          <a:xfrm>
            <a:off x="8607425" y="2152650"/>
            <a:ext cx="0" cy="384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>
            <a:off x="9523413" y="2152650"/>
            <a:ext cx="0" cy="384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>
            <a:off x="4016375" y="2706688"/>
            <a:ext cx="6430963" cy="0"/>
          </a:xfrm>
          <a:prstGeom prst="line">
            <a:avLst/>
          </a:prstGeom>
          <a:noFill/>
          <a:ln w="39688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>
            <a:off x="4016375" y="3255963"/>
            <a:ext cx="6430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4016375" y="3803650"/>
            <a:ext cx="6430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>
            <a:off x="4016375" y="4351338"/>
            <a:ext cx="6430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Line 28"/>
          <p:cNvSpPr>
            <a:spLocks noChangeShapeType="1"/>
          </p:cNvSpPr>
          <p:nvPr/>
        </p:nvSpPr>
        <p:spPr bwMode="auto">
          <a:xfrm>
            <a:off x="4016375" y="4899025"/>
            <a:ext cx="6430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>
            <a:off x="4016375" y="5448300"/>
            <a:ext cx="6430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>
            <a:off x="4024313" y="2152650"/>
            <a:ext cx="0" cy="384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Line 31"/>
          <p:cNvSpPr>
            <a:spLocks noChangeShapeType="1"/>
          </p:cNvSpPr>
          <p:nvPr/>
        </p:nvSpPr>
        <p:spPr bwMode="auto">
          <a:xfrm>
            <a:off x="10440988" y="2152650"/>
            <a:ext cx="0" cy="38496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Line 32"/>
          <p:cNvSpPr>
            <a:spLocks noChangeShapeType="1"/>
          </p:cNvSpPr>
          <p:nvPr/>
        </p:nvSpPr>
        <p:spPr bwMode="auto">
          <a:xfrm>
            <a:off x="4016375" y="2159000"/>
            <a:ext cx="6430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Line 33"/>
          <p:cNvSpPr>
            <a:spLocks noChangeShapeType="1"/>
          </p:cNvSpPr>
          <p:nvPr/>
        </p:nvSpPr>
        <p:spPr bwMode="auto">
          <a:xfrm>
            <a:off x="4016375" y="5995988"/>
            <a:ext cx="6430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5322888" y="2257425"/>
            <a:ext cx="279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6238875" y="2257425"/>
            <a:ext cx="2809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7156450" y="2257425"/>
            <a:ext cx="279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37"/>
          <p:cNvSpPr>
            <a:spLocks noChangeArrowheads="1"/>
          </p:cNvSpPr>
          <p:nvPr/>
        </p:nvSpPr>
        <p:spPr bwMode="auto">
          <a:xfrm>
            <a:off x="8072438" y="2257425"/>
            <a:ext cx="2809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38"/>
          <p:cNvSpPr>
            <a:spLocks noChangeArrowheads="1"/>
          </p:cNvSpPr>
          <p:nvPr/>
        </p:nvSpPr>
        <p:spPr bwMode="auto">
          <a:xfrm>
            <a:off x="8990013" y="2257425"/>
            <a:ext cx="279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39"/>
          <p:cNvSpPr>
            <a:spLocks noChangeArrowheads="1"/>
          </p:cNvSpPr>
          <p:nvPr/>
        </p:nvSpPr>
        <p:spPr bwMode="auto">
          <a:xfrm>
            <a:off x="9906000" y="2257425"/>
            <a:ext cx="2809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40"/>
          <p:cNvSpPr>
            <a:spLocks noChangeArrowheads="1"/>
          </p:cNvSpPr>
          <p:nvPr/>
        </p:nvSpPr>
        <p:spPr bwMode="auto">
          <a:xfrm>
            <a:off x="4416425" y="2806700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41"/>
          <p:cNvSpPr>
            <a:spLocks noChangeArrowheads="1"/>
          </p:cNvSpPr>
          <p:nvPr/>
        </p:nvSpPr>
        <p:spPr bwMode="auto">
          <a:xfrm>
            <a:off x="5332413" y="2806700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42"/>
          <p:cNvSpPr>
            <a:spLocks noChangeArrowheads="1"/>
          </p:cNvSpPr>
          <p:nvPr/>
        </p:nvSpPr>
        <p:spPr bwMode="auto">
          <a:xfrm>
            <a:off x="6249988" y="2806700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43"/>
          <p:cNvSpPr>
            <a:spLocks noChangeArrowheads="1"/>
          </p:cNvSpPr>
          <p:nvPr/>
        </p:nvSpPr>
        <p:spPr bwMode="auto">
          <a:xfrm>
            <a:off x="7165975" y="2806700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44"/>
          <p:cNvSpPr>
            <a:spLocks noChangeArrowheads="1"/>
          </p:cNvSpPr>
          <p:nvPr/>
        </p:nvSpPr>
        <p:spPr bwMode="auto">
          <a:xfrm>
            <a:off x="8081963" y="2806700"/>
            <a:ext cx="2714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45"/>
          <p:cNvSpPr>
            <a:spLocks noChangeArrowheads="1"/>
          </p:cNvSpPr>
          <p:nvPr/>
        </p:nvSpPr>
        <p:spPr bwMode="auto">
          <a:xfrm>
            <a:off x="8999538" y="2806700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9915525" y="2806700"/>
            <a:ext cx="2714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47"/>
          <p:cNvSpPr>
            <a:spLocks noChangeArrowheads="1"/>
          </p:cNvSpPr>
          <p:nvPr/>
        </p:nvSpPr>
        <p:spPr bwMode="auto">
          <a:xfrm>
            <a:off x="4416425" y="335438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48"/>
          <p:cNvSpPr>
            <a:spLocks noChangeArrowheads="1"/>
          </p:cNvSpPr>
          <p:nvPr/>
        </p:nvSpPr>
        <p:spPr bwMode="auto">
          <a:xfrm>
            <a:off x="5332413" y="335438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49"/>
          <p:cNvSpPr>
            <a:spLocks noChangeArrowheads="1"/>
          </p:cNvSpPr>
          <p:nvPr/>
        </p:nvSpPr>
        <p:spPr bwMode="auto">
          <a:xfrm>
            <a:off x="6249988" y="335438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50"/>
          <p:cNvSpPr>
            <a:spLocks noChangeArrowheads="1"/>
          </p:cNvSpPr>
          <p:nvPr/>
        </p:nvSpPr>
        <p:spPr bwMode="auto">
          <a:xfrm>
            <a:off x="7165975" y="335438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51"/>
          <p:cNvSpPr>
            <a:spLocks noChangeArrowheads="1"/>
          </p:cNvSpPr>
          <p:nvPr/>
        </p:nvSpPr>
        <p:spPr bwMode="auto">
          <a:xfrm>
            <a:off x="8081963" y="3354388"/>
            <a:ext cx="2714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52"/>
          <p:cNvSpPr>
            <a:spLocks noChangeArrowheads="1"/>
          </p:cNvSpPr>
          <p:nvPr/>
        </p:nvSpPr>
        <p:spPr bwMode="auto">
          <a:xfrm>
            <a:off x="8999538" y="335438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53"/>
          <p:cNvSpPr>
            <a:spLocks noChangeArrowheads="1"/>
          </p:cNvSpPr>
          <p:nvPr/>
        </p:nvSpPr>
        <p:spPr bwMode="auto">
          <a:xfrm>
            <a:off x="9915525" y="3354388"/>
            <a:ext cx="2714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54"/>
          <p:cNvSpPr>
            <a:spLocks noChangeArrowheads="1"/>
          </p:cNvSpPr>
          <p:nvPr/>
        </p:nvSpPr>
        <p:spPr bwMode="auto">
          <a:xfrm>
            <a:off x="4416425" y="3902075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55"/>
          <p:cNvSpPr>
            <a:spLocks noChangeArrowheads="1"/>
          </p:cNvSpPr>
          <p:nvPr/>
        </p:nvSpPr>
        <p:spPr bwMode="auto">
          <a:xfrm>
            <a:off x="5332413" y="3902075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56"/>
          <p:cNvSpPr>
            <a:spLocks noChangeArrowheads="1"/>
          </p:cNvSpPr>
          <p:nvPr/>
        </p:nvSpPr>
        <p:spPr bwMode="auto">
          <a:xfrm>
            <a:off x="6249988" y="3902075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57"/>
          <p:cNvSpPr>
            <a:spLocks noChangeArrowheads="1"/>
          </p:cNvSpPr>
          <p:nvPr/>
        </p:nvSpPr>
        <p:spPr bwMode="auto">
          <a:xfrm>
            <a:off x="7165975" y="3902075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58"/>
          <p:cNvSpPr>
            <a:spLocks noChangeArrowheads="1"/>
          </p:cNvSpPr>
          <p:nvPr/>
        </p:nvSpPr>
        <p:spPr bwMode="auto">
          <a:xfrm>
            <a:off x="8081963" y="3902075"/>
            <a:ext cx="27146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59"/>
          <p:cNvSpPr>
            <a:spLocks noChangeArrowheads="1"/>
          </p:cNvSpPr>
          <p:nvPr/>
        </p:nvSpPr>
        <p:spPr bwMode="auto">
          <a:xfrm>
            <a:off x="8999538" y="3902075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60"/>
          <p:cNvSpPr>
            <a:spLocks noChangeArrowheads="1"/>
          </p:cNvSpPr>
          <p:nvPr/>
        </p:nvSpPr>
        <p:spPr bwMode="auto">
          <a:xfrm>
            <a:off x="9915525" y="3902075"/>
            <a:ext cx="27146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61"/>
          <p:cNvSpPr>
            <a:spLocks noChangeArrowheads="1"/>
          </p:cNvSpPr>
          <p:nvPr/>
        </p:nvSpPr>
        <p:spPr bwMode="auto">
          <a:xfrm>
            <a:off x="4416425" y="4449763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62"/>
          <p:cNvSpPr>
            <a:spLocks noChangeArrowheads="1"/>
          </p:cNvSpPr>
          <p:nvPr/>
        </p:nvSpPr>
        <p:spPr bwMode="auto">
          <a:xfrm>
            <a:off x="5332413" y="4449763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63"/>
          <p:cNvSpPr>
            <a:spLocks noChangeArrowheads="1"/>
          </p:cNvSpPr>
          <p:nvPr/>
        </p:nvSpPr>
        <p:spPr bwMode="auto">
          <a:xfrm>
            <a:off x="6249988" y="4449763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64"/>
          <p:cNvSpPr>
            <a:spLocks noChangeArrowheads="1"/>
          </p:cNvSpPr>
          <p:nvPr/>
        </p:nvSpPr>
        <p:spPr bwMode="auto">
          <a:xfrm>
            <a:off x="7165975" y="4449763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65"/>
          <p:cNvSpPr>
            <a:spLocks noChangeArrowheads="1"/>
          </p:cNvSpPr>
          <p:nvPr/>
        </p:nvSpPr>
        <p:spPr bwMode="auto">
          <a:xfrm>
            <a:off x="8081963" y="4449763"/>
            <a:ext cx="27146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66"/>
          <p:cNvSpPr>
            <a:spLocks noChangeArrowheads="1"/>
          </p:cNvSpPr>
          <p:nvPr/>
        </p:nvSpPr>
        <p:spPr bwMode="auto">
          <a:xfrm>
            <a:off x="8999538" y="4449763"/>
            <a:ext cx="2698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67"/>
          <p:cNvSpPr>
            <a:spLocks noChangeArrowheads="1"/>
          </p:cNvSpPr>
          <p:nvPr/>
        </p:nvSpPr>
        <p:spPr bwMode="auto">
          <a:xfrm>
            <a:off x="9915525" y="4449763"/>
            <a:ext cx="27146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68"/>
          <p:cNvSpPr>
            <a:spLocks noChangeArrowheads="1"/>
          </p:cNvSpPr>
          <p:nvPr/>
        </p:nvSpPr>
        <p:spPr bwMode="auto">
          <a:xfrm>
            <a:off x="4416425" y="499903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69"/>
          <p:cNvSpPr>
            <a:spLocks noChangeArrowheads="1"/>
          </p:cNvSpPr>
          <p:nvPr/>
        </p:nvSpPr>
        <p:spPr bwMode="auto">
          <a:xfrm>
            <a:off x="5332413" y="499903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70"/>
          <p:cNvSpPr>
            <a:spLocks noChangeArrowheads="1"/>
          </p:cNvSpPr>
          <p:nvPr/>
        </p:nvSpPr>
        <p:spPr bwMode="auto">
          <a:xfrm>
            <a:off x="6249988" y="499903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71"/>
          <p:cNvSpPr>
            <a:spLocks noChangeArrowheads="1"/>
          </p:cNvSpPr>
          <p:nvPr/>
        </p:nvSpPr>
        <p:spPr bwMode="auto">
          <a:xfrm>
            <a:off x="7165975" y="499903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72"/>
          <p:cNvSpPr>
            <a:spLocks noChangeArrowheads="1"/>
          </p:cNvSpPr>
          <p:nvPr/>
        </p:nvSpPr>
        <p:spPr bwMode="auto">
          <a:xfrm>
            <a:off x="8081963" y="4999038"/>
            <a:ext cx="2714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73"/>
          <p:cNvSpPr>
            <a:spLocks noChangeArrowheads="1"/>
          </p:cNvSpPr>
          <p:nvPr/>
        </p:nvSpPr>
        <p:spPr bwMode="auto">
          <a:xfrm>
            <a:off x="8999538" y="4999038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74"/>
          <p:cNvSpPr>
            <a:spLocks noChangeArrowheads="1"/>
          </p:cNvSpPr>
          <p:nvPr/>
        </p:nvSpPr>
        <p:spPr bwMode="auto">
          <a:xfrm>
            <a:off x="9915525" y="4999038"/>
            <a:ext cx="2714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75"/>
          <p:cNvSpPr>
            <a:spLocks noChangeArrowheads="1"/>
          </p:cNvSpPr>
          <p:nvPr/>
        </p:nvSpPr>
        <p:spPr bwMode="auto">
          <a:xfrm>
            <a:off x="4416425" y="5546725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76"/>
          <p:cNvSpPr>
            <a:spLocks noChangeArrowheads="1"/>
          </p:cNvSpPr>
          <p:nvPr/>
        </p:nvSpPr>
        <p:spPr bwMode="auto">
          <a:xfrm>
            <a:off x="5332413" y="5546725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77"/>
          <p:cNvSpPr>
            <a:spLocks noChangeArrowheads="1"/>
          </p:cNvSpPr>
          <p:nvPr/>
        </p:nvSpPr>
        <p:spPr bwMode="auto">
          <a:xfrm>
            <a:off x="6249988" y="5546725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78"/>
          <p:cNvSpPr>
            <a:spLocks noChangeArrowheads="1"/>
          </p:cNvSpPr>
          <p:nvPr/>
        </p:nvSpPr>
        <p:spPr bwMode="auto">
          <a:xfrm>
            <a:off x="7165975" y="5546725"/>
            <a:ext cx="269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79"/>
          <p:cNvSpPr>
            <a:spLocks noChangeArrowheads="1"/>
          </p:cNvSpPr>
          <p:nvPr/>
        </p:nvSpPr>
        <p:spPr bwMode="auto">
          <a:xfrm>
            <a:off x="8081963" y="5546725"/>
            <a:ext cx="2714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80"/>
          <p:cNvSpPr>
            <a:spLocks noChangeArrowheads="1"/>
          </p:cNvSpPr>
          <p:nvPr/>
        </p:nvSpPr>
        <p:spPr bwMode="auto">
          <a:xfrm>
            <a:off x="8999538" y="5546725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900" dirty="0">
                <a:solidFill>
                  <a:srgbClr val="000000"/>
                </a:solidFill>
                <a:ea typeface=".萍方-简" panose="020B0300000000000000" pitchFamily="34" charset="-122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81"/>
          <p:cNvSpPr>
            <a:spLocks noChangeArrowheads="1"/>
          </p:cNvSpPr>
          <p:nvPr/>
        </p:nvSpPr>
        <p:spPr bwMode="auto">
          <a:xfrm>
            <a:off x="9915525" y="5546725"/>
            <a:ext cx="27146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.萍方-简" panose="020B0300000000000000" pitchFamily="34" charset="-122"/>
                <a:ea typeface=".萍方-简" panose="020B0300000000000000" pitchFamily="34" charset="-122"/>
              </a:rPr>
              <a:t>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3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336471" y="742361"/>
            <a:ext cx="473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邻接表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44114"/>
              </p:ext>
            </p:extLst>
          </p:nvPr>
        </p:nvGraphicFramePr>
        <p:xfrm>
          <a:off x="4042361" y="2101000"/>
          <a:ext cx="1754280" cy="37446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4760">
                  <a:extLst>
                    <a:ext uri="{9D8B030D-6E8A-4147-A177-3AD203B41FA5}">
                      <a16:colId xmlns:a16="http://schemas.microsoft.com/office/drawing/2014/main" val="3915599326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1933571561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599698274"/>
                    </a:ext>
                  </a:extLst>
                </a:gridCol>
              </a:tblGrid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1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^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495468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2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51965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3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645543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4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61648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5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033315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6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8068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970835" y="2780979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58668" y="2780979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24500" y="3025908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176428" y="2780979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64261" y="2780979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730093" y="3025908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968811" y="3422860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56644" y="3422860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522476" y="3667789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174404" y="3422860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62237" y="3422860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728069" y="3667789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966787" y="4049326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54620" y="4049326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520452" y="4294255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172380" y="4049326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0213" y="4049326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726045" y="4294255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960284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48117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513949" y="5558917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165877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653710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6719542" y="5558917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964045" y="468353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51878" y="468353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517710" y="4928467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316701" y="4049326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04534" y="4049326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7870366" y="4294255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249136" y="2579914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813957" y="2579914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249136" y="420188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813957" y="420188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031546" y="341947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2031546" y="5016953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直接箭头连接符 73"/>
          <p:cNvCxnSpPr>
            <a:stCxn id="71" idx="3"/>
            <a:endCxn id="73" idx="7"/>
          </p:cNvCxnSpPr>
          <p:nvPr/>
        </p:nvCxnSpPr>
        <p:spPr>
          <a:xfrm flipH="1">
            <a:off x="2477540" y="4647879"/>
            <a:ext cx="412937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3" idx="1"/>
            <a:endCxn id="70" idx="5"/>
          </p:cNvCxnSpPr>
          <p:nvPr/>
        </p:nvCxnSpPr>
        <p:spPr>
          <a:xfrm flipH="1" flipV="1">
            <a:off x="1695130" y="4647879"/>
            <a:ext cx="412936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68" idx="4"/>
          </p:cNvCxnSpPr>
          <p:nvPr/>
        </p:nvCxnSpPr>
        <p:spPr>
          <a:xfrm flipV="1">
            <a:off x="1503429" y="3102428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3084817" y="3102428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9" idx="2"/>
            <a:endCxn id="68" idx="6"/>
          </p:cNvCxnSpPr>
          <p:nvPr/>
        </p:nvCxnSpPr>
        <p:spPr>
          <a:xfrm flipH="1">
            <a:off x="1771650" y="2841171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2" idx="5"/>
          </p:cNvCxnSpPr>
          <p:nvPr/>
        </p:nvCxnSpPr>
        <p:spPr>
          <a:xfrm flipH="1" flipV="1">
            <a:off x="2477540" y="3865469"/>
            <a:ext cx="399249" cy="42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2" idx="7"/>
            <a:endCxn id="69" idx="3"/>
          </p:cNvCxnSpPr>
          <p:nvPr/>
        </p:nvCxnSpPr>
        <p:spPr>
          <a:xfrm flipV="1">
            <a:off x="2477540" y="3025908"/>
            <a:ext cx="412937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0" idx="7"/>
          </p:cNvCxnSpPr>
          <p:nvPr/>
        </p:nvCxnSpPr>
        <p:spPr>
          <a:xfrm flipH="1">
            <a:off x="1695130" y="3886281"/>
            <a:ext cx="412936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2" idx="1"/>
            <a:endCxn id="68" idx="5"/>
          </p:cNvCxnSpPr>
          <p:nvPr/>
        </p:nvCxnSpPr>
        <p:spPr>
          <a:xfrm flipH="1" flipV="1">
            <a:off x="1695130" y="3025908"/>
            <a:ext cx="412936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0" idx="6"/>
            <a:endCxn id="71" idx="2"/>
          </p:cNvCxnSpPr>
          <p:nvPr/>
        </p:nvCxnSpPr>
        <p:spPr>
          <a:xfrm>
            <a:off x="1771650" y="4463142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3" idx="0"/>
            <a:endCxn id="72" idx="4"/>
          </p:cNvCxnSpPr>
          <p:nvPr/>
        </p:nvCxnSpPr>
        <p:spPr>
          <a:xfrm flipV="1">
            <a:off x="2292803" y="3941989"/>
            <a:ext cx="0" cy="10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7B1463DC-60C8-4859-9BC9-45DAADEBECCC}"/>
              </a:ext>
            </a:extLst>
          </p:cNvPr>
          <p:cNvSpPr/>
          <p:nvPr/>
        </p:nvSpPr>
        <p:spPr>
          <a:xfrm>
            <a:off x="8316701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1D081EE-2E99-465F-883E-98CE4CA47257}"/>
              </a:ext>
            </a:extLst>
          </p:cNvPr>
          <p:cNvSpPr/>
          <p:nvPr/>
        </p:nvSpPr>
        <p:spPr>
          <a:xfrm>
            <a:off x="8804534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EC4D6F6-588A-4189-A0EF-7B2F679D2B97}"/>
              </a:ext>
            </a:extLst>
          </p:cNvPr>
          <p:cNvCxnSpPr/>
          <p:nvPr/>
        </p:nvCxnSpPr>
        <p:spPr>
          <a:xfrm>
            <a:off x="7870366" y="5558917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9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249136" y="2579914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13957" y="2579914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49136" y="420188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13957" y="420188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1546" y="3419475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31546" y="5016953"/>
            <a:ext cx="522514" cy="5225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10" idx="3"/>
            <a:endCxn id="12" idx="7"/>
          </p:cNvCxnSpPr>
          <p:nvPr/>
        </p:nvCxnSpPr>
        <p:spPr>
          <a:xfrm flipH="1">
            <a:off x="2477540" y="4647879"/>
            <a:ext cx="412937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1"/>
            <a:endCxn id="9" idx="5"/>
          </p:cNvCxnSpPr>
          <p:nvPr/>
        </p:nvCxnSpPr>
        <p:spPr>
          <a:xfrm flipH="1" flipV="1">
            <a:off x="1695130" y="4647879"/>
            <a:ext cx="412936" cy="44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" idx="4"/>
          </p:cNvCxnSpPr>
          <p:nvPr/>
        </p:nvCxnSpPr>
        <p:spPr>
          <a:xfrm flipV="1">
            <a:off x="1503429" y="3102428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084817" y="3102428"/>
            <a:ext cx="6964" cy="109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2" idx="6"/>
          </p:cNvCxnSpPr>
          <p:nvPr/>
        </p:nvCxnSpPr>
        <p:spPr>
          <a:xfrm flipH="1">
            <a:off x="1771650" y="2841171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5"/>
          </p:cNvCxnSpPr>
          <p:nvPr/>
        </p:nvCxnSpPr>
        <p:spPr>
          <a:xfrm flipH="1" flipV="1">
            <a:off x="2477540" y="3865469"/>
            <a:ext cx="399249" cy="42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7"/>
            <a:endCxn id="8" idx="3"/>
          </p:cNvCxnSpPr>
          <p:nvPr/>
        </p:nvCxnSpPr>
        <p:spPr>
          <a:xfrm flipV="1">
            <a:off x="2477540" y="3025908"/>
            <a:ext cx="412937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9" idx="7"/>
          </p:cNvCxnSpPr>
          <p:nvPr/>
        </p:nvCxnSpPr>
        <p:spPr>
          <a:xfrm flipH="1">
            <a:off x="1695130" y="3886281"/>
            <a:ext cx="412936" cy="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1"/>
            <a:endCxn id="2" idx="5"/>
          </p:cNvCxnSpPr>
          <p:nvPr/>
        </p:nvCxnSpPr>
        <p:spPr>
          <a:xfrm flipH="1" flipV="1">
            <a:off x="1695130" y="3025908"/>
            <a:ext cx="412936" cy="4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6"/>
            <a:endCxn id="10" idx="2"/>
          </p:cNvCxnSpPr>
          <p:nvPr/>
        </p:nvCxnSpPr>
        <p:spPr>
          <a:xfrm>
            <a:off x="1771650" y="4463142"/>
            <a:ext cx="1042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0"/>
            <a:endCxn id="11" idx="4"/>
          </p:cNvCxnSpPr>
          <p:nvPr/>
        </p:nvCxnSpPr>
        <p:spPr>
          <a:xfrm flipV="1">
            <a:off x="2292803" y="3941989"/>
            <a:ext cx="0" cy="10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36471" y="742361"/>
            <a:ext cx="473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逆邻接表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2985"/>
              </p:ext>
            </p:extLst>
          </p:nvPr>
        </p:nvGraphicFramePr>
        <p:xfrm>
          <a:off x="4042361" y="2101000"/>
          <a:ext cx="1754280" cy="37446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4760">
                  <a:extLst>
                    <a:ext uri="{9D8B030D-6E8A-4147-A177-3AD203B41FA5}">
                      <a16:colId xmlns:a16="http://schemas.microsoft.com/office/drawing/2014/main" val="3915599326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1933571561"/>
                    </a:ext>
                  </a:extLst>
                </a:gridCol>
                <a:gridCol w="584760">
                  <a:extLst>
                    <a:ext uri="{9D8B030D-6E8A-4147-A177-3AD203B41FA5}">
                      <a16:colId xmlns:a16="http://schemas.microsoft.com/office/drawing/2014/main" val="599698274"/>
                    </a:ext>
                  </a:extLst>
                </a:gridCol>
              </a:tblGrid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1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495468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2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51965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3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645543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3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4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61648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5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033315"/>
                  </a:ext>
                </a:extLst>
              </a:tr>
              <a:tr h="624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5</a:t>
                      </a:r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V</a:t>
                      </a:r>
                      <a:r>
                        <a:rPr lang="en-US" altLang="zh-CN" b="0" baseline="-25000" dirty="0"/>
                        <a:t>6</a:t>
                      </a:r>
                      <a:endParaRPr lang="zh-CN" altLang="en-US" b="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180682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5970835" y="2780979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8668" y="2780979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524500" y="3025908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176428" y="2780979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64261" y="2780979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730093" y="3025908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968811" y="3422860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56644" y="3422860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22476" y="3667789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86471" y="2169041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874304" y="2169041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940136" y="2413970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966787" y="4049326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54620" y="4049326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520452" y="4294255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960284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48117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5513949" y="5558917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165877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53710" y="531398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719542" y="5558917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964045" y="468353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51878" y="468353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517710" y="4928467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162512" y="468353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50345" y="4683538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^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6716177" y="4928467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960284" y="2169041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48117" y="2169041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513949" y="2413970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165877" y="2169041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653710" y="2169041"/>
            <a:ext cx="489857" cy="4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719542" y="2413970"/>
            <a:ext cx="443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2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336471" y="742361"/>
            <a:ext cx="473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0070C0"/>
                </a:solidFill>
                <a:latin typeface=".萍方-简" panose="020B0300000000000000" pitchFamily="34" charset="-122"/>
                <a:ea typeface=".萍方-简" panose="020B0300000000000000" pitchFamily="34" charset="-122"/>
              </a:rPr>
              <a:t>总结</a:t>
            </a:r>
            <a:endParaRPr lang="zh-CN" altLang="en-US" sz="2400" dirty="0">
              <a:solidFill>
                <a:srgbClr val="0070C0"/>
              </a:solidFill>
              <a:latin typeface=".萍方-简" panose="020B0300000000000000" pitchFamily="34" charset="-122"/>
              <a:ea typeface=".萍方-简" panose="020B0300000000000000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F78EE95-EF55-4CCB-B3A7-0FE35917348B}"/>
                  </a:ext>
                </a:extLst>
              </p14:cNvPr>
              <p14:cNvContentPartPr/>
              <p14:nvPr/>
            </p14:nvContentPartPr>
            <p14:xfrm>
              <a:off x="5830817" y="983990"/>
              <a:ext cx="504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F78EE95-EF55-4CCB-B3A7-0FE3591734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2177" y="974990"/>
                <a:ext cx="2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4EC3936-5E04-46E2-9064-CACC20D9AB9A}"/>
                  </a:ext>
                </a:extLst>
              </p14:cNvPr>
              <p14:cNvContentPartPr/>
              <p14:nvPr/>
            </p14:nvContentPartPr>
            <p14:xfrm>
              <a:off x="5798057" y="908750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4EC3936-5E04-46E2-9064-CACC20D9A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9057" y="8997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19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72</TotalTime>
  <Words>266</Words>
  <Application>Microsoft Office PowerPoint</Application>
  <PresentationFormat>宽屏</PresentationFormat>
  <Paragraphs>175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.萍方-简</vt:lpstr>
      <vt:lpstr>等线</vt:lpstr>
      <vt:lpstr>等线 Light</vt:lpstr>
      <vt:lpstr>Arial</vt:lpstr>
      <vt:lpstr>Office 主题​​</vt:lpstr>
      <vt:lpstr>PowerPoint 演示文稿</vt:lpstr>
      <vt:lpstr>预备知识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李林泽</dc:creator>
  <cp:lastModifiedBy>李 林泽</cp:lastModifiedBy>
  <cp:revision>42</cp:revision>
  <dcterms:created xsi:type="dcterms:W3CDTF">2020-11-25T13:15:46Z</dcterms:created>
  <dcterms:modified xsi:type="dcterms:W3CDTF">2020-11-26T13:35:44Z</dcterms:modified>
</cp:coreProperties>
</file>