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cb78c4810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cb78c4810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be30975d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be30975d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 sz="1300">
                <a:solidFill>
                  <a:schemeClr val="dk1"/>
                </a:solidFill>
              </a:rPr>
              <a:t>Parameters : max_depth = 10 | min_samples_leaf = 2 | criterion = ’entropy’ | min_samples_split = 10</a:t>
            </a:r>
            <a:endParaRPr sz="1300">
              <a:solidFill>
                <a:schemeClr val="dk1"/>
              </a:solidFill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 sz="1300">
                <a:solidFill>
                  <a:schemeClr val="dk1"/>
                </a:solidFill>
              </a:rPr>
              <a:t>Precision with historical data - </a:t>
            </a:r>
            <a:r>
              <a:rPr lang="en" sz="1300">
                <a:solidFill>
                  <a:schemeClr val="dk1"/>
                </a:solidFill>
                <a:highlight>
                  <a:srgbClr val="FFFF00"/>
                </a:highlight>
              </a:rPr>
              <a:t>66.84%</a:t>
            </a:r>
            <a:endParaRPr sz="13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 sz="1300">
                <a:solidFill>
                  <a:schemeClr val="dk1"/>
                </a:solidFill>
                <a:highlight>
                  <a:srgbClr val="FFFF00"/>
                </a:highlight>
              </a:rPr>
              <a:t>11% is a good amount based on similar disasters, previous data has shown 38% receive eligibility for more disastrous events.</a:t>
            </a:r>
            <a:endParaRPr sz="1300"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cb78c4810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1cb78c4810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1cb78c4810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1cb78c4810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47661f84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47661f84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be30975d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1be30975d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cad9422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1cad9422b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cb78c4810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1cb78c4810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68700" y="630050"/>
            <a:ext cx="8763600" cy="276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13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13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13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13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91" b="1"/>
              <a:t> Roanoke Disaster </a:t>
            </a:r>
            <a:endParaRPr sz="4991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91" b="1"/>
              <a:t>TSA Eligibility Analysis</a:t>
            </a:r>
            <a:endParaRPr sz="4991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040325"/>
            <a:ext cx="8520600" cy="11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37" b="1"/>
              <a:t>GROUP 3</a:t>
            </a:r>
            <a:endParaRPr sz="3737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 Jackson - Arslan Khan - Nina Abuzaid - Weston Martin - Kevon Mahban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32200" y="297850"/>
            <a:ext cx="8523000" cy="7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2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201750" y="274900"/>
            <a:ext cx="8992500" cy="8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>
                <a:solidFill>
                  <a:schemeClr val="dk1"/>
                </a:solidFill>
              </a:rPr>
              <a:t>Purpose and Agenda</a:t>
            </a:r>
            <a:endParaRPr sz="25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2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201750" y="950800"/>
            <a:ext cx="8740500" cy="3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</a:rPr>
              <a:t>Purpose</a:t>
            </a:r>
            <a:r>
              <a:rPr lang="en" sz="1800">
                <a:solidFill>
                  <a:schemeClr val="dk1"/>
                </a:solidFill>
              </a:rPr>
              <a:t> - Provide predictive insights into TSA eligibility disaster dataset, highlighting key factors influencing eligibility and offering actionable recommendations to optimize resource allocation and disaster response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</a:rPr>
              <a:t>Agenda</a:t>
            </a:r>
            <a:endParaRPr sz="1800" b="1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Introduction</a:t>
            </a:r>
            <a:endParaRPr sz="180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Predictive Modeling Results</a:t>
            </a:r>
            <a:endParaRPr sz="180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Data Analysis</a:t>
            </a:r>
            <a:endParaRPr sz="180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Power BI Dashboard</a:t>
            </a:r>
            <a:endParaRPr sz="180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NLP Analysis</a:t>
            </a:r>
            <a:endParaRPr sz="180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Conclusion and Q&amp;A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Predictive Modeling Results</a:t>
            </a:r>
            <a:endParaRPr b="1"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0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</a:rPr>
              <a:t>All Predictions via </a:t>
            </a:r>
            <a:r>
              <a:rPr lang="en" sz="2000" b="1" i="1">
                <a:solidFill>
                  <a:schemeClr val="dk1"/>
                </a:solidFill>
              </a:rPr>
              <a:t>Decision Tree</a:t>
            </a:r>
            <a:endParaRPr sz="2000" b="1" i="1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Decision tree had best precision among all models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</a:rPr>
              <a:t>Results (TSA Eligibility)</a:t>
            </a:r>
            <a:endParaRPr sz="1900" b="1">
              <a:solidFill>
                <a:schemeClr val="dk1"/>
              </a:solidFill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n" sz="1900" b="1">
                <a:solidFill>
                  <a:schemeClr val="dk1"/>
                </a:solidFill>
              </a:rPr>
              <a:t>1,048,575 </a:t>
            </a:r>
            <a:r>
              <a:rPr lang="en" sz="1900">
                <a:solidFill>
                  <a:schemeClr val="dk1"/>
                </a:solidFill>
              </a:rPr>
              <a:t>Affected</a:t>
            </a:r>
            <a:endParaRPr sz="1900">
              <a:solidFill>
                <a:schemeClr val="dk1"/>
              </a:solidFill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en" sz="2000" b="1">
                <a:solidFill>
                  <a:schemeClr val="dk1"/>
                </a:solidFill>
              </a:rPr>
              <a:t>122,802 </a:t>
            </a:r>
            <a:r>
              <a:rPr lang="en" sz="1900">
                <a:solidFill>
                  <a:schemeClr val="dk1"/>
                </a:solidFill>
              </a:rPr>
              <a:t>Eligible:</a:t>
            </a:r>
            <a:endParaRPr sz="1900">
              <a:solidFill>
                <a:schemeClr val="dk1"/>
              </a:solidFill>
            </a:endParaRPr>
          </a:p>
          <a:p>
            <a:pPr marL="1371600" lvl="2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en" sz="1800" i="1">
                <a:solidFill>
                  <a:schemeClr val="dk1"/>
                </a:solidFill>
                <a:highlight>
                  <a:srgbClr val="FFFF00"/>
                </a:highlight>
              </a:rPr>
              <a:t>11.71%</a:t>
            </a:r>
            <a:r>
              <a:rPr lang="en" sz="1800" i="1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chemeClr val="dk1"/>
                </a:solidFill>
              </a:rPr>
              <a:t>of total</a:t>
            </a:r>
            <a:endParaRPr sz="1800">
              <a:solidFill>
                <a:schemeClr val="dk1"/>
              </a:solidFill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en" sz="2000" b="1">
                <a:solidFill>
                  <a:schemeClr val="dk1"/>
                </a:solidFill>
              </a:rPr>
              <a:t>925,773 </a:t>
            </a:r>
            <a:r>
              <a:rPr lang="en" sz="1900">
                <a:solidFill>
                  <a:schemeClr val="dk1"/>
                </a:solidFill>
              </a:rPr>
              <a:t>Ineligible:</a:t>
            </a:r>
            <a:endParaRPr sz="1900">
              <a:solidFill>
                <a:schemeClr val="dk1"/>
              </a:solidFill>
            </a:endParaRPr>
          </a:p>
          <a:p>
            <a:pPr marL="137160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 i="1">
                <a:solidFill>
                  <a:schemeClr val="dk1"/>
                </a:solidFill>
                <a:highlight>
                  <a:srgbClr val="FFFF00"/>
                </a:highlight>
              </a:rPr>
              <a:t>88.23%</a:t>
            </a:r>
            <a:r>
              <a:rPr lang="en" sz="1800" i="1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chemeClr val="dk1"/>
                </a:solidFill>
              </a:rPr>
              <a:t>of total</a:t>
            </a:r>
            <a:endParaRPr sz="1800">
              <a:solidFill>
                <a:schemeClr val="dk1"/>
              </a:solidFill>
            </a:endParaRPr>
          </a:p>
          <a:p>
            <a:pPr marL="13716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i="1">
              <a:solidFill>
                <a:schemeClr val="dk1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311700" y="3940200"/>
            <a:ext cx="5780400" cy="7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Most Important Factor : </a:t>
            </a:r>
            <a:r>
              <a:rPr lang="en" sz="1800" b="1">
                <a:solidFill>
                  <a:schemeClr val="dk1"/>
                </a:solidFill>
              </a:rPr>
              <a:t>Repair Amount</a:t>
            </a:r>
            <a:endParaRPr sz="1800" b="1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Importance Score: </a:t>
            </a:r>
            <a:r>
              <a:rPr lang="en" i="1">
                <a:solidFill>
                  <a:schemeClr val="dk1"/>
                </a:solidFill>
                <a:highlight>
                  <a:srgbClr val="FFFF00"/>
                </a:highlight>
              </a:rPr>
              <a:t>.2988</a:t>
            </a:r>
            <a:endParaRPr i="1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286375" y="252025"/>
            <a:ext cx="8751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286375" y="196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Data Analysis</a:t>
            </a:r>
            <a:endParaRPr b="1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286375" y="962825"/>
            <a:ext cx="4099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800" b="1">
                <a:solidFill>
                  <a:schemeClr val="dk1"/>
                </a:solidFill>
              </a:rPr>
              <a:t>TSA Eligibility Overview:</a:t>
            </a:r>
            <a:endParaRPr sz="1800"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800" b="1">
                <a:solidFill>
                  <a:schemeClr val="dk1"/>
                </a:solidFill>
              </a:rPr>
              <a:t>Pie Chart:</a:t>
            </a:r>
            <a:endParaRPr sz="1800" b="1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A pie chart showing the proportion of TSA-eligible vs. non-eligible families</a:t>
            </a:r>
            <a:endParaRPr sz="180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Only about 12% of households are predicted to be TSA eligible.</a:t>
            </a:r>
            <a:endParaRPr sz="180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800" b="1">
                <a:solidFill>
                  <a:schemeClr val="dk1"/>
                </a:solidFill>
              </a:rPr>
              <a:t>Key Number:</a:t>
            </a:r>
            <a:endParaRPr sz="1800" b="1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Total non-eligible families: 925,773</a:t>
            </a:r>
            <a:endParaRPr sz="180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Total eligible families: 122,802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1200" y="769225"/>
            <a:ext cx="4626950" cy="3803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62900" y="155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Data Analysis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77" b="1"/>
              <a:t>Key Feature Analysis</a:t>
            </a:r>
            <a:endParaRPr sz="1577" b="1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425" y="1018325"/>
            <a:ext cx="3671475" cy="282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7600" y="1018325"/>
            <a:ext cx="3929654" cy="28241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1023050" y="3842500"/>
            <a:ext cx="3050700" cy="11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</a:rPr>
              <a:t>Bar Chart for Water Level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Eligible: 5.94 feet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Non-Eligible: 0.16 feet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5058350" y="3842500"/>
            <a:ext cx="3528900" cy="9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</a:rPr>
              <a:t>Bar Chart for Repair Amount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Eligible: $1,999</a:t>
            </a:r>
            <a:endParaRPr sz="180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Non-Eligible: $143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8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Data Analysis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9718"/>
              <a:buFont typeface="Arial"/>
              <a:buNone/>
            </a:pPr>
            <a:r>
              <a:rPr lang="en" sz="1577" b="1"/>
              <a:t>Key Feature Analysis</a:t>
            </a:r>
            <a:endParaRPr sz="1577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9718"/>
              <a:buFont typeface="Arial"/>
              <a:buNone/>
            </a:pPr>
            <a:r>
              <a:rPr lang="en" sz="1577" b="1"/>
              <a:t>Key Feature Analysis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 rotWithShape="1">
          <a:blip r:embed="rId3">
            <a:alphaModFix/>
          </a:blip>
          <a:srcRect t="-5252" r="-14692" b="-9439"/>
          <a:stretch/>
        </p:blipFill>
        <p:spPr>
          <a:xfrm>
            <a:off x="238850" y="1178600"/>
            <a:ext cx="4408999" cy="31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7850" y="1402250"/>
            <a:ext cx="3596950" cy="2339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606600" y="4018650"/>
            <a:ext cx="36735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</a:rPr>
              <a:t>Bar Chart for Special Needs:</a:t>
            </a:r>
            <a:endParaRPr sz="1800"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Eligible: 3,745 families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Non-Eligible: 31,769 families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4647850" y="3828475"/>
            <a:ext cx="41844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</a:rPr>
              <a:t>Table for Residence Type:</a:t>
            </a:r>
            <a:endParaRPr sz="1800"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House/Duplex: 58,439 eligible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Townhouse: 33,228 eligible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Other: 14,871 eligible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Power BI </a:t>
            </a:r>
            <a:endParaRPr b="1"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420450" y="12285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Most affected town was Roanoke</a:t>
            </a:r>
            <a:endParaRPr b="1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314451 cases, 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$114,757,125.01 in damages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Houses/duplex accounted for most damage done </a:t>
            </a:r>
            <a:endParaRPr b="1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NLP Analysis </a:t>
            </a:r>
            <a:endParaRPr b="1"/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311700" y="1174125"/>
            <a:ext cx="8520600" cy="3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</a:rPr>
              <a:t>Zero Shot Classification</a:t>
            </a:r>
            <a:endParaRPr b="1" dirty="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dirty="0">
                <a:solidFill>
                  <a:schemeClr val="dk1"/>
                </a:solidFill>
              </a:rPr>
              <a:t>FEMA: 45%</a:t>
            </a:r>
            <a:endParaRPr dirty="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dirty="0">
                <a:solidFill>
                  <a:schemeClr val="dk1"/>
                </a:solidFill>
              </a:rPr>
              <a:t>Financial Aid: 10%</a:t>
            </a:r>
            <a:endParaRPr dirty="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dirty="0">
                <a:solidFill>
                  <a:schemeClr val="dk1"/>
                </a:solidFill>
              </a:rPr>
              <a:t>Food Support: 5%</a:t>
            </a:r>
            <a:endParaRPr dirty="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dirty="0">
                <a:solidFill>
                  <a:schemeClr val="dk1"/>
                </a:solidFill>
              </a:rPr>
              <a:t>Shelter Support: 35%</a:t>
            </a:r>
            <a:endParaRPr dirty="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dirty="0">
                <a:solidFill>
                  <a:schemeClr val="dk1"/>
                </a:solidFill>
              </a:rPr>
              <a:t>Water: 5%</a:t>
            </a:r>
            <a:endParaRPr dirty="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</a:rPr>
              <a:t>Sentiment Analysis</a:t>
            </a:r>
            <a:endParaRPr b="1" dirty="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dirty="0">
                <a:solidFill>
                  <a:schemeClr val="dk1"/>
                </a:solidFill>
              </a:rPr>
              <a:t>NEGATIVE: 75.17%</a:t>
            </a:r>
            <a:endParaRPr dirty="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dirty="0">
                <a:solidFill>
                  <a:schemeClr val="dk1"/>
                </a:solidFill>
              </a:rPr>
              <a:t>POSITIVE: 24.83%</a:t>
            </a:r>
            <a:endParaRPr dirty="0"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3400" y="2808250"/>
            <a:ext cx="3650925" cy="22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0442" y="445025"/>
            <a:ext cx="3596857" cy="216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b="1"/>
              <a:t>Conclusion and Q&amp;A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1"/>
          </p:nvPr>
        </p:nvSpPr>
        <p:spPr>
          <a:xfrm>
            <a:off x="311700" y="11639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Highlighted the most influential factors, such as repair costs and water levels, affecting TSA eligibility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Demonstrated the decision tree precision in predicting TSA eligibility and its implications for future analyses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Leveraged text analysis to understand public sentiment and categorize key support areas (e.g., shelter, financial aid)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Paved the way for data-informed approaches to improve emergency aid and disaster resilience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430</Words>
  <Application>Microsoft Office PowerPoint</Application>
  <PresentationFormat>On-screen Show (16:9)</PresentationFormat>
  <Paragraphs>82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Simple Light</vt:lpstr>
      <vt:lpstr>     Roanoke Disaster  TSA Eligibility Analysis </vt:lpstr>
      <vt:lpstr>PowerPoint Presentation</vt:lpstr>
      <vt:lpstr>Predictive Modeling Results</vt:lpstr>
      <vt:lpstr>Data Analysis</vt:lpstr>
      <vt:lpstr>Data Analysis Key Feature Analysis</vt:lpstr>
      <vt:lpstr>Data Analysis Key Feature Analysis  Key Feature Analysis</vt:lpstr>
      <vt:lpstr>Power BI </vt:lpstr>
      <vt:lpstr>NLP Analysis </vt:lpstr>
      <vt:lpstr>Conclusion and Q&amp;A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Kevon Mahban</cp:lastModifiedBy>
  <cp:revision>1</cp:revision>
  <dcterms:modified xsi:type="dcterms:W3CDTF">2025-10-25T00:06:57Z</dcterms:modified>
</cp:coreProperties>
</file>