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cb78c4810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cb78c481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be30975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be30975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Parameters : max_depth = 10 | min_samples_leaf = 2 | criterion = ’entropy’ | min_samples_split = 10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Precision with historical data - </a:t>
            </a:r>
            <a:r>
              <a:rPr lang="en" sz="1300">
                <a:solidFill>
                  <a:schemeClr val="dk1"/>
                </a:solidFill>
                <a:highlight>
                  <a:srgbClr val="FFFF00"/>
                </a:highlight>
              </a:rPr>
              <a:t>66.84%</a:t>
            </a:r>
            <a:endParaRPr sz="13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  <a:highlight>
                  <a:srgbClr val="FFFF00"/>
                </a:highlight>
              </a:rPr>
              <a:t>11% is a good amount based on similar disasters, previous data has shown 38% receive eligibility for more disastrous events.</a:t>
            </a:r>
            <a:endParaRPr sz="13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cb78c481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cb78c481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cb78c4810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cb78c4810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47661f84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47661f84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be30975d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be30975d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cad9422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cad9422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cb78c4810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cb78c4810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8700" y="630050"/>
            <a:ext cx="8763600" cy="27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1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1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1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1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91"/>
              <a:t> Roanoke Disaster </a:t>
            </a:r>
            <a:endParaRPr b="1" sz="499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91"/>
              <a:t>TSA Eligibility Analysis</a:t>
            </a:r>
            <a:endParaRPr b="1" sz="499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40325"/>
            <a:ext cx="8520600" cy="11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37"/>
              <a:t>GROUP 3</a:t>
            </a:r>
            <a:endParaRPr b="1" sz="373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Jackson - Arslan Khan - Nina Abuzaid - Weston Martin - </a:t>
            </a:r>
            <a:r>
              <a:rPr lang="en"/>
              <a:t>Kevon Mahban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32200" y="297850"/>
            <a:ext cx="85230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01750" y="274900"/>
            <a:ext cx="89925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</a:rPr>
              <a:t>Purpose and Agenda</a:t>
            </a:r>
            <a:endParaRPr b="1" sz="2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01750" y="950800"/>
            <a:ext cx="8740500" cy="3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Purpose</a:t>
            </a:r>
            <a:r>
              <a:rPr lang="en" sz="1800">
                <a:solidFill>
                  <a:schemeClr val="dk1"/>
                </a:solidFill>
              </a:rPr>
              <a:t> - Provide predictive insights into TSA eligibility disaster dataset, highlighting key factors influencing eligibility and offering actionable recommendations to optimize resource allocation and disaster response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Agenda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Introduction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Predictive Modeling Results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Data Analysis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Power BI Dashboard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NLP Analysis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Conclusion and Q&amp;A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Predictive Modeling Results</a:t>
            </a:r>
            <a:endParaRPr b="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70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All Predictions via </a:t>
            </a:r>
            <a:r>
              <a:rPr b="1" i="1" lang="en" sz="2000">
                <a:solidFill>
                  <a:schemeClr val="dk1"/>
                </a:solidFill>
              </a:rPr>
              <a:t>Decision Tree</a:t>
            </a:r>
            <a:endParaRPr b="1" i="1" sz="20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Decision tree had best </a:t>
            </a:r>
            <a:r>
              <a:rPr lang="en">
                <a:solidFill>
                  <a:schemeClr val="dk1"/>
                </a:solidFill>
              </a:rPr>
              <a:t>precision</a:t>
            </a:r>
            <a:r>
              <a:rPr lang="en">
                <a:solidFill>
                  <a:schemeClr val="dk1"/>
                </a:solidFill>
              </a:rPr>
              <a:t> among all models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Results (TSA </a:t>
            </a:r>
            <a:r>
              <a:rPr b="1" lang="en" sz="1900">
                <a:solidFill>
                  <a:schemeClr val="dk1"/>
                </a:solidFill>
              </a:rPr>
              <a:t>Eligibility</a:t>
            </a:r>
            <a:r>
              <a:rPr b="1" lang="en" sz="1900">
                <a:solidFill>
                  <a:schemeClr val="dk1"/>
                </a:solidFill>
              </a:rPr>
              <a:t>)</a:t>
            </a:r>
            <a:endParaRPr b="1"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b="1" lang="en" sz="1900">
                <a:solidFill>
                  <a:schemeClr val="dk1"/>
                </a:solidFill>
              </a:rPr>
              <a:t>1,048,575 </a:t>
            </a:r>
            <a:r>
              <a:rPr lang="en" sz="1900">
                <a:solidFill>
                  <a:schemeClr val="dk1"/>
                </a:solidFill>
              </a:rPr>
              <a:t>Affected</a:t>
            </a:r>
            <a:endParaRPr sz="19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b="1" lang="en" sz="2000">
                <a:solidFill>
                  <a:schemeClr val="dk1"/>
                </a:solidFill>
              </a:rPr>
              <a:t>122,802 </a:t>
            </a:r>
            <a:r>
              <a:rPr lang="en" sz="1900">
                <a:solidFill>
                  <a:schemeClr val="dk1"/>
                </a:solidFill>
              </a:rPr>
              <a:t>Eligible:</a:t>
            </a:r>
            <a:endParaRPr sz="1900">
              <a:solidFill>
                <a:schemeClr val="dk1"/>
              </a:solidFill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i="1" lang="en" sz="1800">
                <a:solidFill>
                  <a:schemeClr val="dk1"/>
                </a:solidFill>
                <a:highlight>
                  <a:srgbClr val="FFFF00"/>
                </a:highlight>
              </a:rPr>
              <a:t>11.71%</a:t>
            </a:r>
            <a:r>
              <a:rPr i="1"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of total</a:t>
            </a:r>
            <a:endParaRPr sz="18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b="1" lang="en" sz="2000">
                <a:solidFill>
                  <a:schemeClr val="dk1"/>
                </a:solidFill>
              </a:rPr>
              <a:t>925,773 </a:t>
            </a:r>
            <a:r>
              <a:rPr lang="en" sz="1900">
                <a:solidFill>
                  <a:schemeClr val="dk1"/>
                </a:solidFill>
              </a:rPr>
              <a:t>Ineligible:</a:t>
            </a:r>
            <a:endParaRPr sz="19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i="1" lang="en" sz="1800">
                <a:solidFill>
                  <a:schemeClr val="dk1"/>
                </a:solidFill>
                <a:highlight>
                  <a:srgbClr val="FFFF00"/>
                </a:highlight>
              </a:rPr>
              <a:t>88.23%</a:t>
            </a:r>
            <a:r>
              <a:rPr i="1"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of total</a:t>
            </a:r>
            <a:endParaRPr sz="18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11700" y="3940200"/>
            <a:ext cx="57804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Most Important Factor : </a:t>
            </a:r>
            <a:r>
              <a:rPr b="1" lang="en" sz="1800">
                <a:solidFill>
                  <a:schemeClr val="dk1"/>
                </a:solidFill>
              </a:rPr>
              <a:t>Repair Amount</a:t>
            </a:r>
            <a:endParaRPr b="1" sz="18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Importance Score: </a:t>
            </a:r>
            <a:r>
              <a:rPr i="1" lang="en">
                <a:solidFill>
                  <a:schemeClr val="dk1"/>
                </a:solidFill>
                <a:highlight>
                  <a:srgbClr val="FFFF00"/>
                </a:highlight>
              </a:rPr>
              <a:t>.2988</a:t>
            </a:r>
            <a:endParaRPr i="1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286375" y="252025"/>
            <a:ext cx="875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286375" y="196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Analysis</a:t>
            </a:r>
            <a:endParaRPr b="1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286375" y="962825"/>
            <a:ext cx="409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800">
                <a:solidFill>
                  <a:schemeClr val="dk1"/>
                </a:solidFill>
              </a:rPr>
              <a:t>TSA Eligibility Overview: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800">
                <a:solidFill>
                  <a:schemeClr val="dk1"/>
                </a:solidFill>
              </a:rPr>
              <a:t>Pie Chart: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A pie chart showing the proportion of TSA-eligible vs. non-eligible families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Only about 12% of households are predicted to be TSA eligible.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800">
                <a:solidFill>
                  <a:schemeClr val="dk1"/>
                </a:solidFill>
              </a:rPr>
              <a:t>Key Number: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Total non-eligible families: 925,773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Total eligible families: 122,802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200" y="769225"/>
            <a:ext cx="4626950" cy="3803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62900" y="155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Analysis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77"/>
              <a:t>Key Feature Analysis</a:t>
            </a:r>
            <a:endParaRPr b="1" sz="1577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425" y="1018325"/>
            <a:ext cx="3671475" cy="28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600" y="1018325"/>
            <a:ext cx="3929654" cy="28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1023050" y="3842500"/>
            <a:ext cx="30507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Bar Chart for Water Level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Eligible: 5.94 feet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Non-Eligible: 0.16 feet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5058350" y="3842500"/>
            <a:ext cx="35289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Bar Chart for Repair Amount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Eligible: $1,999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Non-Eligible: $143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8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Analysis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718"/>
              <a:buFont typeface="Arial"/>
              <a:buNone/>
            </a:pPr>
            <a:r>
              <a:rPr b="1" lang="en" sz="1577"/>
              <a:t>Key Feature Analysis</a:t>
            </a:r>
            <a:endParaRPr b="1" sz="1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718"/>
              <a:buFont typeface="Arial"/>
              <a:buNone/>
            </a:pPr>
            <a:r>
              <a:rPr b="1" lang="en" sz="1577"/>
              <a:t>Key Feature Analysis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-9439" l="0" r="-14692" t="-5252"/>
          <a:stretch/>
        </p:blipFill>
        <p:spPr>
          <a:xfrm>
            <a:off x="238850" y="1178600"/>
            <a:ext cx="4408999" cy="31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850" y="1402250"/>
            <a:ext cx="3596950" cy="23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606600" y="4018650"/>
            <a:ext cx="36735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Bar Chart for Special Needs: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Eligible: 3,745 families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Non-Eligible: 31,769 families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4647850" y="3828475"/>
            <a:ext cx="41844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Table for Residence Type: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House/Duplex: 58,439 eligible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Townhouse: 33,228 eligible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Other: 14,871 eligible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Power BI </a:t>
            </a:r>
            <a:endParaRPr b="1"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20450" y="1228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Most affected town was </a:t>
            </a:r>
            <a:r>
              <a:rPr b="1" lang="en">
                <a:solidFill>
                  <a:schemeClr val="dk1"/>
                </a:solidFill>
              </a:rPr>
              <a:t>Roanoke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314451 cases,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$114,757,125.01 in damages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Houses/duplex accounted for most damage done 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NLP Analysis </a:t>
            </a:r>
            <a:endParaRPr b="1"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74125"/>
            <a:ext cx="8520600" cy="3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Zero Shot Classification</a:t>
            </a:r>
            <a:endParaRPr b="1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FEMA: 45%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Financial Aid: 10%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Food Support: 5%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Shelter Support: 35%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Water: 5%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Sentiment Analysis</a:t>
            </a:r>
            <a:endParaRPr b="1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POSITIVE: 75.17%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NEGATIVE: 24.83%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400" y="2808250"/>
            <a:ext cx="3650925" cy="22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0442" y="445025"/>
            <a:ext cx="3596857" cy="21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Conclusion and Q&amp;A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63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Highlighted the most influential factors, such as repair costs and water levels, affecting TSA eligibility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Demonstrated the decision </a:t>
            </a:r>
            <a:r>
              <a:rPr lang="en">
                <a:solidFill>
                  <a:schemeClr val="dk1"/>
                </a:solidFill>
              </a:rPr>
              <a:t>tree</a:t>
            </a:r>
            <a:r>
              <a:rPr lang="en">
                <a:solidFill>
                  <a:schemeClr val="dk1"/>
                </a:solidFill>
              </a:rPr>
              <a:t> precision in predicting TSA eligibility and its implications for future analyses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Leveraged text analysis to understand public sentiment and categorize key support areas (e.g., shelter, financial aid)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Paved the way for data-informed approaches to improve emergency aid and disaster resilience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