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3" r:id="rId4"/>
    <p:sldId id="264" r:id="rId5"/>
    <p:sldId id="265" r:id="rId6"/>
    <p:sldId id="266" r:id="rId7"/>
    <p:sldId id="257" r:id="rId8"/>
    <p:sldId id="258" r:id="rId9"/>
    <p:sldId id="259"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2C24-B911-424A-86C7-C2983906CE1E}"/>
              </a:ext>
            </a:extLst>
          </p:cNvPr>
          <p:cNvSpPr>
            <a:spLocks noGrp="1"/>
          </p:cNvSpPr>
          <p:nvPr>
            <p:ph type="ctrTitle"/>
          </p:nvPr>
        </p:nvSpPr>
        <p:spPr/>
        <p:txBody>
          <a:bodyPr/>
          <a:lstStyle/>
          <a:p>
            <a:r>
              <a:rPr lang="en-US" dirty="0"/>
              <a:t>Conway’s Game of Life</a:t>
            </a:r>
          </a:p>
        </p:txBody>
      </p:sp>
      <p:sp>
        <p:nvSpPr>
          <p:cNvPr id="3" name="Subtitle 2">
            <a:extLst>
              <a:ext uri="{FF2B5EF4-FFF2-40B4-BE49-F238E27FC236}">
                <a16:creationId xmlns:a16="http://schemas.microsoft.com/office/drawing/2014/main" id="{3E699F73-2E7B-4520-BBF1-587939103FE0}"/>
              </a:ext>
            </a:extLst>
          </p:cNvPr>
          <p:cNvSpPr>
            <a:spLocks noGrp="1"/>
          </p:cNvSpPr>
          <p:nvPr>
            <p:ph type="subTitle" idx="1"/>
          </p:nvPr>
        </p:nvSpPr>
        <p:spPr/>
        <p:txBody>
          <a:bodyPr>
            <a:normAutofit fontScale="70000" lnSpcReduction="20000"/>
          </a:bodyPr>
          <a:lstStyle/>
          <a:p>
            <a:r>
              <a:rPr lang="en-US" dirty="0"/>
              <a:t>Final Project</a:t>
            </a:r>
          </a:p>
          <a:p>
            <a:r>
              <a:rPr lang="en-US" dirty="0"/>
              <a:t>	Alex Buchanan  -  Kevin Holmes</a:t>
            </a:r>
          </a:p>
          <a:p>
            <a:r>
              <a:rPr lang="en-US" dirty="0"/>
              <a:t>		James Testa  -  George Le</a:t>
            </a:r>
          </a:p>
        </p:txBody>
      </p:sp>
    </p:spTree>
    <p:extLst>
      <p:ext uri="{BB962C8B-B14F-4D97-AF65-F5344CB8AC3E}">
        <p14:creationId xmlns:p14="http://schemas.microsoft.com/office/powerpoint/2010/main" val="36889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9E5D-638A-4EA9-82EA-BEB6F9705C18}"/>
              </a:ext>
            </a:extLst>
          </p:cNvPr>
          <p:cNvSpPr>
            <a:spLocks noGrp="1"/>
          </p:cNvSpPr>
          <p:nvPr>
            <p:ph type="title"/>
          </p:nvPr>
        </p:nvSpPr>
        <p:spPr/>
        <p:txBody>
          <a:bodyPr/>
          <a:lstStyle/>
          <a:p>
            <a:r>
              <a:rPr lang="en-US" dirty="0"/>
              <a:t>Painting</a:t>
            </a:r>
          </a:p>
        </p:txBody>
      </p:sp>
      <p:pic>
        <p:nvPicPr>
          <p:cNvPr id="4" name="Picture 3">
            <a:extLst>
              <a:ext uri="{FF2B5EF4-FFF2-40B4-BE49-F238E27FC236}">
                <a16:creationId xmlns:a16="http://schemas.microsoft.com/office/drawing/2014/main" id="{0B4AFBBB-0962-4047-9E68-7FBDAE31FE40}"/>
              </a:ext>
            </a:extLst>
          </p:cNvPr>
          <p:cNvPicPr>
            <a:picLocks noChangeAspect="1"/>
          </p:cNvPicPr>
          <p:nvPr/>
        </p:nvPicPr>
        <p:blipFill>
          <a:blip r:embed="rId2"/>
          <a:stretch>
            <a:fillRect/>
          </a:stretch>
        </p:blipFill>
        <p:spPr>
          <a:xfrm>
            <a:off x="1035682" y="1254112"/>
            <a:ext cx="2924044" cy="5198301"/>
          </a:xfrm>
          <a:prstGeom prst="rect">
            <a:avLst/>
          </a:prstGeom>
        </p:spPr>
      </p:pic>
      <p:pic>
        <p:nvPicPr>
          <p:cNvPr id="6" name="Picture 5">
            <a:extLst>
              <a:ext uri="{FF2B5EF4-FFF2-40B4-BE49-F238E27FC236}">
                <a16:creationId xmlns:a16="http://schemas.microsoft.com/office/drawing/2014/main" id="{FD55C0E9-5FEC-48F6-B31D-5FFFD421F3CC}"/>
              </a:ext>
            </a:extLst>
          </p:cNvPr>
          <p:cNvPicPr>
            <a:picLocks noChangeAspect="1"/>
          </p:cNvPicPr>
          <p:nvPr/>
        </p:nvPicPr>
        <p:blipFill>
          <a:blip r:embed="rId3"/>
          <a:stretch>
            <a:fillRect/>
          </a:stretch>
        </p:blipFill>
        <p:spPr>
          <a:xfrm>
            <a:off x="4519906" y="1254112"/>
            <a:ext cx="2897533" cy="5151170"/>
          </a:xfrm>
          <a:prstGeom prst="rect">
            <a:avLst/>
          </a:prstGeom>
        </p:spPr>
      </p:pic>
      <p:pic>
        <p:nvPicPr>
          <p:cNvPr id="8" name="Picture 7">
            <a:extLst>
              <a:ext uri="{FF2B5EF4-FFF2-40B4-BE49-F238E27FC236}">
                <a16:creationId xmlns:a16="http://schemas.microsoft.com/office/drawing/2014/main" id="{96B86365-6F2A-4EC0-B2D1-AFB903140363}"/>
              </a:ext>
            </a:extLst>
          </p:cNvPr>
          <p:cNvPicPr>
            <a:picLocks noChangeAspect="1"/>
          </p:cNvPicPr>
          <p:nvPr/>
        </p:nvPicPr>
        <p:blipFill>
          <a:blip r:embed="rId4"/>
          <a:stretch>
            <a:fillRect/>
          </a:stretch>
        </p:blipFill>
        <p:spPr>
          <a:xfrm>
            <a:off x="7889268" y="1254112"/>
            <a:ext cx="2897533" cy="5151170"/>
          </a:xfrm>
          <a:prstGeom prst="rect">
            <a:avLst/>
          </a:prstGeom>
        </p:spPr>
      </p:pic>
      <p:sp>
        <p:nvSpPr>
          <p:cNvPr id="9" name="Rectangle 8">
            <a:extLst>
              <a:ext uri="{FF2B5EF4-FFF2-40B4-BE49-F238E27FC236}">
                <a16:creationId xmlns:a16="http://schemas.microsoft.com/office/drawing/2014/main" id="{4481C2D9-6BFE-4DAD-B423-D51D840CD8B3}"/>
              </a:ext>
            </a:extLst>
          </p:cNvPr>
          <p:cNvSpPr/>
          <p:nvPr/>
        </p:nvSpPr>
        <p:spPr>
          <a:xfrm>
            <a:off x="1544072" y="5738361"/>
            <a:ext cx="341587" cy="37837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BEC535-50BB-4415-89DF-0027BDAA4F11}"/>
              </a:ext>
            </a:extLst>
          </p:cNvPr>
          <p:cNvSpPr/>
          <p:nvPr/>
        </p:nvSpPr>
        <p:spPr>
          <a:xfrm>
            <a:off x="5019411" y="5681993"/>
            <a:ext cx="341587" cy="37837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69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84FC-0C94-45A5-B6A2-01FE62429F1E}"/>
              </a:ext>
            </a:extLst>
          </p:cNvPr>
          <p:cNvSpPr>
            <a:spLocks noGrp="1"/>
          </p:cNvSpPr>
          <p:nvPr>
            <p:ph type="title"/>
          </p:nvPr>
        </p:nvSpPr>
        <p:spPr>
          <a:xfrm>
            <a:off x="646111" y="452718"/>
            <a:ext cx="9404723" cy="845310"/>
          </a:xfrm>
        </p:spPr>
        <p:txBody>
          <a:bodyPr/>
          <a:lstStyle/>
          <a:p>
            <a:r>
              <a:rPr lang="en-US" dirty="0"/>
              <a:t>Other Features</a:t>
            </a:r>
          </a:p>
        </p:txBody>
      </p:sp>
      <p:pic>
        <p:nvPicPr>
          <p:cNvPr id="4" name="Picture 3">
            <a:extLst>
              <a:ext uri="{FF2B5EF4-FFF2-40B4-BE49-F238E27FC236}">
                <a16:creationId xmlns:a16="http://schemas.microsoft.com/office/drawing/2014/main" id="{34796690-8E77-4304-8CF6-F7B677FF0D3E}"/>
              </a:ext>
            </a:extLst>
          </p:cNvPr>
          <p:cNvPicPr>
            <a:picLocks noChangeAspect="1"/>
          </p:cNvPicPr>
          <p:nvPr/>
        </p:nvPicPr>
        <p:blipFill>
          <a:blip r:embed="rId2"/>
          <a:stretch>
            <a:fillRect/>
          </a:stretch>
        </p:blipFill>
        <p:spPr>
          <a:xfrm>
            <a:off x="2382043" y="1516977"/>
            <a:ext cx="2105450" cy="3743021"/>
          </a:xfrm>
          <a:prstGeom prst="rect">
            <a:avLst/>
          </a:prstGeom>
        </p:spPr>
      </p:pic>
      <p:pic>
        <p:nvPicPr>
          <p:cNvPr id="6" name="Picture 5">
            <a:extLst>
              <a:ext uri="{FF2B5EF4-FFF2-40B4-BE49-F238E27FC236}">
                <a16:creationId xmlns:a16="http://schemas.microsoft.com/office/drawing/2014/main" id="{7E01835A-C17D-4793-A26C-08FFBF1D4EFF}"/>
              </a:ext>
            </a:extLst>
          </p:cNvPr>
          <p:cNvPicPr>
            <a:picLocks noChangeAspect="1"/>
          </p:cNvPicPr>
          <p:nvPr/>
        </p:nvPicPr>
        <p:blipFill>
          <a:blip r:embed="rId3"/>
          <a:stretch>
            <a:fillRect/>
          </a:stretch>
        </p:blipFill>
        <p:spPr>
          <a:xfrm>
            <a:off x="130309" y="1516974"/>
            <a:ext cx="2105450" cy="3743024"/>
          </a:xfrm>
          <a:prstGeom prst="rect">
            <a:avLst/>
          </a:prstGeom>
        </p:spPr>
      </p:pic>
      <p:sp>
        <p:nvSpPr>
          <p:cNvPr id="7" name="Rectangle 6">
            <a:extLst>
              <a:ext uri="{FF2B5EF4-FFF2-40B4-BE49-F238E27FC236}">
                <a16:creationId xmlns:a16="http://schemas.microsoft.com/office/drawing/2014/main" id="{E6DB303A-1650-492D-A597-8BD273E3618E}"/>
              </a:ext>
            </a:extLst>
          </p:cNvPr>
          <p:cNvSpPr/>
          <p:nvPr/>
        </p:nvSpPr>
        <p:spPr>
          <a:xfrm>
            <a:off x="1891761" y="4731239"/>
            <a:ext cx="229600" cy="28183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8D48591-65C6-4126-8F47-627643E57D36}"/>
              </a:ext>
            </a:extLst>
          </p:cNvPr>
          <p:cNvPicPr>
            <a:picLocks noChangeAspect="1"/>
          </p:cNvPicPr>
          <p:nvPr/>
        </p:nvPicPr>
        <p:blipFill>
          <a:blip r:embed="rId4"/>
          <a:stretch>
            <a:fillRect/>
          </a:stretch>
        </p:blipFill>
        <p:spPr>
          <a:xfrm>
            <a:off x="4912696" y="1516974"/>
            <a:ext cx="2105450" cy="3743024"/>
          </a:xfrm>
          <a:prstGeom prst="rect">
            <a:avLst/>
          </a:prstGeom>
        </p:spPr>
      </p:pic>
      <p:pic>
        <p:nvPicPr>
          <p:cNvPr id="11" name="Picture 10">
            <a:extLst>
              <a:ext uri="{FF2B5EF4-FFF2-40B4-BE49-F238E27FC236}">
                <a16:creationId xmlns:a16="http://schemas.microsoft.com/office/drawing/2014/main" id="{E1F50DF9-0727-4F51-BFEA-DC9B17981A5E}"/>
              </a:ext>
            </a:extLst>
          </p:cNvPr>
          <p:cNvPicPr>
            <a:picLocks noChangeAspect="1"/>
          </p:cNvPicPr>
          <p:nvPr/>
        </p:nvPicPr>
        <p:blipFill>
          <a:blip r:embed="rId5"/>
          <a:stretch>
            <a:fillRect/>
          </a:stretch>
        </p:blipFill>
        <p:spPr>
          <a:xfrm>
            <a:off x="8247239" y="1516974"/>
            <a:ext cx="2105450" cy="3743024"/>
          </a:xfrm>
          <a:prstGeom prst="rect">
            <a:avLst/>
          </a:prstGeom>
        </p:spPr>
      </p:pic>
      <p:sp>
        <p:nvSpPr>
          <p:cNvPr id="12" name="TextBox 11">
            <a:extLst>
              <a:ext uri="{FF2B5EF4-FFF2-40B4-BE49-F238E27FC236}">
                <a16:creationId xmlns:a16="http://schemas.microsoft.com/office/drawing/2014/main" id="{4CE77AEB-0BB4-431B-ADB4-96BE7EDB45C0}"/>
              </a:ext>
            </a:extLst>
          </p:cNvPr>
          <p:cNvSpPr txBox="1"/>
          <p:nvPr/>
        </p:nvSpPr>
        <p:spPr>
          <a:xfrm>
            <a:off x="1115837" y="5385258"/>
            <a:ext cx="2242922" cy="369332"/>
          </a:xfrm>
          <a:prstGeom prst="rect">
            <a:avLst/>
          </a:prstGeom>
          <a:noFill/>
        </p:spPr>
        <p:txBody>
          <a:bodyPr wrap="none" rtlCol="0">
            <a:spAutoFit/>
          </a:bodyPr>
          <a:lstStyle/>
          <a:p>
            <a:r>
              <a:rPr lang="en-US" dirty="0"/>
              <a:t>Whole Grid Saving</a:t>
            </a:r>
          </a:p>
        </p:txBody>
      </p:sp>
      <p:sp>
        <p:nvSpPr>
          <p:cNvPr id="14" name="TextBox 13">
            <a:extLst>
              <a:ext uri="{FF2B5EF4-FFF2-40B4-BE49-F238E27FC236}">
                <a16:creationId xmlns:a16="http://schemas.microsoft.com/office/drawing/2014/main" id="{5585241B-DC10-4174-85E2-88F47FE74053}"/>
              </a:ext>
            </a:extLst>
          </p:cNvPr>
          <p:cNvSpPr txBox="1"/>
          <p:nvPr/>
        </p:nvSpPr>
        <p:spPr>
          <a:xfrm>
            <a:off x="4958927" y="5385258"/>
            <a:ext cx="2010487" cy="369332"/>
          </a:xfrm>
          <a:prstGeom prst="rect">
            <a:avLst/>
          </a:prstGeom>
          <a:noFill/>
        </p:spPr>
        <p:txBody>
          <a:bodyPr wrap="none" rtlCol="0">
            <a:spAutoFit/>
          </a:bodyPr>
          <a:lstStyle/>
          <a:p>
            <a:r>
              <a:rPr lang="en-US" dirty="0"/>
              <a:t>Speed Selection</a:t>
            </a:r>
          </a:p>
        </p:txBody>
      </p:sp>
      <p:sp>
        <p:nvSpPr>
          <p:cNvPr id="15" name="TextBox 14">
            <a:extLst>
              <a:ext uri="{FF2B5EF4-FFF2-40B4-BE49-F238E27FC236}">
                <a16:creationId xmlns:a16="http://schemas.microsoft.com/office/drawing/2014/main" id="{D8EE75C3-ECFE-4028-B23F-34A66670581C}"/>
              </a:ext>
            </a:extLst>
          </p:cNvPr>
          <p:cNvSpPr txBox="1"/>
          <p:nvPr/>
        </p:nvSpPr>
        <p:spPr>
          <a:xfrm>
            <a:off x="7861738" y="5385258"/>
            <a:ext cx="2927404" cy="369332"/>
          </a:xfrm>
          <a:prstGeom prst="rect">
            <a:avLst/>
          </a:prstGeom>
          <a:noFill/>
        </p:spPr>
        <p:txBody>
          <a:bodyPr wrap="none" rtlCol="0">
            <a:spAutoFit/>
          </a:bodyPr>
          <a:lstStyle/>
          <a:p>
            <a:r>
              <a:rPr lang="en-US" dirty="0"/>
              <a:t>Database Management</a:t>
            </a:r>
          </a:p>
        </p:txBody>
      </p:sp>
    </p:spTree>
    <p:extLst>
      <p:ext uri="{BB962C8B-B14F-4D97-AF65-F5344CB8AC3E}">
        <p14:creationId xmlns:p14="http://schemas.microsoft.com/office/powerpoint/2010/main" val="150331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CB0E-D4F9-42C6-BEEE-54C715C06256}"/>
              </a:ext>
            </a:extLst>
          </p:cNvPr>
          <p:cNvSpPr>
            <a:spLocks noGrp="1"/>
          </p:cNvSpPr>
          <p:nvPr>
            <p:ph type="title"/>
          </p:nvPr>
        </p:nvSpPr>
        <p:spPr>
          <a:xfrm>
            <a:off x="646111" y="452718"/>
            <a:ext cx="9404723" cy="737255"/>
          </a:xfrm>
        </p:spPr>
        <p:txBody>
          <a:bodyPr/>
          <a:lstStyle/>
          <a:p>
            <a:r>
              <a:rPr lang="en-US" dirty="0"/>
              <a:t>Other Features</a:t>
            </a:r>
          </a:p>
        </p:txBody>
      </p:sp>
      <p:pic>
        <p:nvPicPr>
          <p:cNvPr id="4" name="Picture 3">
            <a:extLst>
              <a:ext uri="{FF2B5EF4-FFF2-40B4-BE49-F238E27FC236}">
                <a16:creationId xmlns:a16="http://schemas.microsoft.com/office/drawing/2014/main" id="{7235B2DB-FC9F-4B75-A3C1-AB236B87D798}"/>
              </a:ext>
            </a:extLst>
          </p:cNvPr>
          <p:cNvPicPr>
            <a:picLocks noChangeAspect="1"/>
          </p:cNvPicPr>
          <p:nvPr/>
        </p:nvPicPr>
        <p:blipFill>
          <a:blip r:embed="rId2"/>
          <a:stretch>
            <a:fillRect/>
          </a:stretch>
        </p:blipFill>
        <p:spPr>
          <a:xfrm>
            <a:off x="346750" y="1302707"/>
            <a:ext cx="2307529" cy="4102274"/>
          </a:xfrm>
          <a:prstGeom prst="rect">
            <a:avLst/>
          </a:prstGeom>
        </p:spPr>
      </p:pic>
      <p:pic>
        <p:nvPicPr>
          <p:cNvPr id="6" name="Picture 5">
            <a:extLst>
              <a:ext uri="{FF2B5EF4-FFF2-40B4-BE49-F238E27FC236}">
                <a16:creationId xmlns:a16="http://schemas.microsoft.com/office/drawing/2014/main" id="{D67BD5CD-298E-43D6-BAFA-BEF8C951E585}"/>
              </a:ext>
            </a:extLst>
          </p:cNvPr>
          <p:cNvPicPr>
            <a:picLocks noChangeAspect="1"/>
          </p:cNvPicPr>
          <p:nvPr/>
        </p:nvPicPr>
        <p:blipFill>
          <a:blip r:embed="rId3"/>
          <a:stretch>
            <a:fillRect/>
          </a:stretch>
        </p:blipFill>
        <p:spPr>
          <a:xfrm>
            <a:off x="3068877" y="1302707"/>
            <a:ext cx="2307529" cy="4102274"/>
          </a:xfrm>
          <a:prstGeom prst="rect">
            <a:avLst/>
          </a:prstGeom>
        </p:spPr>
      </p:pic>
      <p:pic>
        <p:nvPicPr>
          <p:cNvPr id="8" name="Picture 7">
            <a:extLst>
              <a:ext uri="{FF2B5EF4-FFF2-40B4-BE49-F238E27FC236}">
                <a16:creationId xmlns:a16="http://schemas.microsoft.com/office/drawing/2014/main" id="{11396DD1-CD28-48D5-B22C-F53064B63BAE}"/>
              </a:ext>
            </a:extLst>
          </p:cNvPr>
          <p:cNvPicPr>
            <a:picLocks noChangeAspect="1"/>
          </p:cNvPicPr>
          <p:nvPr/>
        </p:nvPicPr>
        <p:blipFill>
          <a:blip r:embed="rId4"/>
          <a:stretch>
            <a:fillRect/>
          </a:stretch>
        </p:blipFill>
        <p:spPr>
          <a:xfrm>
            <a:off x="5627082" y="1310752"/>
            <a:ext cx="2303004" cy="4094229"/>
          </a:xfrm>
          <a:prstGeom prst="rect">
            <a:avLst/>
          </a:prstGeom>
        </p:spPr>
      </p:pic>
      <p:pic>
        <p:nvPicPr>
          <p:cNvPr id="10" name="Picture 9">
            <a:extLst>
              <a:ext uri="{FF2B5EF4-FFF2-40B4-BE49-F238E27FC236}">
                <a16:creationId xmlns:a16="http://schemas.microsoft.com/office/drawing/2014/main" id="{3B98F90C-354B-4C92-A818-3D97546B6603}"/>
              </a:ext>
            </a:extLst>
          </p:cNvPr>
          <p:cNvPicPr>
            <a:picLocks noChangeAspect="1"/>
          </p:cNvPicPr>
          <p:nvPr/>
        </p:nvPicPr>
        <p:blipFill>
          <a:blip r:embed="rId5"/>
          <a:stretch>
            <a:fillRect/>
          </a:stretch>
        </p:blipFill>
        <p:spPr>
          <a:xfrm>
            <a:off x="8180762" y="1302707"/>
            <a:ext cx="2307529" cy="4102274"/>
          </a:xfrm>
          <a:prstGeom prst="rect">
            <a:avLst/>
          </a:prstGeom>
        </p:spPr>
      </p:pic>
      <p:sp>
        <p:nvSpPr>
          <p:cNvPr id="11" name="TextBox 10">
            <a:extLst>
              <a:ext uri="{FF2B5EF4-FFF2-40B4-BE49-F238E27FC236}">
                <a16:creationId xmlns:a16="http://schemas.microsoft.com/office/drawing/2014/main" id="{1C1EC0B0-901E-4A36-8A0A-571066A72434}"/>
              </a:ext>
            </a:extLst>
          </p:cNvPr>
          <p:cNvSpPr txBox="1"/>
          <p:nvPr/>
        </p:nvSpPr>
        <p:spPr>
          <a:xfrm>
            <a:off x="520262" y="5517715"/>
            <a:ext cx="1749197" cy="369332"/>
          </a:xfrm>
          <a:prstGeom prst="rect">
            <a:avLst/>
          </a:prstGeom>
          <a:noFill/>
        </p:spPr>
        <p:txBody>
          <a:bodyPr wrap="none" rtlCol="0">
            <a:spAutoFit/>
          </a:bodyPr>
          <a:lstStyle/>
          <a:p>
            <a:r>
              <a:rPr lang="en-US" dirty="0"/>
              <a:t>Settings Menu</a:t>
            </a:r>
          </a:p>
        </p:txBody>
      </p:sp>
      <p:sp>
        <p:nvSpPr>
          <p:cNvPr id="12" name="TextBox 11">
            <a:extLst>
              <a:ext uri="{FF2B5EF4-FFF2-40B4-BE49-F238E27FC236}">
                <a16:creationId xmlns:a16="http://schemas.microsoft.com/office/drawing/2014/main" id="{77812608-E4A5-4D5F-962C-8D8696E8DA23}"/>
              </a:ext>
            </a:extLst>
          </p:cNvPr>
          <p:cNvSpPr txBox="1"/>
          <p:nvPr/>
        </p:nvSpPr>
        <p:spPr>
          <a:xfrm>
            <a:off x="3394841" y="5517715"/>
            <a:ext cx="1564852" cy="369332"/>
          </a:xfrm>
          <a:prstGeom prst="rect">
            <a:avLst/>
          </a:prstGeom>
          <a:noFill/>
        </p:spPr>
        <p:txBody>
          <a:bodyPr wrap="none" rtlCol="0">
            <a:spAutoFit/>
          </a:bodyPr>
          <a:lstStyle/>
          <a:p>
            <a:r>
              <a:rPr lang="en-US" dirty="0"/>
              <a:t>Size Modifier</a:t>
            </a:r>
          </a:p>
        </p:txBody>
      </p:sp>
    </p:spTree>
    <p:extLst>
      <p:ext uri="{BB962C8B-B14F-4D97-AF65-F5344CB8AC3E}">
        <p14:creationId xmlns:p14="http://schemas.microsoft.com/office/powerpoint/2010/main" val="157731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Conway’s Game of Life is a simple algorithm that can make complex patterns. </a:t>
            </a:r>
          </a:p>
          <a:p>
            <a:r>
              <a:rPr lang="en-US" dirty="0" smtClean="0"/>
              <a:t>It simulates </a:t>
            </a:r>
            <a:r>
              <a:rPr lang="en-US" dirty="0"/>
              <a:t>cellular automata in varying scales, while allowing interaction with the user to change how the system evolves over </a:t>
            </a:r>
            <a:r>
              <a:rPr lang="en-US" dirty="0" smtClean="0"/>
              <a:t>time</a:t>
            </a:r>
          </a:p>
          <a:p>
            <a:r>
              <a:rPr lang="en-US" dirty="0" smtClean="0"/>
              <a:t>The basic idea is that there is a grid where each cell of the grid is either active or inactive. On each tick of the algorithm each cell checks its number of neighbors (all 8 of them).  If there are 3 to 5 the cell either becomes active or stays active, if there are more than 5 or less than 3, the cell becomes inactive or </a:t>
            </a:r>
            <a:r>
              <a:rPr lang="en-US" smtClean="0"/>
              <a:t>stays inactive.</a:t>
            </a:r>
            <a:endParaRPr lang="en-US" dirty="0"/>
          </a:p>
        </p:txBody>
      </p:sp>
    </p:spTree>
    <p:extLst>
      <p:ext uri="{BB962C8B-B14F-4D97-AF65-F5344CB8AC3E}">
        <p14:creationId xmlns:p14="http://schemas.microsoft.com/office/powerpoint/2010/main" val="382098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Main Screen</a:t>
            </a:r>
            <a:endParaRPr lang="en-US" dirty="0"/>
          </a:p>
        </p:txBody>
      </p:sp>
      <p:sp>
        <p:nvSpPr>
          <p:cNvPr id="3" name="Content Placeholder 2"/>
          <p:cNvSpPr>
            <a:spLocks noGrp="1"/>
          </p:cNvSpPr>
          <p:nvPr>
            <p:ph idx="1"/>
          </p:nvPr>
        </p:nvSpPr>
        <p:spPr>
          <a:xfrm>
            <a:off x="1104293" y="1853248"/>
            <a:ext cx="8946541" cy="4522449"/>
          </a:xfrm>
        </p:spPr>
        <p:txBody>
          <a:bodyPr>
            <a:normAutofit fontScale="92500" lnSpcReduction="20000"/>
          </a:bodyPr>
          <a:lstStyle/>
          <a:p>
            <a:r>
              <a:rPr lang="en-US" dirty="0" smtClean="0"/>
              <a:t>Functions accessed by tapping on the appropriate button along the bottom of the screen.</a:t>
            </a:r>
          </a:p>
          <a:p>
            <a:r>
              <a:rPr lang="en-US" dirty="0" smtClean="0"/>
              <a:t>Functions</a:t>
            </a:r>
          </a:p>
          <a:p>
            <a:pPr lvl="1"/>
            <a:r>
              <a:rPr lang="en-US" dirty="0" smtClean="0"/>
              <a:t>Create Blank Grid – creates a blank grid, can be used to overwrite current grid.</a:t>
            </a:r>
          </a:p>
          <a:p>
            <a:pPr lvl="1"/>
            <a:r>
              <a:rPr lang="en-US" dirty="0" smtClean="0"/>
              <a:t>Randomize – randomizes the grid</a:t>
            </a:r>
          </a:p>
          <a:p>
            <a:pPr lvl="1"/>
            <a:r>
              <a:rPr lang="en-US" dirty="0" smtClean="0"/>
              <a:t>Paint – allows the user to paint directly onto the canvas</a:t>
            </a:r>
          </a:p>
          <a:p>
            <a:pPr lvl="1"/>
            <a:r>
              <a:rPr lang="en-US" dirty="0" smtClean="0"/>
              <a:t>Select – by tapping and dragging on the screen user can select a portion of the grid</a:t>
            </a:r>
          </a:p>
          <a:p>
            <a:pPr lvl="1"/>
            <a:r>
              <a:rPr lang="en-US" dirty="0" smtClean="0"/>
              <a:t>Cut – takes selection and saves it in the database and removes it from the grid</a:t>
            </a:r>
          </a:p>
          <a:p>
            <a:pPr lvl="1"/>
            <a:r>
              <a:rPr lang="en-US" dirty="0" smtClean="0"/>
              <a:t>Copy – takes the selection and saves it to the database</a:t>
            </a:r>
          </a:p>
          <a:p>
            <a:pPr lvl="1"/>
            <a:r>
              <a:rPr lang="en-US" dirty="0" smtClean="0"/>
              <a:t>Paste – opens up a dialog to allow for load from database. Lets the user select where on the grid they want the saved selection to go.</a:t>
            </a:r>
          </a:p>
          <a:p>
            <a:pPr lvl="1"/>
            <a:r>
              <a:rPr lang="en-US" dirty="0" smtClean="0"/>
              <a:t>Save All – saves a copy of the entire grid to the database.</a:t>
            </a:r>
            <a:endParaRPr lang="en-US" dirty="0"/>
          </a:p>
        </p:txBody>
      </p:sp>
    </p:spTree>
    <p:extLst>
      <p:ext uri="{BB962C8B-B14F-4D97-AF65-F5344CB8AC3E}">
        <p14:creationId xmlns:p14="http://schemas.microsoft.com/office/powerpoint/2010/main" val="426169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Options Menu</a:t>
            </a:r>
            <a:endParaRPr lang="en-US" dirty="0"/>
          </a:p>
        </p:txBody>
      </p:sp>
      <p:sp>
        <p:nvSpPr>
          <p:cNvPr id="3" name="Content Placeholder 2"/>
          <p:cNvSpPr>
            <a:spLocks noGrp="1"/>
          </p:cNvSpPr>
          <p:nvPr>
            <p:ph idx="1"/>
          </p:nvPr>
        </p:nvSpPr>
        <p:spPr/>
        <p:txBody>
          <a:bodyPr/>
          <a:lstStyle/>
          <a:p>
            <a:r>
              <a:rPr lang="en-US" dirty="0" smtClean="0"/>
              <a:t>Accessed via the triple dots in the top right corner of the screen. </a:t>
            </a:r>
          </a:p>
          <a:p>
            <a:r>
              <a:rPr lang="en-US" dirty="0" smtClean="0"/>
              <a:t>Functions</a:t>
            </a:r>
            <a:endParaRPr lang="en-US" dirty="0"/>
          </a:p>
          <a:p>
            <a:pPr lvl="1"/>
            <a:r>
              <a:rPr lang="en-US" dirty="0"/>
              <a:t>Manage </a:t>
            </a:r>
            <a:r>
              <a:rPr lang="en-US" dirty="0" smtClean="0"/>
              <a:t>Saves – brings up a dialog that allows the user to delete and browse the saves currently in the database.</a:t>
            </a:r>
            <a:endParaRPr lang="en-US" dirty="0"/>
          </a:p>
          <a:p>
            <a:pPr lvl="1"/>
            <a:r>
              <a:rPr lang="en-US" dirty="0"/>
              <a:t>Set </a:t>
            </a:r>
            <a:r>
              <a:rPr lang="en-US" dirty="0" smtClean="0"/>
              <a:t>Speed – allows the user to change the time between each tick of the algorithm.</a:t>
            </a:r>
            <a:endParaRPr lang="en-US" dirty="0"/>
          </a:p>
          <a:p>
            <a:pPr lvl="1"/>
            <a:r>
              <a:rPr lang="en-US" dirty="0"/>
              <a:t>Set </a:t>
            </a:r>
            <a:r>
              <a:rPr lang="en-US" dirty="0" smtClean="0"/>
              <a:t>Size – allows the user to change the size of the grid</a:t>
            </a:r>
            <a:endParaRPr lang="en-US" dirty="0"/>
          </a:p>
          <a:p>
            <a:pPr lvl="1"/>
            <a:r>
              <a:rPr lang="en-US" dirty="0"/>
              <a:t>Clear </a:t>
            </a:r>
            <a:r>
              <a:rPr lang="en-US" dirty="0" smtClean="0"/>
              <a:t>Saves – Deletes all the saves from the database</a:t>
            </a:r>
            <a:endParaRPr lang="en-US" dirty="0"/>
          </a:p>
          <a:p>
            <a:endParaRPr lang="en-US" dirty="0"/>
          </a:p>
        </p:txBody>
      </p:sp>
    </p:spTree>
    <p:extLst>
      <p:ext uri="{BB962C8B-B14F-4D97-AF65-F5344CB8AC3E}">
        <p14:creationId xmlns:p14="http://schemas.microsoft.com/office/powerpoint/2010/main" val="67807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Database Backend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SQLite database is used to persist saves, saves are persisted in the database as a byte array (representing the Boolean 2d array used in the main grid.</a:t>
            </a:r>
          </a:p>
          <a:p>
            <a:r>
              <a:rPr lang="en-US" dirty="0" smtClean="0"/>
              <a:t>Functions</a:t>
            </a:r>
          </a:p>
          <a:p>
            <a:pPr lvl="1"/>
            <a:r>
              <a:rPr lang="en-US" dirty="0" smtClean="0"/>
              <a:t>Save Previews – List of bitmaps that are used to represent the saves in the database</a:t>
            </a:r>
          </a:p>
          <a:p>
            <a:pPr lvl="1"/>
            <a:r>
              <a:rPr lang="en-US" dirty="0" smtClean="0"/>
              <a:t>Request Save – gets a save from the database</a:t>
            </a:r>
          </a:p>
          <a:p>
            <a:pPr lvl="1"/>
            <a:r>
              <a:rPr lang="en-US" dirty="0" smtClean="0"/>
              <a:t>Save Grid – Takes a selection from the main screen and saves it to the database</a:t>
            </a:r>
          </a:p>
          <a:p>
            <a:pPr lvl="1"/>
            <a:r>
              <a:rPr lang="en-US" dirty="0" smtClean="0"/>
              <a:t>Clear Save – Clears a specific save from the database</a:t>
            </a:r>
          </a:p>
          <a:p>
            <a:pPr lvl="1"/>
            <a:r>
              <a:rPr lang="en-US" dirty="0" smtClean="0"/>
              <a:t>Clear All Saves – Clears all the saves from the database</a:t>
            </a:r>
          </a:p>
          <a:p>
            <a:pPr lvl="1"/>
            <a:r>
              <a:rPr lang="en-US" dirty="0" smtClean="0"/>
              <a:t>(De)Serialize Cell Grid – serialize and </a:t>
            </a:r>
            <a:r>
              <a:rPr lang="en-US" dirty="0" err="1" smtClean="0"/>
              <a:t>deserialize</a:t>
            </a:r>
            <a:r>
              <a:rPr lang="en-US" dirty="0" smtClean="0"/>
              <a:t> functions take data from the grid and turns it into something that can be stored in the database, and takes data from the database and turns it into what the main grid cares about.</a:t>
            </a:r>
            <a:endParaRPr lang="en-US" dirty="0"/>
          </a:p>
        </p:txBody>
      </p:sp>
    </p:spTree>
    <p:extLst>
      <p:ext uri="{BB962C8B-B14F-4D97-AF65-F5344CB8AC3E}">
        <p14:creationId xmlns:p14="http://schemas.microsoft.com/office/powerpoint/2010/main" val="300934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236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C7EE-08BC-4DD2-81B4-F4921E6198C1}"/>
              </a:ext>
            </a:extLst>
          </p:cNvPr>
          <p:cNvSpPr>
            <a:spLocks noGrp="1"/>
          </p:cNvSpPr>
          <p:nvPr>
            <p:ph type="title"/>
          </p:nvPr>
        </p:nvSpPr>
        <p:spPr>
          <a:xfrm>
            <a:off x="646111" y="452718"/>
            <a:ext cx="9404723" cy="803268"/>
          </a:xfrm>
        </p:spPr>
        <p:txBody>
          <a:bodyPr/>
          <a:lstStyle/>
          <a:p>
            <a:r>
              <a:rPr lang="en-US" dirty="0"/>
              <a:t>Main Interface</a:t>
            </a:r>
          </a:p>
        </p:txBody>
      </p:sp>
      <p:pic>
        <p:nvPicPr>
          <p:cNvPr id="4" name="Picture 3">
            <a:extLst>
              <a:ext uri="{FF2B5EF4-FFF2-40B4-BE49-F238E27FC236}">
                <a16:creationId xmlns:a16="http://schemas.microsoft.com/office/drawing/2014/main" id="{29CBCD59-6E75-4BBB-802B-7901070B0C98}"/>
              </a:ext>
            </a:extLst>
          </p:cNvPr>
          <p:cNvPicPr>
            <a:picLocks noChangeAspect="1"/>
          </p:cNvPicPr>
          <p:nvPr/>
        </p:nvPicPr>
        <p:blipFill>
          <a:blip r:embed="rId2"/>
          <a:stretch>
            <a:fillRect/>
          </a:stretch>
        </p:blipFill>
        <p:spPr>
          <a:xfrm>
            <a:off x="646111" y="1471807"/>
            <a:ext cx="2388556" cy="4246323"/>
          </a:xfrm>
          <a:prstGeom prst="rect">
            <a:avLst/>
          </a:prstGeom>
        </p:spPr>
      </p:pic>
      <p:pic>
        <p:nvPicPr>
          <p:cNvPr id="8" name="Picture 7">
            <a:extLst>
              <a:ext uri="{FF2B5EF4-FFF2-40B4-BE49-F238E27FC236}">
                <a16:creationId xmlns:a16="http://schemas.microsoft.com/office/drawing/2014/main" id="{7698446C-514C-4644-9417-9F2286F87E3A}"/>
              </a:ext>
            </a:extLst>
          </p:cNvPr>
          <p:cNvPicPr>
            <a:picLocks noChangeAspect="1"/>
          </p:cNvPicPr>
          <p:nvPr/>
        </p:nvPicPr>
        <p:blipFill>
          <a:blip r:embed="rId3"/>
          <a:stretch>
            <a:fillRect/>
          </a:stretch>
        </p:blipFill>
        <p:spPr>
          <a:xfrm>
            <a:off x="7262381" y="1471807"/>
            <a:ext cx="2423787" cy="4308955"/>
          </a:xfrm>
          <a:prstGeom prst="rect">
            <a:avLst/>
          </a:prstGeom>
        </p:spPr>
      </p:pic>
      <p:sp>
        <p:nvSpPr>
          <p:cNvPr id="12" name="Rectangle 11">
            <a:extLst>
              <a:ext uri="{FF2B5EF4-FFF2-40B4-BE49-F238E27FC236}">
                <a16:creationId xmlns:a16="http://schemas.microsoft.com/office/drawing/2014/main" id="{D28F1E6E-406F-455F-ADAF-9BB8B2AC3191}"/>
              </a:ext>
            </a:extLst>
          </p:cNvPr>
          <p:cNvSpPr/>
          <p:nvPr/>
        </p:nvSpPr>
        <p:spPr>
          <a:xfrm>
            <a:off x="1355834" y="5087007"/>
            <a:ext cx="341587" cy="37837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7DAB1E-7FDC-4A06-A81E-59488D70B731}"/>
              </a:ext>
            </a:extLst>
          </p:cNvPr>
          <p:cNvSpPr/>
          <p:nvPr/>
        </p:nvSpPr>
        <p:spPr>
          <a:xfrm>
            <a:off x="1014247" y="5087007"/>
            <a:ext cx="341587" cy="37837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8985E84-FCF9-4ECB-8E66-8684F30116A9}"/>
              </a:ext>
            </a:extLst>
          </p:cNvPr>
          <p:cNvCxnSpPr>
            <a:cxnSpLocks/>
            <a:endCxn id="13" idx="2"/>
          </p:cNvCxnSpPr>
          <p:nvPr/>
        </p:nvCxnSpPr>
        <p:spPr>
          <a:xfrm flipH="1" flipV="1">
            <a:off x="1185041" y="5465379"/>
            <a:ext cx="2628" cy="87236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0C0C9D0-A78C-4C9C-974F-D856C9FD5642}"/>
              </a:ext>
            </a:extLst>
          </p:cNvPr>
          <p:cNvCxnSpPr>
            <a:cxnSpLocks/>
          </p:cNvCxnSpPr>
          <p:nvPr/>
        </p:nvCxnSpPr>
        <p:spPr>
          <a:xfrm flipH="1">
            <a:off x="1185041" y="6337739"/>
            <a:ext cx="4019849"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E2B8049-A288-4C8A-B45E-73BA9F128482}"/>
              </a:ext>
            </a:extLst>
          </p:cNvPr>
          <p:cNvPicPr>
            <a:picLocks noChangeAspect="1"/>
          </p:cNvPicPr>
          <p:nvPr/>
        </p:nvPicPr>
        <p:blipFill>
          <a:blip r:embed="rId4"/>
          <a:stretch>
            <a:fillRect/>
          </a:stretch>
        </p:blipFill>
        <p:spPr>
          <a:xfrm>
            <a:off x="3992996" y="1440490"/>
            <a:ext cx="2423788" cy="4308955"/>
          </a:xfrm>
          <a:prstGeom prst="rect">
            <a:avLst/>
          </a:prstGeom>
        </p:spPr>
      </p:pic>
      <p:cxnSp>
        <p:nvCxnSpPr>
          <p:cNvPr id="23" name="Straight Connector 22">
            <a:extLst>
              <a:ext uri="{FF2B5EF4-FFF2-40B4-BE49-F238E27FC236}">
                <a16:creationId xmlns:a16="http://schemas.microsoft.com/office/drawing/2014/main" id="{B3335715-7F33-4F5D-815E-93F7A591F3F1}"/>
              </a:ext>
            </a:extLst>
          </p:cNvPr>
          <p:cNvCxnSpPr>
            <a:cxnSpLocks/>
            <a:endCxn id="12" idx="2"/>
          </p:cNvCxnSpPr>
          <p:nvPr/>
        </p:nvCxnSpPr>
        <p:spPr>
          <a:xfrm flipV="1">
            <a:off x="1523999" y="5465379"/>
            <a:ext cx="2629" cy="64732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0F072C-E51A-4186-9A6C-E07CCB2CF5DF}"/>
              </a:ext>
            </a:extLst>
          </p:cNvPr>
          <p:cNvCxnSpPr>
            <a:cxnSpLocks/>
          </p:cNvCxnSpPr>
          <p:nvPr/>
        </p:nvCxnSpPr>
        <p:spPr>
          <a:xfrm flipH="1" flipV="1">
            <a:off x="1523999" y="6112701"/>
            <a:ext cx="6950275" cy="1511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628224-3F71-4F2A-A8B3-B3EF50213E6E}"/>
              </a:ext>
            </a:extLst>
          </p:cNvPr>
          <p:cNvCxnSpPr>
            <a:endCxn id="8" idx="2"/>
          </p:cNvCxnSpPr>
          <p:nvPr/>
        </p:nvCxnSpPr>
        <p:spPr>
          <a:xfrm flipV="1">
            <a:off x="8474274" y="5780762"/>
            <a:ext cx="1" cy="34705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068A4DC-4034-4EE1-A772-7BA04317A895}"/>
              </a:ext>
            </a:extLst>
          </p:cNvPr>
          <p:cNvCxnSpPr>
            <a:cxnSpLocks/>
            <a:endCxn id="21" idx="2"/>
          </p:cNvCxnSpPr>
          <p:nvPr/>
        </p:nvCxnSpPr>
        <p:spPr>
          <a:xfrm flipV="1">
            <a:off x="5204890" y="5749445"/>
            <a:ext cx="0" cy="58829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09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B0CA-6FA7-4E3F-B65B-8CAA3413FD3A}"/>
              </a:ext>
            </a:extLst>
          </p:cNvPr>
          <p:cNvSpPr>
            <a:spLocks noGrp="1"/>
          </p:cNvSpPr>
          <p:nvPr>
            <p:ph type="title"/>
          </p:nvPr>
        </p:nvSpPr>
        <p:spPr>
          <a:xfrm>
            <a:off x="646111" y="452718"/>
            <a:ext cx="9404723" cy="897861"/>
          </a:xfrm>
        </p:spPr>
        <p:txBody>
          <a:bodyPr/>
          <a:lstStyle/>
          <a:p>
            <a:r>
              <a:rPr lang="en-US" dirty="0"/>
              <a:t>Cut and Paste Operation</a:t>
            </a:r>
          </a:p>
        </p:txBody>
      </p:sp>
      <p:pic>
        <p:nvPicPr>
          <p:cNvPr id="4" name="Picture 3">
            <a:extLst>
              <a:ext uri="{FF2B5EF4-FFF2-40B4-BE49-F238E27FC236}">
                <a16:creationId xmlns:a16="http://schemas.microsoft.com/office/drawing/2014/main" id="{108BACC3-FCDC-4BDC-96FB-47CA0464C62A}"/>
              </a:ext>
            </a:extLst>
          </p:cNvPr>
          <p:cNvPicPr>
            <a:picLocks noChangeAspect="1"/>
          </p:cNvPicPr>
          <p:nvPr/>
        </p:nvPicPr>
        <p:blipFill>
          <a:blip r:embed="rId2"/>
          <a:stretch>
            <a:fillRect/>
          </a:stretch>
        </p:blipFill>
        <p:spPr>
          <a:xfrm>
            <a:off x="356534" y="1976880"/>
            <a:ext cx="2090362" cy="3716199"/>
          </a:xfrm>
          <a:prstGeom prst="rect">
            <a:avLst/>
          </a:prstGeom>
        </p:spPr>
      </p:pic>
      <p:pic>
        <p:nvPicPr>
          <p:cNvPr id="6" name="Picture 5">
            <a:extLst>
              <a:ext uri="{FF2B5EF4-FFF2-40B4-BE49-F238E27FC236}">
                <a16:creationId xmlns:a16="http://schemas.microsoft.com/office/drawing/2014/main" id="{44EAF2B0-7B66-468A-818A-A475C79C20F1}"/>
              </a:ext>
            </a:extLst>
          </p:cNvPr>
          <p:cNvPicPr>
            <a:picLocks noChangeAspect="1"/>
          </p:cNvPicPr>
          <p:nvPr/>
        </p:nvPicPr>
        <p:blipFill>
          <a:blip r:embed="rId3"/>
          <a:stretch>
            <a:fillRect/>
          </a:stretch>
        </p:blipFill>
        <p:spPr>
          <a:xfrm>
            <a:off x="2726695" y="1976880"/>
            <a:ext cx="2090362" cy="3716199"/>
          </a:xfrm>
          <a:prstGeom prst="rect">
            <a:avLst/>
          </a:prstGeom>
        </p:spPr>
      </p:pic>
      <p:pic>
        <p:nvPicPr>
          <p:cNvPr id="8" name="Picture 7">
            <a:extLst>
              <a:ext uri="{FF2B5EF4-FFF2-40B4-BE49-F238E27FC236}">
                <a16:creationId xmlns:a16="http://schemas.microsoft.com/office/drawing/2014/main" id="{3A0F4A3F-1D65-46EB-A542-20EE7454C56E}"/>
              </a:ext>
            </a:extLst>
          </p:cNvPr>
          <p:cNvPicPr>
            <a:picLocks noChangeAspect="1"/>
          </p:cNvPicPr>
          <p:nvPr/>
        </p:nvPicPr>
        <p:blipFill>
          <a:blip r:embed="rId4"/>
          <a:stretch>
            <a:fillRect/>
          </a:stretch>
        </p:blipFill>
        <p:spPr>
          <a:xfrm>
            <a:off x="5108534" y="1976879"/>
            <a:ext cx="2090362" cy="3716199"/>
          </a:xfrm>
          <a:prstGeom prst="rect">
            <a:avLst/>
          </a:prstGeom>
        </p:spPr>
      </p:pic>
      <p:pic>
        <p:nvPicPr>
          <p:cNvPr id="10" name="Picture 9">
            <a:extLst>
              <a:ext uri="{FF2B5EF4-FFF2-40B4-BE49-F238E27FC236}">
                <a16:creationId xmlns:a16="http://schemas.microsoft.com/office/drawing/2014/main" id="{FE42C4D2-E003-4CDE-85A6-46C85F127275}"/>
              </a:ext>
            </a:extLst>
          </p:cNvPr>
          <p:cNvPicPr>
            <a:picLocks noChangeAspect="1"/>
          </p:cNvPicPr>
          <p:nvPr/>
        </p:nvPicPr>
        <p:blipFill>
          <a:blip r:embed="rId5"/>
          <a:stretch>
            <a:fillRect/>
          </a:stretch>
        </p:blipFill>
        <p:spPr>
          <a:xfrm>
            <a:off x="7448211" y="1976879"/>
            <a:ext cx="2090362" cy="3716199"/>
          </a:xfrm>
          <a:prstGeom prst="rect">
            <a:avLst/>
          </a:prstGeom>
        </p:spPr>
      </p:pic>
      <p:pic>
        <p:nvPicPr>
          <p:cNvPr id="12" name="Picture 11">
            <a:extLst>
              <a:ext uri="{FF2B5EF4-FFF2-40B4-BE49-F238E27FC236}">
                <a16:creationId xmlns:a16="http://schemas.microsoft.com/office/drawing/2014/main" id="{0955DC63-6BD1-48D5-B80F-8DE4C7087A1A}"/>
              </a:ext>
            </a:extLst>
          </p:cNvPr>
          <p:cNvPicPr>
            <a:picLocks noChangeAspect="1"/>
          </p:cNvPicPr>
          <p:nvPr/>
        </p:nvPicPr>
        <p:blipFill>
          <a:blip r:embed="rId6"/>
          <a:stretch>
            <a:fillRect/>
          </a:stretch>
        </p:blipFill>
        <p:spPr>
          <a:xfrm>
            <a:off x="9860534" y="1976879"/>
            <a:ext cx="2090362" cy="3716199"/>
          </a:xfrm>
          <a:prstGeom prst="rect">
            <a:avLst/>
          </a:prstGeom>
        </p:spPr>
      </p:pic>
      <p:sp>
        <p:nvSpPr>
          <p:cNvPr id="13" name="Rectangle 12">
            <a:extLst>
              <a:ext uri="{FF2B5EF4-FFF2-40B4-BE49-F238E27FC236}">
                <a16:creationId xmlns:a16="http://schemas.microsoft.com/office/drawing/2014/main" id="{B779A71A-832C-4FAA-9640-09292A5D65EC}"/>
              </a:ext>
            </a:extLst>
          </p:cNvPr>
          <p:cNvSpPr/>
          <p:nvPr/>
        </p:nvSpPr>
        <p:spPr>
          <a:xfrm>
            <a:off x="1230921" y="5112059"/>
            <a:ext cx="341587" cy="37837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0745CD-0B69-47B2-B2BE-331B5EB3D765}"/>
              </a:ext>
            </a:extLst>
          </p:cNvPr>
          <p:cNvSpPr/>
          <p:nvPr/>
        </p:nvSpPr>
        <p:spPr>
          <a:xfrm>
            <a:off x="4142875" y="5112059"/>
            <a:ext cx="341587" cy="37837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522FF-6EB0-46AE-899B-8AFD93550743}"/>
              </a:ext>
            </a:extLst>
          </p:cNvPr>
          <p:cNvSpPr/>
          <p:nvPr/>
        </p:nvSpPr>
        <p:spPr>
          <a:xfrm>
            <a:off x="5348472" y="3571357"/>
            <a:ext cx="1597210" cy="76264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AAEC6D-01C1-4BA8-9394-55820BE8BCE6}"/>
              </a:ext>
            </a:extLst>
          </p:cNvPr>
          <p:cNvSpPr/>
          <p:nvPr/>
        </p:nvSpPr>
        <p:spPr>
          <a:xfrm>
            <a:off x="8865187" y="5112059"/>
            <a:ext cx="341587" cy="37837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6130D92-5492-40E1-85D8-8D0C45A31523}"/>
              </a:ext>
            </a:extLst>
          </p:cNvPr>
          <p:cNvCxnSpPr>
            <a:cxnSpLocks/>
          </p:cNvCxnSpPr>
          <p:nvPr/>
        </p:nvCxnSpPr>
        <p:spPr>
          <a:xfrm flipV="1">
            <a:off x="8574066" y="1803748"/>
            <a:ext cx="632708" cy="68266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2EEEE9B-DCF8-44DE-A67C-714E108FC7C4}"/>
              </a:ext>
            </a:extLst>
          </p:cNvPr>
          <p:cNvCxnSpPr>
            <a:cxnSpLocks/>
          </p:cNvCxnSpPr>
          <p:nvPr/>
        </p:nvCxnSpPr>
        <p:spPr>
          <a:xfrm>
            <a:off x="8574067" y="3695178"/>
            <a:ext cx="419621" cy="41335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E2E5902-1F98-410D-9845-0EBAB24DAE26}"/>
              </a:ext>
            </a:extLst>
          </p:cNvPr>
          <p:cNvCxnSpPr>
            <a:cxnSpLocks/>
          </p:cNvCxnSpPr>
          <p:nvPr/>
        </p:nvCxnSpPr>
        <p:spPr>
          <a:xfrm flipH="1">
            <a:off x="7283886" y="3695178"/>
            <a:ext cx="225467" cy="22547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B1B8B8-1E9B-44FE-9CDC-D2A6A0F4EA47}"/>
              </a:ext>
            </a:extLst>
          </p:cNvPr>
          <p:cNvCxnSpPr>
            <a:cxnSpLocks/>
          </p:cNvCxnSpPr>
          <p:nvPr/>
        </p:nvCxnSpPr>
        <p:spPr>
          <a:xfrm flipH="1" flipV="1">
            <a:off x="6989524" y="1728592"/>
            <a:ext cx="519829" cy="75782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39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4AD3-F036-4814-BF09-7D5AB70E3E62}"/>
              </a:ext>
            </a:extLst>
          </p:cNvPr>
          <p:cNvSpPr>
            <a:spLocks noGrp="1"/>
          </p:cNvSpPr>
          <p:nvPr>
            <p:ph type="title"/>
          </p:nvPr>
        </p:nvSpPr>
        <p:spPr/>
        <p:txBody>
          <a:bodyPr/>
          <a:lstStyle/>
          <a:p>
            <a:r>
              <a:rPr lang="en-US" dirty="0"/>
              <a:t>Copy and Paste Operation</a:t>
            </a:r>
          </a:p>
        </p:txBody>
      </p:sp>
      <p:pic>
        <p:nvPicPr>
          <p:cNvPr id="4" name="Picture 3">
            <a:extLst>
              <a:ext uri="{FF2B5EF4-FFF2-40B4-BE49-F238E27FC236}">
                <a16:creationId xmlns:a16="http://schemas.microsoft.com/office/drawing/2014/main" id="{56C29D8A-7441-4306-B708-8F00460B8154}"/>
              </a:ext>
            </a:extLst>
          </p:cNvPr>
          <p:cNvPicPr>
            <a:picLocks noChangeAspect="1"/>
          </p:cNvPicPr>
          <p:nvPr/>
        </p:nvPicPr>
        <p:blipFill>
          <a:blip r:embed="rId2"/>
          <a:stretch>
            <a:fillRect/>
          </a:stretch>
        </p:blipFill>
        <p:spPr>
          <a:xfrm>
            <a:off x="158859" y="1728591"/>
            <a:ext cx="2233613" cy="3970868"/>
          </a:xfrm>
          <a:prstGeom prst="rect">
            <a:avLst/>
          </a:prstGeom>
        </p:spPr>
      </p:pic>
      <p:pic>
        <p:nvPicPr>
          <p:cNvPr id="6" name="Picture 5">
            <a:extLst>
              <a:ext uri="{FF2B5EF4-FFF2-40B4-BE49-F238E27FC236}">
                <a16:creationId xmlns:a16="http://schemas.microsoft.com/office/drawing/2014/main" id="{FBE94F7F-4C97-490C-A518-CDFDEEBB93A3}"/>
              </a:ext>
            </a:extLst>
          </p:cNvPr>
          <p:cNvPicPr>
            <a:picLocks noChangeAspect="1"/>
          </p:cNvPicPr>
          <p:nvPr/>
        </p:nvPicPr>
        <p:blipFill>
          <a:blip r:embed="rId3"/>
          <a:stretch>
            <a:fillRect/>
          </a:stretch>
        </p:blipFill>
        <p:spPr>
          <a:xfrm>
            <a:off x="2572838" y="1728592"/>
            <a:ext cx="2233614" cy="3970868"/>
          </a:xfrm>
          <a:prstGeom prst="rect">
            <a:avLst/>
          </a:prstGeom>
        </p:spPr>
      </p:pic>
      <p:pic>
        <p:nvPicPr>
          <p:cNvPr id="8" name="Picture 7">
            <a:extLst>
              <a:ext uri="{FF2B5EF4-FFF2-40B4-BE49-F238E27FC236}">
                <a16:creationId xmlns:a16="http://schemas.microsoft.com/office/drawing/2014/main" id="{5F247537-FE1F-437D-8B7C-EF73FF6E3771}"/>
              </a:ext>
            </a:extLst>
          </p:cNvPr>
          <p:cNvPicPr>
            <a:picLocks noChangeAspect="1"/>
          </p:cNvPicPr>
          <p:nvPr/>
        </p:nvPicPr>
        <p:blipFill>
          <a:blip r:embed="rId4"/>
          <a:stretch>
            <a:fillRect/>
          </a:stretch>
        </p:blipFill>
        <p:spPr>
          <a:xfrm>
            <a:off x="4974291" y="1728591"/>
            <a:ext cx="2233614" cy="3970868"/>
          </a:xfrm>
          <a:prstGeom prst="rect">
            <a:avLst/>
          </a:prstGeom>
        </p:spPr>
      </p:pic>
      <p:pic>
        <p:nvPicPr>
          <p:cNvPr id="10" name="Picture 9">
            <a:extLst>
              <a:ext uri="{FF2B5EF4-FFF2-40B4-BE49-F238E27FC236}">
                <a16:creationId xmlns:a16="http://schemas.microsoft.com/office/drawing/2014/main" id="{23C2D736-BB2A-420E-9D8E-FB965CBCEFF6}"/>
              </a:ext>
            </a:extLst>
          </p:cNvPr>
          <p:cNvPicPr>
            <a:picLocks noChangeAspect="1"/>
          </p:cNvPicPr>
          <p:nvPr/>
        </p:nvPicPr>
        <p:blipFill>
          <a:blip r:embed="rId5"/>
          <a:stretch>
            <a:fillRect/>
          </a:stretch>
        </p:blipFill>
        <p:spPr>
          <a:xfrm>
            <a:off x="7366284" y="1728591"/>
            <a:ext cx="2233614" cy="3970868"/>
          </a:xfrm>
          <a:prstGeom prst="rect">
            <a:avLst/>
          </a:prstGeom>
        </p:spPr>
      </p:pic>
      <p:pic>
        <p:nvPicPr>
          <p:cNvPr id="12" name="Picture 11">
            <a:extLst>
              <a:ext uri="{FF2B5EF4-FFF2-40B4-BE49-F238E27FC236}">
                <a16:creationId xmlns:a16="http://schemas.microsoft.com/office/drawing/2014/main" id="{171E047C-8625-46E7-B0AD-22F2C7B3B43A}"/>
              </a:ext>
            </a:extLst>
          </p:cNvPr>
          <p:cNvPicPr>
            <a:picLocks noChangeAspect="1"/>
          </p:cNvPicPr>
          <p:nvPr/>
        </p:nvPicPr>
        <p:blipFill>
          <a:blip r:embed="rId6"/>
          <a:stretch>
            <a:fillRect/>
          </a:stretch>
        </p:blipFill>
        <p:spPr>
          <a:xfrm>
            <a:off x="9756668" y="1728591"/>
            <a:ext cx="2233613" cy="3970868"/>
          </a:xfrm>
          <a:prstGeom prst="rect">
            <a:avLst/>
          </a:prstGeom>
        </p:spPr>
      </p:pic>
      <p:sp>
        <p:nvSpPr>
          <p:cNvPr id="13" name="Rectangle 12">
            <a:extLst>
              <a:ext uri="{FF2B5EF4-FFF2-40B4-BE49-F238E27FC236}">
                <a16:creationId xmlns:a16="http://schemas.microsoft.com/office/drawing/2014/main" id="{DBF1AAB1-AD89-4A68-B8E3-5AD04DFCA655}"/>
              </a:ext>
            </a:extLst>
          </p:cNvPr>
          <p:cNvSpPr/>
          <p:nvPr/>
        </p:nvSpPr>
        <p:spPr>
          <a:xfrm>
            <a:off x="1409178" y="5123145"/>
            <a:ext cx="306888" cy="3507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AEF62D-D3A0-4694-83C8-E26E415FB0E0}"/>
              </a:ext>
            </a:extLst>
          </p:cNvPr>
          <p:cNvSpPr/>
          <p:nvPr/>
        </p:nvSpPr>
        <p:spPr>
          <a:xfrm flipH="1">
            <a:off x="4108536" y="5079305"/>
            <a:ext cx="313151" cy="39457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7243D5-2669-46AE-BE06-3F898963A266}"/>
              </a:ext>
            </a:extLst>
          </p:cNvPr>
          <p:cNvSpPr/>
          <p:nvPr/>
        </p:nvSpPr>
        <p:spPr>
          <a:xfrm flipH="1">
            <a:off x="5192038" y="3338187"/>
            <a:ext cx="1803748" cy="87682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B2AD992-9DA3-48EE-88CD-4F5C9848F3CA}"/>
              </a:ext>
            </a:extLst>
          </p:cNvPr>
          <p:cNvSpPr/>
          <p:nvPr/>
        </p:nvSpPr>
        <p:spPr>
          <a:xfrm>
            <a:off x="8912267" y="5079305"/>
            <a:ext cx="313151" cy="39456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0190D16-EE8E-4EEB-BFBB-14A60E9FF099}"/>
              </a:ext>
            </a:extLst>
          </p:cNvPr>
          <p:cNvCxnSpPr>
            <a:cxnSpLocks/>
          </p:cNvCxnSpPr>
          <p:nvPr/>
        </p:nvCxnSpPr>
        <p:spPr>
          <a:xfrm flipH="1" flipV="1">
            <a:off x="7207905" y="3338187"/>
            <a:ext cx="158380" cy="15031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B57DCD8-DFCA-41BF-93D0-CE7A5D89A3C0}"/>
              </a:ext>
            </a:extLst>
          </p:cNvPr>
          <p:cNvCxnSpPr>
            <a:cxnSpLocks/>
          </p:cNvCxnSpPr>
          <p:nvPr/>
        </p:nvCxnSpPr>
        <p:spPr>
          <a:xfrm flipH="1">
            <a:off x="7252570" y="4653419"/>
            <a:ext cx="113714" cy="26931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8B38B70-92C9-4204-8088-C50E3D295572}"/>
              </a:ext>
            </a:extLst>
          </p:cNvPr>
          <p:cNvCxnSpPr>
            <a:cxnSpLocks/>
          </p:cNvCxnSpPr>
          <p:nvPr/>
        </p:nvCxnSpPr>
        <p:spPr>
          <a:xfrm flipV="1">
            <a:off x="8354860" y="2999984"/>
            <a:ext cx="475989" cy="4885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6CFBF0-428A-417D-A206-A0EA33F4BFBC}"/>
              </a:ext>
            </a:extLst>
          </p:cNvPr>
          <p:cNvCxnSpPr>
            <a:cxnSpLocks/>
          </p:cNvCxnSpPr>
          <p:nvPr/>
        </p:nvCxnSpPr>
        <p:spPr>
          <a:xfrm>
            <a:off x="8354860" y="4653419"/>
            <a:ext cx="338203" cy="33194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536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TotalTime>
  <Words>506</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Conway’s Game of Life</vt:lpstr>
      <vt:lpstr>Overview</vt:lpstr>
      <vt:lpstr>Components – Main Screen</vt:lpstr>
      <vt:lpstr>Components – Options Menu</vt:lpstr>
      <vt:lpstr>Components – Database Backend</vt:lpstr>
      <vt:lpstr>Video</vt:lpstr>
      <vt:lpstr>Main Interface</vt:lpstr>
      <vt:lpstr>Cut and Paste Operation</vt:lpstr>
      <vt:lpstr>Copy and Paste Operation</vt:lpstr>
      <vt:lpstr>Painting</vt:lpstr>
      <vt:lpstr>Other Features</vt:lpstr>
      <vt:lpstr>Other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Ale Buchanan</cp:lastModifiedBy>
  <cp:revision>13</cp:revision>
  <dcterms:created xsi:type="dcterms:W3CDTF">2017-12-06T03:17:47Z</dcterms:created>
  <dcterms:modified xsi:type="dcterms:W3CDTF">2017-12-07T05:43:22Z</dcterms:modified>
</cp:coreProperties>
</file>