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D145-1C61-D50C-14E9-529DC2B69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E4E94-E547-E698-DBB0-21654C769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914516-9B5C-B10A-255A-3EA2CE5E13E9}"/>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5" name="Footer Placeholder 4">
            <a:extLst>
              <a:ext uri="{FF2B5EF4-FFF2-40B4-BE49-F238E27FC236}">
                <a16:creationId xmlns:a16="http://schemas.microsoft.com/office/drawing/2014/main" id="{2D3F5EA2-FC15-AB31-0045-53CBA6570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1EA3E-D4CC-147B-C7B7-8A98800526B0}"/>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6134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06F5-BA03-C9AD-A89A-5E747915B1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549FC2-179F-7DF4-513D-ABA0BA45B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E8671-F0DC-BF12-E6A9-DA351638D561}"/>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5" name="Footer Placeholder 4">
            <a:extLst>
              <a:ext uri="{FF2B5EF4-FFF2-40B4-BE49-F238E27FC236}">
                <a16:creationId xmlns:a16="http://schemas.microsoft.com/office/drawing/2014/main" id="{3883BE79-4310-DC44-B520-EC2D8F7B2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AC2B4-B431-BECC-F234-81DFC97E161D}"/>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378053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536FD-B7F8-78CA-91F0-704C5A25D2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538E19-F4AD-E798-2EC6-ABB2DC25A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9768E-5063-718D-C615-9A1FCE1EB6FB}"/>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5" name="Footer Placeholder 4">
            <a:extLst>
              <a:ext uri="{FF2B5EF4-FFF2-40B4-BE49-F238E27FC236}">
                <a16:creationId xmlns:a16="http://schemas.microsoft.com/office/drawing/2014/main" id="{1A6E0887-7F38-5BD4-1EE2-A31EC6975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2307F-CCD6-8F55-FB56-16773FB44498}"/>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128529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F1D5-4BCF-CA08-7406-6628EAB02E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351B8-FF76-E2FE-5929-F3C47AB83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E8379-875E-B971-B72D-B449CF5080A4}"/>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5" name="Footer Placeholder 4">
            <a:extLst>
              <a:ext uri="{FF2B5EF4-FFF2-40B4-BE49-F238E27FC236}">
                <a16:creationId xmlns:a16="http://schemas.microsoft.com/office/drawing/2014/main" id="{63351022-DA97-4CF8-9A41-EE6EAD9D6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D9C19-17FE-990B-CE12-1BC7E2297706}"/>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21966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F42F-FA93-389D-E0F5-ADF7D1B40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589A23-858B-1EB3-E471-C09B44542D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01C3E8-8A66-E79F-0EF6-91D19264052C}"/>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5" name="Footer Placeholder 4">
            <a:extLst>
              <a:ext uri="{FF2B5EF4-FFF2-40B4-BE49-F238E27FC236}">
                <a16:creationId xmlns:a16="http://schemas.microsoft.com/office/drawing/2014/main" id="{04407FA9-E8B2-4E23-A4BB-D0517D902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C1AE8-6EE0-ABF3-7BFA-FD72D874B141}"/>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37650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E73B-1E6E-6C76-133C-AF038C134F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090A64-B168-CD18-14FC-6C70135CF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C3A507-5B83-57B6-5FB1-29C893929C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21FF3D-4B1C-8F6F-4916-AF592FA2105B}"/>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6" name="Footer Placeholder 5">
            <a:extLst>
              <a:ext uri="{FF2B5EF4-FFF2-40B4-BE49-F238E27FC236}">
                <a16:creationId xmlns:a16="http://schemas.microsoft.com/office/drawing/2014/main" id="{6F38C354-9D64-7211-CBA4-2B3028FBA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F8189-ED70-1305-F037-0D376A9B75F6}"/>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236821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75AF-F3CC-018F-FE9C-9006F6BB8C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BFF3EA-E17A-A442-3EE9-BDC2A3CEDF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DA802-D4AE-D13C-E2B1-60A00810A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0B00BE-6E58-D9A6-B65F-7177FD91E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95562-5A65-9186-1928-C9D15AE1DC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C0D9FD-05B7-623F-A7A9-94024931FF7C}"/>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8" name="Footer Placeholder 7">
            <a:extLst>
              <a:ext uri="{FF2B5EF4-FFF2-40B4-BE49-F238E27FC236}">
                <a16:creationId xmlns:a16="http://schemas.microsoft.com/office/drawing/2014/main" id="{04D7DD4E-5AA0-C15D-C07C-E10F7ECA1D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90E09-2D78-7A32-B33F-2B31EC5FE6E0}"/>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347303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7684-7021-C981-30F2-46044B04A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A6AF7-C2B6-A742-05CD-3F1050EA0F82}"/>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4" name="Footer Placeholder 3">
            <a:extLst>
              <a:ext uri="{FF2B5EF4-FFF2-40B4-BE49-F238E27FC236}">
                <a16:creationId xmlns:a16="http://schemas.microsoft.com/office/drawing/2014/main" id="{CF7889A9-63B8-E5DC-5ED8-C0BC5AD71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56D1A-BDDF-EF30-DB39-A0F74C693F09}"/>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357167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F7C77-FF8F-EA1E-34C6-AA629BED1EED}"/>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3" name="Footer Placeholder 2">
            <a:extLst>
              <a:ext uri="{FF2B5EF4-FFF2-40B4-BE49-F238E27FC236}">
                <a16:creationId xmlns:a16="http://schemas.microsoft.com/office/drawing/2014/main" id="{2A0CAC37-C452-AAE0-DCD9-F9359673A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7E64EB-A452-D0FB-4EFF-41FF8D38CC85}"/>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200801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B377-7CE6-10E0-09B2-68F252690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71294E-5D0C-EBA5-ED4C-6866FA129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DED9DB-687B-DB34-83E0-DAE053AB2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90915-0008-5A89-DB61-26B58BAFB943}"/>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6" name="Footer Placeholder 5">
            <a:extLst>
              <a:ext uri="{FF2B5EF4-FFF2-40B4-BE49-F238E27FC236}">
                <a16:creationId xmlns:a16="http://schemas.microsoft.com/office/drawing/2014/main" id="{7A9DCCC1-93A1-165B-2E18-735AFE935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3952A-3430-4058-B3A6-052E29ED9BF5}"/>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344998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2873-5FA1-9979-D7E3-E527136776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590FEF-F72D-A1D5-6C59-FEEBB9451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C3D7E5-F2E2-FD31-B068-CFBC2AF46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A1498-B4E7-B8BB-A7AA-0655B2AD0A2C}"/>
              </a:ext>
            </a:extLst>
          </p:cNvPr>
          <p:cNvSpPr>
            <a:spLocks noGrp="1"/>
          </p:cNvSpPr>
          <p:nvPr>
            <p:ph type="dt" sz="half" idx="10"/>
          </p:nvPr>
        </p:nvSpPr>
        <p:spPr/>
        <p:txBody>
          <a:bodyPr/>
          <a:lstStyle/>
          <a:p>
            <a:fld id="{34CFA46C-5E1B-406E-927C-24DE68FAB8FB}" type="datetimeFigureOut">
              <a:rPr lang="en-US" smtClean="0"/>
              <a:t>3/7/2025</a:t>
            </a:fld>
            <a:endParaRPr lang="en-US"/>
          </a:p>
        </p:txBody>
      </p:sp>
      <p:sp>
        <p:nvSpPr>
          <p:cNvPr id="6" name="Footer Placeholder 5">
            <a:extLst>
              <a:ext uri="{FF2B5EF4-FFF2-40B4-BE49-F238E27FC236}">
                <a16:creationId xmlns:a16="http://schemas.microsoft.com/office/drawing/2014/main" id="{2E40F812-BFCC-7A55-F71A-894ACE440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24147-D81B-8A57-E677-964DC3E0E423}"/>
              </a:ext>
            </a:extLst>
          </p:cNvPr>
          <p:cNvSpPr>
            <a:spLocks noGrp="1"/>
          </p:cNvSpPr>
          <p:nvPr>
            <p:ph type="sldNum" sz="quarter" idx="12"/>
          </p:nvPr>
        </p:nvSpPr>
        <p:spPr/>
        <p:txBody>
          <a:bodyPr/>
          <a:lstStyle/>
          <a:p>
            <a:fld id="{A30A63D0-994E-4FAE-961E-39C8C8452AD8}" type="slidenum">
              <a:rPr lang="en-US" smtClean="0"/>
              <a:t>‹#›</a:t>
            </a:fld>
            <a:endParaRPr lang="en-US"/>
          </a:p>
        </p:txBody>
      </p:sp>
    </p:spTree>
    <p:extLst>
      <p:ext uri="{BB962C8B-B14F-4D97-AF65-F5344CB8AC3E}">
        <p14:creationId xmlns:p14="http://schemas.microsoft.com/office/powerpoint/2010/main" val="396572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46ED4-0C84-781A-F928-EC5A34559D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7B1707-632A-F201-13E5-72F2B94C9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D5EC3-EA53-48D1-A4BC-25EB92577C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CFA46C-5E1B-406E-927C-24DE68FAB8FB}" type="datetimeFigureOut">
              <a:rPr lang="en-US" smtClean="0"/>
              <a:t>3/7/2025</a:t>
            </a:fld>
            <a:endParaRPr lang="en-US"/>
          </a:p>
        </p:txBody>
      </p:sp>
      <p:sp>
        <p:nvSpPr>
          <p:cNvPr id="5" name="Footer Placeholder 4">
            <a:extLst>
              <a:ext uri="{FF2B5EF4-FFF2-40B4-BE49-F238E27FC236}">
                <a16:creationId xmlns:a16="http://schemas.microsoft.com/office/drawing/2014/main" id="{1007821C-F907-F7BA-0B9D-039626796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E2D280-25BC-EB0D-A200-68F8CE952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0A63D0-994E-4FAE-961E-39C8C8452AD8}" type="slidenum">
              <a:rPr lang="en-US" smtClean="0"/>
              <a:t>‹#›</a:t>
            </a:fld>
            <a:endParaRPr lang="en-US"/>
          </a:p>
        </p:txBody>
      </p:sp>
    </p:spTree>
    <p:extLst>
      <p:ext uri="{BB962C8B-B14F-4D97-AF65-F5344CB8AC3E}">
        <p14:creationId xmlns:p14="http://schemas.microsoft.com/office/powerpoint/2010/main" val="216043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FEEA-EDF0-20C3-2790-AB1F0D24550A}"/>
              </a:ext>
            </a:extLst>
          </p:cNvPr>
          <p:cNvSpPr>
            <a:spLocks noGrp="1"/>
          </p:cNvSpPr>
          <p:nvPr>
            <p:ph type="title"/>
          </p:nvPr>
        </p:nvSpPr>
        <p:spPr>
          <a:xfrm>
            <a:off x="838200" y="182881"/>
            <a:ext cx="10515600" cy="5882639"/>
          </a:xfrm>
        </p:spPr>
        <p:txBody>
          <a:bodyPr/>
          <a:lstStyle/>
          <a:p>
            <a:r>
              <a:rPr lang="en-US" dirty="0"/>
              <a:t>NAME: KINYUA KEVIN</a:t>
            </a:r>
            <a:br>
              <a:rPr lang="en-US" dirty="0"/>
            </a:br>
            <a:r>
              <a:rPr lang="en-US" dirty="0"/>
              <a:t>REG NO: SCT212-0658/2021</a:t>
            </a:r>
            <a:br>
              <a:rPr lang="en-US" dirty="0"/>
            </a:br>
            <a:r>
              <a:rPr lang="en-US" dirty="0"/>
              <a:t>UNIT: COMPUTER ARCHITECTURE</a:t>
            </a:r>
          </a:p>
        </p:txBody>
      </p:sp>
    </p:spTree>
    <p:extLst>
      <p:ext uri="{BB962C8B-B14F-4D97-AF65-F5344CB8AC3E}">
        <p14:creationId xmlns:p14="http://schemas.microsoft.com/office/powerpoint/2010/main" val="30232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D322-604A-7220-2BDB-BCC7DA7775F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CLASSES OF COMPUTERS</a:t>
            </a:r>
          </a:p>
        </p:txBody>
      </p:sp>
      <p:sp>
        <p:nvSpPr>
          <p:cNvPr id="3" name="Content Placeholder 2">
            <a:extLst>
              <a:ext uri="{FF2B5EF4-FFF2-40B4-BE49-F238E27FC236}">
                <a16:creationId xmlns:a16="http://schemas.microsoft.com/office/drawing/2014/main" id="{ED2F95EE-165B-4A57-689E-FB11277E1E0A}"/>
              </a:ext>
            </a:extLst>
          </p:cNvPr>
          <p:cNvSpPr>
            <a:spLocks noGrp="1"/>
          </p:cNvSpPr>
          <p:nvPr>
            <p:ph idx="1"/>
          </p:nvPr>
        </p:nvSpPr>
        <p:spPr>
          <a:xfrm>
            <a:off x="838200" y="1825625"/>
            <a:ext cx="10515600" cy="4667250"/>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There are basically two kinds of parallelism in applications:</a:t>
            </a:r>
          </a:p>
          <a:p>
            <a:r>
              <a:rPr lang="en-US" sz="2000" dirty="0">
                <a:latin typeface="Times New Roman" panose="02020603050405020304" pitchFamily="18" charset="0"/>
                <a:cs typeface="Times New Roman" panose="02020603050405020304" pitchFamily="18" charset="0"/>
              </a:rPr>
              <a:t>Data-Level Parallelism (DLP) – Arises because there are many data items that can be operated on at the same time.</a:t>
            </a:r>
          </a:p>
          <a:p>
            <a:r>
              <a:rPr lang="en-US" sz="2000" dirty="0">
                <a:latin typeface="Times New Roman" panose="02020603050405020304" pitchFamily="18" charset="0"/>
                <a:cs typeface="Times New Roman" panose="02020603050405020304" pitchFamily="18" charset="0"/>
              </a:rPr>
              <a:t>Task-Level Parallelism (TLP) – Arises because tasks of work are created that can operate independently and largely in parallel.</a:t>
            </a:r>
          </a:p>
          <a:p>
            <a:r>
              <a:rPr lang="en-US" sz="2000" dirty="0">
                <a:latin typeface="Times New Roman" panose="02020603050405020304" pitchFamily="18" charset="0"/>
                <a:cs typeface="Times New Roman" panose="02020603050405020304" pitchFamily="18" charset="0"/>
              </a:rPr>
              <a:t>Computer hardware in turn can exploit these two kinds of application parallelism in four major ways:</a:t>
            </a:r>
          </a:p>
          <a:p>
            <a:r>
              <a:rPr lang="en-US" sz="2000" dirty="0">
                <a:latin typeface="Times New Roman" panose="02020603050405020304" pitchFamily="18" charset="0"/>
                <a:cs typeface="Times New Roman" panose="02020603050405020304" pitchFamily="18" charset="0"/>
              </a:rPr>
              <a:t>Instruction-Level Parallelism - Exploits data-level parallelism at modest levels with compiler help using ideas like pipelining and at medium levels using ideas like speculative execution.</a:t>
            </a:r>
          </a:p>
          <a:p>
            <a:r>
              <a:rPr lang="en-US" sz="2000" dirty="0">
                <a:latin typeface="Times New Roman" panose="02020603050405020304" pitchFamily="18" charset="0"/>
                <a:cs typeface="Times New Roman" panose="02020603050405020304" pitchFamily="18" charset="0"/>
              </a:rPr>
              <a:t>Vector Architectures and Graphic Processor Units (GPUs) - Exploit data-level parallelism by applying a single instruction to a collection of data in parallel.</a:t>
            </a:r>
          </a:p>
          <a:p>
            <a:r>
              <a:rPr lang="en-US" sz="2000" dirty="0">
                <a:latin typeface="Times New Roman" panose="02020603050405020304" pitchFamily="18" charset="0"/>
                <a:cs typeface="Times New Roman" panose="02020603050405020304" pitchFamily="18" charset="0"/>
              </a:rPr>
              <a:t>Thread-Level Parallelism - Exploits either data-level parallelism or task-level parallelism in a tightly coupled hardware model that allows for interaction among parallel threads.</a:t>
            </a:r>
          </a:p>
          <a:p>
            <a:r>
              <a:rPr lang="en-US" sz="2000" dirty="0">
                <a:latin typeface="Times New Roman" panose="02020603050405020304" pitchFamily="18" charset="0"/>
                <a:cs typeface="Times New Roman" panose="02020603050405020304" pitchFamily="18" charset="0"/>
              </a:rPr>
              <a:t>Request-Level Parallelism - Exploits parallelism among largely decoupled tasks specified by the programmer or the operating system</a:t>
            </a:r>
            <a:r>
              <a:rPr lang="en-US" sz="1400" dirty="0"/>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A776-FDB2-193C-1AC9-8E13F3C596F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CLASSES OF COMPUTERS</a:t>
            </a:r>
          </a:p>
        </p:txBody>
      </p:sp>
      <p:sp>
        <p:nvSpPr>
          <p:cNvPr id="3" name="Content Placeholder 2">
            <a:extLst>
              <a:ext uri="{FF2B5EF4-FFF2-40B4-BE49-F238E27FC236}">
                <a16:creationId xmlns:a16="http://schemas.microsoft.com/office/drawing/2014/main" id="{A1FFA60F-E81D-4707-B7E0-AAE5B9051C7C}"/>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Michael Flynn looked at the parallelism in the instruction and data streams called for by the instructions at the most constrained component of the multiprocessor and placed all computers into one of four categories:</a:t>
            </a:r>
          </a:p>
          <a:p>
            <a:r>
              <a:rPr lang="en-US" sz="2000" dirty="0">
                <a:latin typeface="Times New Roman" panose="02020603050405020304" pitchFamily="18" charset="0"/>
                <a:cs typeface="Times New Roman" panose="02020603050405020304" pitchFamily="18" charset="0"/>
              </a:rPr>
              <a:t>Single instruction stream, single data stream (SISD) - This category is the uniprocessor. The programmer thinks of it as the standard sequential computer, but it can exploit instruction-level parallelism.</a:t>
            </a:r>
          </a:p>
          <a:p>
            <a:r>
              <a:rPr lang="en-US" sz="2000" dirty="0">
                <a:latin typeface="Times New Roman" panose="02020603050405020304" pitchFamily="18" charset="0"/>
                <a:cs typeface="Times New Roman" panose="02020603050405020304" pitchFamily="18" charset="0"/>
              </a:rPr>
              <a:t>Single instruction stream, multiple data streams (SIMD) - The same instruction is executed by multiple processors using different data streams. SIMD computers exploit data-level parallelism by applying the same operations to multiple items of data in parallel. Each processor has its own data memory (hence the MD of SIMD), but there is a single instruction memory and control processor, which fetches and dispatches instructions.</a:t>
            </a:r>
          </a:p>
          <a:p>
            <a:r>
              <a:rPr lang="en-US" sz="2000" dirty="0">
                <a:latin typeface="Times New Roman" panose="02020603050405020304" pitchFamily="18" charset="0"/>
                <a:cs typeface="Times New Roman" panose="02020603050405020304" pitchFamily="18" charset="0"/>
              </a:rPr>
              <a:t>Multiple instruction streams, single data stream (MISD) - No commercial multiprocessor of this type has been built to date but it rounds out this simple classification.</a:t>
            </a:r>
          </a:p>
          <a:p>
            <a:r>
              <a:rPr lang="en-US" sz="2000" dirty="0">
                <a:latin typeface="Times New Roman" panose="02020603050405020304" pitchFamily="18" charset="0"/>
                <a:cs typeface="Times New Roman" panose="02020603050405020304" pitchFamily="18" charset="0"/>
              </a:rPr>
              <a:t>Multiple instruction streams, multiple data streams (MIMD) - Each processor fetches its own instructions and operates on its own data and it targets task-level parallelism.</a:t>
            </a:r>
          </a:p>
        </p:txBody>
      </p:sp>
    </p:spTree>
    <p:extLst>
      <p:ext uri="{BB962C8B-B14F-4D97-AF65-F5344CB8AC3E}">
        <p14:creationId xmlns:p14="http://schemas.microsoft.com/office/powerpoint/2010/main" val="256134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AF4E-197C-823E-DF14-2D3F7C23AF2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DEFINING COMPUTER ARCHITECTURE</a:t>
            </a:r>
          </a:p>
        </p:txBody>
      </p:sp>
      <p:sp>
        <p:nvSpPr>
          <p:cNvPr id="3" name="Content Placeholder 2">
            <a:extLst>
              <a:ext uri="{FF2B5EF4-FFF2-40B4-BE49-F238E27FC236}">
                <a16:creationId xmlns:a16="http://schemas.microsoft.com/office/drawing/2014/main" id="{014AFE7C-13E0-84C7-6BA4-1F0FA107C821}"/>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INSTRUCTION SET ARCHITECTURE (ISA)</a:t>
            </a:r>
          </a:p>
          <a:p>
            <a:r>
              <a:rPr lang="en-US" sz="2200" dirty="0">
                <a:latin typeface="Times New Roman" panose="02020603050405020304" pitchFamily="18" charset="0"/>
                <a:cs typeface="Times New Roman" panose="02020603050405020304" pitchFamily="18" charset="0"/>
              </a:rPr>
              <a:t>Class of ISA - Nearly all ISAs today are classified as general-purpose register architectures where the operands are either registers or memory locations.</a:t>
            </a:r>
          </a:p>
          <a:p>
            <a:r>
              <a:rPr lang="en-US" sz="2200" dirty="0">
                <a:latin typeface="Times New Roman" panose="02020603050405020304" pitchFamily="18" charset="0"/>
                <a:cs typeface="Times New Roman" panose="02020603050405020304" pitchFamily="18" charset="0"/>
              </a:rPr>
              <a:t>Memory addressing - Virtually all desktop and server computers including the 80x86, ARM (Advanced RISC Machines) and MIPS (Million Instructions Per Second) use byte addressing to access memory operands.</a:t>
            </a:r>
          </a:p>
          <a:p>
            <a:r>
              <a:rPr lang="en-US" sz="2200" dirty="0">
                <a:latin typeface="Times New Roman" panose="02020603050405020304" pitchFamily="18" charset="0"/>
                <a:cs typeface="Times New Roman" panose="02020603050405020304" pitchFamily="18" charset="0"/>
              </a:rPr>
              <a:t>Addressing modes - In addition to specifying registers and constant operands, addressing modes specify the address of a memory object. MIPS addressing modes are Register, Immediate (for constants) and Displacement, where a constant offset is added to a register to form the memory address.</a:t>
            </a:r>
          </a:p>
          <a:p>
            <a:endParaRPr lang="en-US" dirty="0"/>
          </a:p>
        </p:txBody>
      </p:sp>
    </p:spTree>
    <p:extLst>
      <p:ext uri="{BB962C8B-B14F-4D97-AF65-F5344CB8AC3E}">
        <p14:creationId xmlns:p14="http://schemas.microsoft.com/office/powerpoint/2010/main" val="22795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A8A5-ED42-E92A-006D-B506550B5B4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DEFINING COMPUTER ARCHITECTURE</a:t>
            </a:r>
          </a:p>
        </p:txBody>
      </p:sp>
      <p:sp>
        <p:nvSpPr>
          <p:cNvPr id="3" name="Content Placeholder 2">
            <a:extLst>
              <a:ext uri="{FF2B5EF4-FFF2-40B4-BE49-F238E27FC236}">
                <a16:creationId xmlns:a16="http://schemas.microsoft.com/office/drawing/2014/main" id="{0F92011C-8789-31E6-5DAE-9FB78EB7051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Types and sizes of operands - Like most ISAs, 80x86, ARM and MIPS support operand sizes of 8-bit (ASCII character), 16-bit (Unicode character or half word), 32-bit (integer or word), 64-bit (double word or long integer) and IEEE 754 floating point in 32-bit (single precision) and 64-bit (double precision). The 80x86 also supports 80-bit floating point (extended double precision).</a:t>
            </a:r>
          </a:p>
          <a:p>
            <a:r>
              <a:rPr lang="en-US" sz="2000" dirty="0">
                <a:latin typeface="Times New Roman" panose="02020603050405020304" pitchFamily="18" charset="0"/>
                <a:cs typeface="Times New Roman" panose="02020603050405020304" pitchFamily="18" charset="0"/>
              </a:rPr>
              <a:t>Operations - The general categories of operations are data transfer, arithmetic logical, control and floating point. </a:t>
            </a:r>
          </a:p>
          <a:p>
            <a:r>
              <a:rPr lang="en-US" sz="2000" dirty="0">
                <a:latin typeface="Times New Roman" panose="02020603050405020304" pitchFamily="18" charset="0"/>
                <a:cs typeface="Times New Roman" panose="02020603050405020304" pitchFamily="18" charset="0"/>
              </a:rPr>
              <a:t>Control flow instructions - Virtually all ISAs support conditional branches, unconditional jumps, procedure calls and returns.</a:t>
            </a:r>
          </a:p>
          <a:p>
            <a:r>
              <a:rPr lang="en-US" sz="2000" dirty="0">
                <a:latin typeface="Times New Roman" panose="02020603050405020304" pitchFamily="18" charset="0"/>
                <a:cs typeface="Times New Roman" panose="02020603050405020304" pitchFamily="18" charset="0"/>
              </a:rPr>
              <a:t>Encoding an ISA - There are two basic choices on encoding: fixed length and variable length</a:t>
            </a:r>
            <a:r>
              <a:rPr lang="en-US" sz="1400" dirty="0"/>
              <a:t>.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2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A59F-DEAD-F803-2BD2-A0E3B48835D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DEFINING COMPUTER ARCHITECTURE</a:t>
            </a:r>
          </a:p>
        </p:txBody>
      </p:sp>
      <p:sp>
        <p:nvSpPr>
          <p:cNvPr id="3" name="Content Placeholder 2">
            <a:extLst>
              <a:ext uri="{FF2B5EF4-FFF2-40B4-BE49-F238E27FC236}">
                <a16:creationId xmlns:a16="http://schemas.microsoft.com/office/drawing/2014/main" id="{E602C4FF-9837-DADB-E98D-F10000C37A8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Genuine Computer Architecture: Designing the Organization and Hardware to Meet Goals and Functional Requirements</a:t>
            </a:r>
          </a:p>
          <a:p>
            <a:r>
              <a:rPr lang="en-US" sz="2000" dirty="0">
                <a:latin typeface="Times New Roman" panose="02020603050405020304" pitchFamily="18" charset="0"/>
                <a:cs typeface="Times New Roman" panose="02020603050405020304" pitchFamily="18" charset="0"/>
              </a:rPr>
              <a:t>Organization - Includes the high-level aspects of a computer’s design such as the memory system, the memory interconnect and the design of the internal processor or CPU (central processing unit where arithmetic, logic, branching and data transfer are implemented). </a:t>
            </a:r>
          </a:p>
          <a:p>
            <a:r>
              <a:rPr lang="en-US" sz="2000" dirty="0">
                <a:latin typeface="Times New Roman" panose="02020603050405020304" pitchFamily="18" charset="0"/>
                <a:cs typeface="Times New Roman" panose="02020603050405020304" pitchFamily="18" charset="0"/>
              </a:rPr>
              <a:t>Hardware - Refers to the specifics of a computer including the detailed logic design and the packaging technology of the computer.</a:t>
            </a:r>
          </a:p>
        </p:txBody>
      </p:sp>
    </p:spTree>
    <p:extLst>
      <p:ext uri="{BB962C8B-B14F-4D97-AF65-F5344CB8AC3E}">
        <p14:creationId xmlns:p14="http://schemas.microsoft.com/office/powerpoint/2010/main" val="369835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696E8-1193-18F1-6042-932A4A3725E3}"/>
              </a:ext>
            </a:extLst>
          </p:cNvPr>
          <p:cNvSpPr>
            <a:spLocks noGrp="1"/>
          </p:cNvSpPr>
          <p:nvPr>
            <p:ph type="title"/>
          </p:nvPr>
        </p:nvSpPr>
        <p:spPr>
          <a:xfrm>
            <a:off x="630936" y="639520"/>
            <a:ext cx="3429000" cy="1719072"/>
          </a:xfrm>
        </p:spPr>
        <p:txBody>
          <a:bodyPr anchor="b">
            <a:normAutofit/>
          </a:bodyPr>
          <a:lstStyle/>
          <a:p>
            <a:r>
              <a:rPr lang="en-US" sz="3000">
                <a:latin typeface="Times New Roman" panose="02020603050405020304" pitchFamily="18" charset="0"/>
                <a:cs typeface="Times New Roman" panose="02020603050405020304" pitchFamily="18" charset="0"/>
              </a:rPr>
              <a:t>DEFINING COMPUTER ARCHITECTURE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27C594-69FE-E482-8BBB-BAF00C11BB85}"/>
              </a:ext>
            </a:extLst>
          </p:cNvPr>
          <p:cNvSpPr>
            <a:spLocks noGrp="1"/>
          </p:cNvSpPr>
          <p:nvPr>
            <p:ph idx="1"/>
          </p:nvPr>
        </p:nvSpPr>
        <p:spPr>
          <a:xfrm>
            <a:off x="630936" y="2807208"/>
            <a:ext cx="3429000" cy="3410712"/>
          </a:xfrm>
        </p:spPr>
        <p:txBody>
          <a:bodyPr anchor="t">
            <a:normAutofit/>
          </a:bodyPr>
          <a:lstStyle/>
          <a:p>
            <a:r>
              <a:rPr lang="en-US" sz="2200"/>
              <a:t>Fig 3: showing summary of some of the most important functional requirements an architect faces.</a:t>
            </a:r>
          </a:p>
          <a:p>
            <a:endParaRPr lang="en-US" sz="2200"/>
          </a:p>
        </p:txBody>
      </p:sp>
      <p:pic>
        <p:nvPicPr>
          <p:cNvPr id="5" name="Picture 4" descr="A black and white text on a white background&#10;&#10;AI-generated content may be incorrect.">
            <a:extLst>
              <a:ext uri="{FF2B5EF4-FFF2-40B4-BE49-F238E27FC236}">
                <a16:creationId xmlns:a16="http://schemas.microsoft.com/office/drawing/2014/main" id="{FBA10A01-AE82-7896-F99C-CCBE02210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045" y="640080"/>
            <a:ext cx="6886222" cy="5577840"/>
          </a:xfrm>
          <a:prstGeom prst="rect">
            <a:avLst/>
          </a:prstGeom>
        </p:spPr>
      </p:pic>
    </p:spTree>
    <p:extLst>
      <p:ext uri="{BB962C8B-B14F-4D97-AF65-F5344CB8AC3E}">
        <p14:creationId xmlns:p14="http://schemas.microsoft.com/office/powerpoint/2010/main" val="669641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5424-5FDF-33EF-40BE-24BBD564C47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TRENDS IN TECHNOLOGY</a:t>
            </a:r>
          </a:p>
        </p:txBody>
      </p:sp>
      <p:sp>
        <p:nvSpPr>
          <p:cNvPr id="3" name="Content Placeholder 2">
            <a:extLst>
              <a:ext uri="{FF2B5EF4-FFF2-40B4-BE49-F238E27FC236}">
                <a16:creationId xmlns:a16="http://schemas.microsoft.com/office/drawing/2014/main" id="{0F842076-74D3-CA9F-D546-529A1154AE86}"/>
              </a:ext>
            </a:extLst>
          </p:cNvPr>
          <p:cNvSpPr>
            <a:spLocks noGrp="1"/>
          </p:cNvSpPr>
          <p:nvPr>
            <p:ph idx="1"/>
          </p:nvPr>
        </p:nvSpPr>
        <p:spPr/>
        <p:txBody>
          <a:bodyPr>
            <a:normAutofit fontScale="85000" lnSpcReduction="10000"/>
          </a:bodyPr>
          <a:lstStyle/>
          <a:p>
            <a:r>
              <a:rPr lang="en-US" sz="2000" dirty="0">
                <a:latin typeface="Times New Roman" panose="02020603050405020304" pitchFamily="18" charset="0"/>
                <a:cs typeface="Times New Roman" panose="02020603050405020304" pitchFamily="18" charset="0"/>
              </a:rPr>
              <a:t>Integrated circuit logic technology - Transistor density increases by about 35% per year, quadrupling somewhat over four years. Increases in die size are less predictable and slower, ranging from 10% to 20% per year. The combined effect is a growth rate in transistor count on a chip of about 40% to 55% per year or doubling every 18 to 24 months.</a:t>
            </a:r>
          </a:p>
          <a:p>
            <a:r>
              <a:rPr lang="en-US" sz="2000" dirty="0">
                <a:latin typeface="Times New Roman" panose="02020603050405020304" pitchFamily="18" charset="0"/>
                <a:cs typeface="Times New Roman" panose="02020603050405020304" pitchFamily="18" charset="0"/>
              </a:rPr>
              <a:t>Semiconductor DRAM (dynamic random-access memory) - Now that most DRAM chips are primarily shipped in DIMM modules, it is harder to track chip capacity as DRAM manufacturers typically offer several capacity products at the same time to match DIMM capacity. Capacity per DRAM chip has increased by about 25% to 40% per year recently, doubling roughly every two to three years.</a:t>
            </a:r>
          </a:p>
          <a:p>
            <a:r>
              <a:rPr lang="en-US" sz="2000" dirty="0">
                <a:latin typeface="Times New Roman" panose="02020603050405020304" pitchFamily="18" charset="0"/>
                <a:cs typeface="Times New Roman" panose="02020603050405020304" pitchFamily="18" charset="0"/>
              </a:rPr>
              <a:t>Semiconductor Flash (electrically erasable programmable read-only memory) - This nonvolatile semiconductor memory is the standard storage device in PMDs and its rapidly increasing popularity has fueled its rapid growth rate in capacity. Capacity per Flash chip has increased by about 50% to 60% per year recently, doubling roughly every two years. In 2011, Flash memory is 15 to 20 times cheaper per bit than DRAM.</a:t>
            </a:r>
          </a:p>
          <a:p>
            <a:r>
              <a:rPr lang="en-US" sz="2000" dirty="0">
                <a:latin typeface="Times New Roman" panose="02020603050405020304" pitchFamily="18" charset="0"/>
                <a:cs typeface="Times New Roman" panose="02020603050405020304" pitchFamily="18" charset="0"/>
              </a:rPr>
              <a:t>Magnetic disk technology - Prior to 1990, density increased by about 30% per year, doubling in three years. It rose to 60% per year thereafter and increased to 100% per year in 1996. Since 2004, it has dropped back to about 40% per year or doubled every three years. Disks are 15 to 25 times cheaper per bit than Flash. Given the slowed growth rate of DRAM, disks are now 300 to 500 times cheaper per bit than DRAM.</a:t>
            </a:r>
          </a:p>
          <a:p>
            <a:r>
              <a:rPr lang="en-US" sz="2000" dirty="0">
                <a:latin typeface="Times New Roman" panose="02020603050405020304" pitchFamily="18" charset="0"/>
                <a:cs typeface="Times New Roman" panose="02020603050405020304" pitchFamily="18" charset="0"/>
              </a:rPr>
              <a:t>Network technology - Network performance depends both on the performance of switches and on the performance of the transmission system</a:t>
            </a:r>
          </a:p>
        </p:txBody>
      </p:sp>
    </p:spTree>
    <p:extLst>
      <p:ext uri="{BB962C8B-B14F-4D97-AF65-F5344CB8AC3E}">
        <p14:creationId xmlns:p14="http://schemas.microsoft.com/office/powerpoint/2010/main" val="129889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FA66-7C3E-813C-D134-91E784C96B8B}"/>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TRENDS IN POWER AND ENERGY IN INTEGRATED CIRCUITS</a:t>
            </a:r>
          </a:p>
        </p:txBody>
      </p:sp>
      <p:sp>
        <p:nvSpPr>
          <p:cNvPr id="3" name="Content Placeholder 2">
            <a:extLst>
              <a:ext uri="{FF2B5EF4-FFF2-40B4-BE49-F238E27FC236}">
                <a16:creationId xmlns:a16="http://schemas.microsoft.com/office/drawing/2014/main" id="{2963A06E-9106-5755-DA3A-389D3030CC7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First, what is the maximum power a processor ever requires? Meeting this demand can be important to ensuring correct operation.</a:t>
            </a:r>
          </a:p>
          <a:p>
            <a:r>
              <a:rPr lang="en-US" sz="2000" dirty="0">
                <a:latin typeface="Times New Roman" panose="02020603050405020304" pitchFamily="18" charset="0"/>
                <a:cs typeface="Times New Roman" panose="02020603050405020304" pitchFamily="18" charset="0"/>
              </a:rPr>
              <a:t>Second, what is the sustained power consumption? This metric is widely called the thermal design power (TDP) since it determines the cooling requirement.</a:t>
            </a:r>
          </a:p>
          <a:p>
            <a:r>
              <a:rPr lang="en-US" sz="2000" dirty="0">
                <a:latin typeface="Times New Roman" panose="02020603050405020304" pitchFamily="18" charset="0"/>
                <a:cs typeface="Times New Roman" panose="02020603050405020304" pitchFamily="18" charset="0"/>
              </a:rPr>
              <a:t>The third factor that designers and users need to consider is energy and energy efficiency. Recall that power is simply energy per unit time: 1 watt = 1 joule per second. Which metric is the right one for comparing processors: energy or power? In general, energy is always a better metric because it is tied to a specific task and the time required for that task. In particular, the energy to exe cute a workload is equal to the average power times the execution time for the workload. Thus, if we want to know which of two processors is more efficient for a given task, we should compare energy consumption (not power) for executing the task.</a:t>
            </a:r>
          </a:p>
        </p:txBody>
      </p:sp>
    </p:spTree>
    <p:extLst>
      <p:ext uri="{BB962C8B-B14F-4D97-AF65-F5344CB8AC3E}">
        <p14:creationId xmlns:p14="http://schemas.microsoft.com/office/powerpoint/2010/main" val="365596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C8D3-A417-29DF-0DAC-7036BB18423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TRENDS IN POWER AND ENERGY IN INTEGRATED CIRCUITS</a:t>
            </a:r>
          </a:p>
        </p:txBody>
      </p:sp>
      <p:sp>
        <p:nvSpPr>
          <p:cNvPr id="3" name="Content Placeholder 2">
            <a:extLst>
              <a:ext uri="{FF2B5EF4-FFF2-40B4-BE49-F238E27FC236}">
                <a16:creationId xmlns:a16="http://schemas.microsoft.com/office/drawing/2014/main" id="{4AC16BCA-2D40-D3F9-AC87-9F4AB394F87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For CMOS chips, the traditional primary energy consumption has been in switching transistors, also called dynamic energy. </a:t>
            </a:r>
          </a:p>
          <a:p>
            <a:r>
              <a:rPr lang="en-US" sz="2000" dirty="0">
                <a:latin typeface="Times New Roman" panose="02020603050405020304" pitchFamily="18" charset="0"/>
                <a:cs typeface="Times New Roman" panose="02020603050405020304" pitchFamily="18" charset="0"/>
              </a:rPr>
              <a:t>The energy required per transistor is proportional to the product of the capacitive load driven by the transistor and the square of the voltage: </a:t>
            </a:r>
            <a:r>
              <a:rPr lang="en-US" sz="2000" dirty="0" err="1">
                <a:latin typeface="Times New Roman" panose="02020603050405020304" pitchFamily="18" charset="0"/>
                <a:cs typeface="Times New Roman" panose="02020603050405020304" pitchFamily="18" charset="0"/>
              </a:rPr>
              <a:t>Energydynamic</a:t>
            </a:r>
            <a:r>
              <a:rPr lang="en-US" sz="2000" dirty="0">
                <a:latin typeface="Times New Roman" panose="02020603050405020304" pitchFamily="18" charset="0"/>
                <a:cs typeface="Times New Roman" panose="02020603050405020304" pitchFamily="18" charset="0"/>
              </a:rPr>
              <a:t> = Capacitive load * Voltage^2 This equation is the energy of pulse of the logic transition of 0→1→0 or 1→0→1. </a:t>
            </a:r>
          </a:p>
          <a:p>
            <a:r>
              <a:rPr lang="en-US" sz="2000" dirty="0">
                <a:latin typeface="Times New Roman" panose="02020603050405020304" pitchFamily="18" charset="0"/>
                <a:cs typeface="Times New Roman" panose="02020603050405020304" pitchFamily="18" charset="0"/>
              </a:rPr>
              <a:t>The energy of a single transition (0→1 or 1→0) is then: </a:t>
            </a:r>
            <a:r>
              <a:rPr lang="en-US" sz="2000" dirty="0" err="1">
                <a:latin typeface="Times New Roman" panose="02020603050405020304" pitchFamily="18" charset="0"/>
                <a:cs typeface="Times New Roman" panose="02020603050405020304" pitchFamily="18" charset="0"/>
              </a:rPr>
              <a:t>Energydynamic</a:t>
            </a:r>
            <a:r>
              <a:rPr lang="en-US" sz="2000" dirty="0">
                <a:latin typeface="Times New Roman" panose="02020603050405020304" pitchFamily="18" charset="0"/>
                <a:cs typeface="Times New Roman" panose="02020603050405020304" pitchFamily="18" charset="0"/>
              </a:rPr>
              <a:t> = 1/2 * Capacitive load * Voltage^2  </a:t>
            </a:r>
          </a:p>
          <a:p>
            <a:r>
              <a:rPr lang="en-US" sz="2000" dirty="0">
                <a:latin typeface="Times New Roman" panose="02020603050405020304" pitchFamily="18" charset="0"/>
                <a:cs typeface="Times New Roman" panose="02020603050405020304" pitchFamily="18" charset="0"/>
              </a:rPr>
              <a:t>The power required per transistor is just the product of the energy of a transition multiplied by the frequency of transitions: </a:t>
            </a:r>
            <a:r>
              <a:rPr lang="en-US" sz="2000" dirty="0" err="1">
                <a:latin typeface="Times New Roman" panose="02020603050405020304" pitchFamily="18" charset="0"/>
                <a:cs typeface="Times New Roman" panose="02020603050405020304" pitchFamily="18" charset="0"/>
              </a:rPr>
              <a:t>Powerdynamic</a:t>
            </a:r>
            <a:r>
              <a:rPr lang="en-US" sz="2000" dirty="0">
                <a:latin typeface="Times New Roman" panose="02020603050405020304" pitchFamily="18" charset="0"/>
                <a:cs typeface="Times New Roman" panose="02020603050405020304" pitchFamily="18" charset="0"/>
              </a:rPr>
              <a:t> = 1/2 * Capacitive load * Voltage^2 * Frequency switched</a:t>
            </a:r>
          </a:p>
          <a:p>
            <a:r>
              <a:rPr lang="en-US" sz="2000" dirty="0">
                <a:latin typeface="Times New Roman" panose="02020603050405020304" pitchFamily="18" charset="0"/>
                <a:cs typeface="Times New Roman" panose="02020603050405020304" pitchFamily="18" charset="0"/>
              </a:rPr>
              <a:t>For a fixed task, slowing clock rate reduces power but not energy. Clearly, dynamic power and energy are greatly reduced by lowering the voltage so voltages have dropped from 5V to just under 1V in 20 years. The capacitive load is a function of the number of transistors connected to an output and the technology, which determines the capacitance of the wires and the transistors. </a:t>
            </a:r>
          </a:p>
        </p:txBody>
      </p:sp>
    </p:spTree>
    <p:extLst>
      <p:ext uri="{BB962C8B-B14F-4D97-AF65-F5344CB8AC3E}">
        <p14:creationId xmlns:p14="http://schemas.microsoft.com/office/powerpoint/2010/main" val="365371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7F98-AC58-2BD1-5B84-1780F8E76B4A}"/>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TRENDS</a:t>
            </a:r>
            <a:r>
              <a:rPr lang="en-US" sz="4400" dirty="0">
                <a:latin typeface="Times New Roman" panose="02020603050405020304" pitchFamily="18" charset="0"/>
                <a:cs typeface="Times New Roman" panose="02020603050405020304" pitchFamily="18" charset="0"/>
              </a:rPr>
              <a:t> IN POWER AND ENERGY IN INTEGRATED CIRCUITS</a:t>
            </a:r>
            <a:endParaRPr lang="en-US" dirty="0"/>
          </a:p>
        </p:txBody>
      </p:sp>
      <p:sp>
        <p:nvSpPr>
          <p:cNvPr id="3" name="Content Placeholder 2">
            <a:extLst>
              <a:ext uri="{FF2B5EF4-FFF2-40B4-BE49-F238E27FC236}">
                <a16:creationId xmlns:a16="http://schemas.microsoft.com/office/drawing/2014/main" id="{5002E2CA-BFE0-349F-4CA4-1C078901F27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Example: Some microprocessors today are designed to have adjustable voltage, so a 15% reduction in voltage may result in a 15% reduction in frequency. What would be the impact on dynamic energy and on dynamic power?</a:t>
            </a:r>
          </a:p>
          <a:p>
            <a:r>
              <a:rPr lang="en-US" sz="2000" dirty="0">
                <a:latin typeface="Times New Roman" panose="02020603050405020304" pitchFamily="18" charset="0"/>
                <a:cs typeface="Times New Roman" panose="02020603050405020304" pitchFamily="18" charset="0"/>
              </a:rPr>
              <a:t>Answer: Since the capacitance is unchanged, the answer for energy is the ratio of the voltages since the capacitance is unchanged: </a:t>
            </a:r>
            <a:r>
              <a:rPr lang="en-US" sz="2000" dirty="0" err="1">
                <a:latin typeface="Times New Roman" panose="02020603050405020304" pitchFamily="18" charset="0"/>
                <a:cs typeface="Times New Roman" panose="02020603050405020304" pitchFamily="18" charset="0"/>
              </a:rPr>
              <a:t>Energynew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Energyold</a:t>
            </a:r>
            <a:r>
              <a:rPr lang="en-US" sz="2000" dirty="0">
                <a:latin typeface="Times New Roman" panose="02020603050405020304" pitchFamily="18" charset="0"/>
                <a:cs typeface="Times New Roman" panose="02020603050405020304" pitchFamily="18" charset="0"/>
              </a:rPr>
              <a:t> = (Voltage * 0.85)^2 / Voltage^2 = 0.85^2 = 0.72 thereby reducing energy to about 72% of the original. </a:t>
            </a:r>
          </a:p>
          <a:p>
            <a:r>
              <a:rPr lang="en-US" sz="2000" dirty="0">
                <a:latin typeface="Times New Roman" panose="02020603050405020304" pitchFamily="18" charset="0"/>
                <a:cs typeface="Times New Roman" panose="02020603050405020304" pitchFamily="18" charset="0"/>
              </a:rPr>
              <a:t>For power, we add the ratio of the frequencies </a:t>
            </a:r>
            <a:r>
              <a:rPr lang="en-US" sz="2000" dirty="0" err="1">
                <a:latin typeface="Times New Roman" panose="02020603050405020304" pitchFamily="18" charset="0"/>
                <a:cs typeface="Times New Roman" panose="02020603050405020304" pitchFamily="18" charset="0"/>
              </a:rPr>
              <a:t>Powernew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Powerold</a:t>
            </a:r>
            <a:r>
              <a:rPr lang="en-US" sz="2000" dirty="0">
                <a:latin typeface="Times New Roman" panose="02020603050405020304" pitchFamily="18" charset="0"/>
                <a:cs typeface="Times New Roman" panose="02020603050405020304" pitchFamily="18" charset="0"/>
              </a:rPr>
              <a:t> = 0.72 * (Frequency switched * 0.85) / Frequency switched = 0.61 shrinking power to about 61% of the original.</a:t>
            </a:r>
          </a:p>
        </p:txBody>
      </p:sp>
    </p:spTree>
    <p:extLst>
      <p:ext uri="{BB962C8B-B14F-4D97-AF65-F5344CB8AC3E}">
        <p14:creationId xmlns:p14="http://schemas.microsoft.com/office/powerpoint/2010/main" val="323355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4026-B4D5-E021-668D-21B4B4CE4B7C}"/>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CHAPTER ONE: FUNDAMENTALS OF COMPUTER DESIGN/QUANTITATIVE ANALYSIS AND DESIGN</a:t>
            </a:r>
          </a:p>
        </p:txBody>
      </p:sp>
      <p:sp>
        <p:nvSpPr>
          <p:cNvPr id="4" name="Content Placeholder 3">
            <a:extLst>
              <a:ext uri="{FF2B5EF4-FFF2-40B4-BE49-F238E27FC236}">
                <a16:creationId xmlns:a16="http://schemas.microsoft.com/office/drawing/2014/main" id="{48014AB8-5866-46FE-F141-DEE22F1237B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1.1 Introduction.</a:t>
            </a:r>
          </a:p>
          <a:p>
            <a:r>
              <a:rPr lang="en-US" sz="2000" dirty="0">
                <a:latin typeface="Times New Roman" panose="02020603050405020304" pitchFamily="18" charset="0"/>
                <a:cs typeface="Times New Roman" panose="02020603050405020304" pitchFamily="18" charset="0"/>
              </a:rPr>
              <a:t>1.2 Classes of computers.</a:t>
            </a:r>
          </a:p>
          <a:p>
            <a:r>
              <a:rPr lang="en-US" sz="2000" dirty="0">
                <a:latin typeface="Times New Roman" panose="02020603050405020304" pitchFamily="18" charset="0"/>
                <a:cs typeface="Times New Roman" panose="02020603050405020304" pitchFamily="18" charset="0"/>
              </a:rPr>
              <a:t>1.3 Defining computer architecture.</a:t>
            </a:r>
          </a:p>
          <a:p>
            <a:r>
              <a:rPr lang="en-US" sz="2000" dirty="0">
                <a:latin typeface="Times New Roman" panose="02020603050405020304" pitchFamily="18" charset="0"/>
                <a:cs typeface="Times New Roman" panose="02020603050405020304" pitchFamily="18" charset="0"/>
              </a:rPr>
              <a:t>1.4 Trends in technology.</a:t>
            </a:r>
          </a:p>
          <a:p>
            <a:r>
              <a:rPr lang="en-US" sz="2000" dirty="0">
                <a:latin typeface="Times New Roman" panose="02020603050405020304" pitchFamily="18" charset="0"/>
                <a:cs typeface="Times New Roman" panose="02020603050405020304" pitchFamily="18" charset="0"/>
              </a:rPr>
              <a:t>1.5 Trends in power and energy in integrated circuits.</a:t>
            </a:r>
          </a:p>
          <a:p>
            <a:r>
              <a:rPr lang="en-US" sz="2000" dirty="0">
                <a:latin typeface="Times New Roman" panose="02020603050405020304" pitchFamily="18" charset="0"/>
                <a:cs typeface="Times New Roman" panose="02020603050405020304" pitchFamily="18" charset="0"/>
              </a:rPr>
              <a:t>1.6 Trends in cost.</a:t>
            </a:r>
          </a:p>
        </p:txBody>
      </p:sp>
    </p:spTree>
    <p:extLst>
      <p:ext uri="{BB962C8B-B14F-4D97-AF65-F5344CB8AC3E}">
        <p14:creationId xmlns:p14="http://schemas.microsoft.com/office/powerpoint/2010/main" val="187609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4062-8627-1673-1E37-6193A97C565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TRENDS IN POWER AND ENERGY IN INTEGRATED CIRCUITS</a:t>
            </a:r>
            <a:endParaRPr lang="en-US" sz="4000" dirty="0"/>
          </a:p>
        </p:txBody>
      </p:sp>
      <p:sp>
        <p:nvSpPr>
          <p:cNvPr id="3" name="Content Placeholder 2">
            <a:extLst>
              <a:ext uri="{FF2B5EF4-FFF2-40B4-BE49-F238E27FC236}">
                <a16:creationId xmlns:a16="http://schemas.microsoft.com/office/drawing/2014/main" id="{650A3B32-4DC5-8FF1-9F16-A5BA2EC03C34}"/>
              </a:ext>
            </a:extLst>
          </p:cNvPr>
          <p:cNvSpPr>
            <a:spLocks noGrp="1"/>
          </p:cNvSpPr>
          <p:nvPr>
            <p:ph idx="1"/>
          </p:nvPr>
        </p:nvSpPr>
        <p:spPr>
          <a:xfrm>
            <a:off x="838200" y="1825624"/>
            <a:ext cx="10515600" cy="4758055"/>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Distributing the power, removing the heat and preventing hot spots have become increasingly difficult challenges. Power is now the major constraint to using transistors; in the past, it was raw silicon area. Hence, modern microprocessors offer many techniques to try to improve energy efficiency despite flat clock rates and constant supply voltages:</a:t>
            </a:r>
          </a:p>
          <a:p>
            <a:r>
              <a:rPr lang="en-US" sz="2000" dirty="0">
                <a:latin typeface="Times New Roman" panose="02020603050405020304" pitchFamily="18" charset="0"/>
                <a:cs typeface="Times New Roman" panose="02020603050405020304" pitchFamily="18" charset="0"/>
              </a:rPr>
              <a:t>Do nothing well - Most microprocessors today turn off the clock of inactive modules to save energy and dynamic power.</a:t>
            </a:r>
          </a:p>
          <a:p>
            <a:r>
              <a:rPr lang="en-US" sz="2000" dirty="0">
                <a:latin typeface="Times New Roman" panose="02020603050405020304" pitchFamily="18" charset="0"/>
                <a:cs typeface="Times New Roman" panose="02020603050405020304" pitchFamily="18" charset="0"/>
              </a:rPr>
              <a:t>Dynamic Voltage-Frequency Scaling (DVFS) - The second technique comes directly from the formulas above. Personal mobile devices, laptops and even servers have periods of low activity where there is no need to operate at the highest clock frequency and voltages.</a:t>
            </a:r>
          </a:p>
          <a:p>
            <a:r>
              <a:rPr lang="en-US" sz="2000" dirty="0">
                <a:latin typeface="Times New Roman" panose="02020603050405020304" pitchFamily="18" charset="0"/>
                <a:cs typeface="Times New Roman" panose="02020603050405020304" pitchFamily="18" charset="0"/>
              </a:rPr>
              <a:t>Design for typical case - Given that PMDs and laptops are often idle, memory and storage offer low power modes to save energy. For example, DRAMs have a series of increasingly lower power modes to extend battery life in PMDs and laptops, and there have been proposals for disks that have a mode that spins at lower rates when idle to save power. </a:t>
            </a:r>
          </a:p>
          <a:p>
            <a:r>
              <a:rPr lang="en-US" sz="2000" dirty="0">
                <a:latin typeface="Times New Roman" panose="02020603050405020304" pitchFamily="18" charset="0"/>
                <a:cs typeface="Times New Roman" panose="02020603050405020304" pitchFamily="18" charset="0"/>
              </a:rPr>
              <a:t>Overclocking - Intel started offering Turbo mode in 2008, where the chip decides that it is safe to run at a higher clock rate for a short time possibly on just a few cores until temperature starts to rise. For example, the 3.3 GHz Core i7 can run in short bursts for 3.6 GHz.</a:t>
            </a:r>
          </a:p>
        </p:txBody>
      </p:sp>
    </p:spTree>
    <p:extLst>
      <p:ext uri="{BB962C8B-B14F-4D97-AF65-F5344CB8AC3E}">
        <p14:creationId xmlns:p14="http://schemas.microsoft.com/office/powerpoint/2010/main" val="1711860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6C45-B35D-6B77-7783-D808EB222B44}"/>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TRENDS IN COST</a:t>
            </a:r>
          </a:p>
        </p:txBody>
      </p:sp>
      <p:sp>
        <p:nvSpPr>
          <p:cNvPr id="3" name="Content Placeholder 2">
            <a:extLst>
              <a:ext uri="{FF2B5EF4-FFF2-40B4-BE49-F238E27FC236}">
                <a16:creationId xmlns:a16="http://schemas.microsoft.com/office/drawing/2014/main" id="{EA4A1056-47B8-4434-3B0B-2D64EB59B1C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Cost of integrated circuit = (Cost of die + Cost of testing die + Cost of packaging and final test) / Final test yield</a:t>
            </a:r>
          </a:p>
          <a:p>
            <a:r>
              <a:rPr lang="en-US" sz="2000" dirty="0">
                <a:latin typeface="Times New Roman" panose="02020603050405020304" pitchFamily="18" charset="0"/>
                <a:cs typeface="Times New Roman" panose="02020603050405020304" pitchFamily="18" charset="0"/>
              </a:rPr>
              <a:t>Cost of die = Cost of wafer / (Dies per wafer * Die yield)</a:t>
            </a:r>
          </a:p>
          <a:p>
            <a:r>
              <a:rPr lang="en-US" sz="2000" dirty="0">
                <a:latin typeface="Times New Roman" panose="02020603050405020304" pitchFamily="18" charset="0"/>
                <a:cs typeface="Times New Roman" panose="02020603050405020304" pitchFamily="18" charset="0"/>
              </a:rPr>
              <a:t>Dies per wafer =[</a:t>
            </a:r>
            <a:r>
              <a:rPr lang="el-GR" sz="2000" dirty="0">
                <a:latin typeface="Times New Roman" panose="02020603050405020304" pitchFamily="18" charset="0"/>
                <a:cs typeface="Times New Roman" panose="02020603050405020304" pitchFamily="18" charset="0"/>
              </a:rPr>
              <a:t>π </a:t>
            </a:r>
            <a:r>
              <a:rPr lang="en-US" sz="2000" dirty="0">
                <a:latin typeface="Times New Roman" panose="02020603050405020304" pitchFamily="18" charset="0"/>
                <a:cs typeface="Times New Roman" panose="02020603050405020304" pitchFamily="18" charset="0"/>
              </a:rPr>
              <a:t>* (Wafer diameter / 2)^2] / Die area - (</a:t>
            </a:r>
            <a:r>
              <a:rPr lang="el-GR" sz="2000" dirty="0">
                <a:latin typeface="Times New Roman" panose="02020603050405020304" pitchFamily="18" charset="0"/>
                <a:cs typeface="Times New Roman" panose="02020603050405020304" pitchFamily="18" charset="0"/>
              </a:rPr>
              <a:t>π</a:t>
            </a:r>
            <a:r>
              <a:rPr lang="en-US" sz="2000" dirty="0">
                <a:latin typeface="Times New Roman" panose="02020603050405020304" pitchFamily="18" charset="0"/>
                <a:cs typeface="Times New Roman" panose="02020603050405020304" pitchFamily="18" charset="0"/>
              </a:rPr>
              <a:t> * Wafer diameter) / square root (2 * Die area)</a:t>
            </a:r>
          </a:p>
        </p:txBody>
      </p:sp>
    </p:spTree>
    <p:extLst>
      <p:ext uri="{BB962C8B-B14F-4D97-AF65-F5344CB8AC3E}">
        <p14:creationId xmlns:p14="http://schemas.microsoft.com/office/powerpoint/2010/main" val="698790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E922-2756-61B5-B324-D8671FBA0B9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TRENDS IN COST</a:t>
            </a:r>
            <a:endParaRPr lang="en-US" sz="4000" dirty="0"/>
          </a:p>
        </p:txBody>
      </p:sp>
      <p:pic>
        <p:nvPicPr>
          <p:cNvPr id="5" name="Content Placeholder 4" descr="A math problem with numbers and equations&#10;&#10;AI-generated content may be incorrect.">
            <a:extLst>
              <a:ext uri="{FF2B5EF4-FFF2-40B4-BE49-F238E27FC236}">
                <a16:creationId xmlns:a16="http://schemas.microsoft.com/office/drawing/2014/main" id="{DAE1128A-F1DF-1EBF-8E65-DDD761470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100" y="2643792"/>
            <a:ext cx="7525800" cy="2715004"/>
          </a:xfrm>
        </p:spPr>
      </p:pic>
    </p:spTree>
    <p:extLst>
      <p:ext uri="{BB962C8B-B14F-4D97-AF65-F5344CB8AC3E}">
        <p14:creationId xmlns:p14="http://schemas.microsoft.com/office/powerpoint/2010/main" val="3328133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E922-2756-61B5-B324-D8671FBA0B9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TRENDS IN COST</a:t>
            </a:r>
            <a:endParaRPr lang="en-US" sz="4000" dirty="0"/>
          </a:p>
        </p:txBody>
      </p:sp>
      <p:pic>
        <p:nvPicPr>
          <p:cNvPr id="5" name="Content Placeholder 4" descr="A math problem with numbers and equations&#10;&#10;AI-generated content may be incorrect.">
            <a:extLst>
              <a:ext uri="{FF2B5EF4-FFF2-40B4-BE49-F238E27FC236}">
                <a16:creationId xmlns:a16="http://schemas.microsoft.com/office/drawing/2014/main" id="{A12F5B72-375E-8505-EA0F-8A46F9B7E4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126" y="2586634"/>
            <a:ext cx="7687748" cy="2829320"/>
          </a:xfrm>
        </p:spPr>
      </p:pic>
    </p:spTree>
    <p:extLst>
      <p:ext uri="{BB962C8B-B14F-4D97-AF65-F5344CB8AC3E}">
        <p14:creationId xmlns:p14="http://schemas.microsoft.com/office/powerpoint/2010/main" val="31854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46A1-C47A-F798-DB24-2A8DD643927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9D1AB1F-74EC-DAE5-DC6A-FC3CB6230617}"/>
              </a:ext>
            </a:extLst>
          </p:cNvPr>
          <p:cNvSpPr>
            <a:spLocks noGrp="1"/>
          </p:cNvSpPr>
          <p:nvPr>
            <p:ph idx="1"/>
          </p:nvPr>
        </p:nvSpPr>
        <p:spPr>
          <a:xfrm>
            <a:off x="838200" y="1825624"/>
            <a:ext cx="10515600" cy="4768215"/>
          </a:xfrm>
        </p:spPr>
        <p:txBody>
          <a:bodyPr>
            <a:normAutofit/>
          </a:bodyPr>
          <a:lstStyle/>
          <a:p>
            <a:r>
              <a:rPr lang="en-US" sz="2000" dirty="0">
                <a:latin typeface="Times New Roman" panose="02020603050405020304" pitchFamily="18" charset="0"/>
                <a:cs typeface="Times New Roman" panose="02020603050405020304" pitchFamily="18" charset="0"/>
              </a:rPr>
              <a:t>Computer technology has made incredible progress in the roughly 65 years since the first general-purpose electronic computer was created. </a:t>
            </a:r>
          </a:p>
          <a:p>
            <a:r>
              <a:rPr lang="en-US" sz="2000" dirty="0">
                <a:latin typeface="Times New Roman" panose="02020603050405020304" pitchFamily="18" charset="0"/>
                <a:cs typeface="Times New Roman" panose="02020603050405020304" pitchFamily="18" charset="0"/>
              </a:rPr>
              <a:t>Today, less than $500 will purchase a mobile computer that has more performance, more main memory and more disk storage than a computer bought in 1985 for $1 million</a:t>
            </a:r>
            <a:r>
              <a:rPr lang="en-US" dirty="0"/>
              <a:t>.</a:t>
            </a:r>
          </a:p>
          <a:p>
            <a:r>
              <a:rPr lang="en-US" sz="2000" dirty="0">
                <a:latin typeface="Times New Roman" panose="02020603050405020304" pitchFamily="18" charset="0"/>
                <a:cs typeface="Times New Roman" panose="02020603050405020304" pitchFamily="18" charset="0"/>
              </a:rPr>
              <a:t>Although technological improvements have been fairly steady, progress arising from better computer architectures has been much less consistent. </a:t>
            </a:r>
          </a:p>
          <a:p>
            <a:r>
              <a:rPr lang="en-US" sz="2000" dirty="0">
                <a:latin typeface="Times New Roman" panose="02020603050405020304" pitchFamily="18" charset="0"/>
                <a:cs typeface="Times New Roman" panose="02020603050405020304" pitchFamily="18" charset="0"/>
              </a:rPr>
              <a:t>During the first 25 years of electronic computers, both forces made a major contribution delivering performance improvement of about 25% per year.</a:t>
            </a:r>
          </a:p>
          <a:p>
            <a:r>
              <a:rPr lang="en-US" sz="2000" dirty="0">
                <a:latin typeface="Times New Roman" panose="02020603050405020304" pitchFamily="18" charset="0"/>
                <a:cs typeface="Times New Roman" panose="02020603050405020304" pitchFamily="18" charset="0"/>
              </a:rPr>
              <a:t>The late 1970s saw the emergence of the microprocessor. The ability of the microprocessor to ride the improvements in integrated circuit technology led to a higher rate of performance improvement translating to roughly 35% growth per year.</a:t>
            </a:r>
          </a:p>
        </p:txBody>
      </p:sp>
    </p:spTree>
    <p:extLst>
      <p:ext uri="{BB962C8B-B14F-4D97-AF65-F5344CB8AC3E}">
        <p14:creationId xmlns:p14="http://schemas.microsoft.com/office/powerpoint/2010/main" val="361049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CFC4-D0BF-5431-E36C-97FC5F15747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F70248B-7DF3-4516-3392-F116C584C52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Two</a:t>
            </a:r>
            <a:r>
              <a:rPr lang="en-US" sz="2200" dirty="0">
                <a:latin typeface="Times New Roman" panose="02020603050405020304" pitchFamily="18" charset="0"/>
                <a:cs typeface="Times New Roman" panose="02020603050405020304" pitchFamily="18" charset="0"/>
              </a:rPr>
              <a:t> significant changes in the computer marketplace made it easier than ever before to succeed commercially with a new architecture. </a:t>
            </a:r>
          </a:p>
          <a:p>
            <a:r>
              <a:rPr lang="en-US" sz="2200" dirty="0">
                <a:latin typeface="Times New Roman" panose="02020603050405020304" pitchFamily="18" charset="0"/>
                <a:cs typeface="Times New Roman" panose="02020603050405020304" pitchFamily="18" charset="0"/>
              </a:rPr>
              <a:t>First, the virtual elimination of assembly language programming reduced the need for object-code compatibility. </a:t>
            </a:r>
          </a:p>
          <a:p>
            <a:r>
              <a:rPr lang="en-US" sz="2200" dirty="0">
                <a:latin typeface="Times New Roman" panose="02020603050405020304" pitchFamily="18" charset="0"/>
                <a:cs typeface="Times New Roman" panose="02020603050405020304" pitchFamily="18" charset="0"/>
              </a:rPr>
              <a:t>Second, the creation of standardized, vendor-independent operating systems such as UNIX and its clone, Linux, lowered the cost and risk of bringing out a new architecture.</a:t>
            </a:r>
          </a:p>
          <a:p>
            <a:r>
              <a:rPr lang="en-US" sz="2200" dirty="0">
                <a:latin typeface="Times New Roman" panose="02020603050405020304" pitchFamily="18" charset="0"/>
                <a:cs typeface="Times New Roman" panose="02020603050405020304" pitchFamily="18" charset="0"/>
              </a:rPr>
              <a:t> These changes made it possible to develop successfully a new set of architectures with simpler instructions called RISC (Reduced Instruction Set Computer) architectures in the early 1980s. The RISC-based machines focused the attention of designers on two critical performance techniques; the exploitation of instruction level parallelism (initially through pipelining and later through multiple instruction issue) and the use of caches (initially in simple forms and later using more sophisticated organizations and optimizations).</a:t>
            </a:r>
          </a:p>
          <a:p>
            <a:endParaRPr lang="en-US" dirty="0"/>
          </a:p>
        </p:txBody>
      </p:sp>
    </p:spTree>
    <p:extLst>
      <p:ext uri="{BB962C8B-B14F-4D97-AF65-F5344CB8AC3E}">
        <p14:creationId xmlns:p14="http://schemas.microsoft.com/office/powerpoint/2010/main" val="73161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A6B4E-D40A-BEA3-9570-59AF02FEB8BB}"/>
              </a:ext>
            </a:extLst>
          </p:cNvPr>
          <p:cNvSpPr>
            <a:spLocks noGrp="1"/>
          </p:cNvSpPr>
          <p:nvPr>
            <p:ph type="title"/>
          </p:nvPr>
        </p:nvSpPr>
        <p:spPr>
          <a:xfrm>
            <a:off x="630936" y="639520"/>
            <a:ext cx="3429000" cy="1719072"/>
          </a:xfrm>
        </p:spPr>
        <p:txBody>
          <a:bodyPr anchor="b">
            <a:normAutofit/>
          </a:bodyPr>
          <a:lstStyle/>
          <a:p>
            <a:r>
              <a:rPr lang="en-US" sz="3000">
                <a:latin typeface="Times New Roman" panose="02020603050405020304" pitchFamily="18" charset="0"/>
                <a:cs typeface="Times New Roman" panose="02020603050405020304" pitchFamily="18" charset="0"/>
              </a:rPr>
              <a:t>INTRODUCTION</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F674E87-9E08-028B-B44B-62CF245A0461}"/>
              </a:ext>
            </a:extLst>
          </p:cNvPr>
          <p:cNvSpPr>
            <a:spLocks noGrp="1"/>
          </p:cNvSpPr>
          <p:nvPr>
            <p:ph idx="1"/>
          </p:nvPr>
        </p:nvSpPr>
        <p:spPr>
          <a:xfrm>
            <a:off x="630936" y="2807208"/>
            <a:ext cx="3429000" cy="3410712"/>
          </a:xfrm>
        </p:spPr>
        <p:txBody>
          <a:bodyPr anchor="t">
            <a:normAutofit/>
          </a:bodyPr>
          <a:lstStyle/>
          <a:p>
            <a:r>
              <a:rPr lang="en-US" sz="2200" dirty="0"/>
              <a:t>Fig 1: </a:t>
            </a:r>
            <a:r>
              <a:rPr lang="en-US" sz="2000" dirty="0">
                <a:latin typeface="Times New Roman" panose="02020603050405020304" pitchFamily="18" charset="0"/>
                <a:cs typeface="Times New Roman" panose="02020603050405020304" pitchFamily="18" charset="0"/>
              </a:rPr>
              <a:t>showing the combination of architectural and organizational enhancements led to 17 years of sustained growth in performance at an annual rate of over 50%—a rate that is unprecedented in the computer industry.</a:t>
            </a:r>
          </a:p>
          <a:p>
            <a:pPr marL="0" indent="0">
              <a:buNone/>
            </a:pPr>
            <a:endParaRPr lang="en-US" sz="2200" dirty="0"/>
          </a:p>
        </p:txBody>
      </p:sp>
      <p:pic>
        <p:nvPicPr>
          <p:cNvPr id="9" name="Picture 8" descr="A graph showing the growth of a company&#10;&#10;AI-generated content may be incorrect.">
            <a:extLst>
              <a:ext uri="{FF2B5EF4-FFF2-40B4-BE49-F238E27FC236}">
                <a16:creationId xmlns:a16="http://schemas.microsoft.com/office/drawing/2014/main" id="{B9E82E75-8E1E-447A-627B-78F944BF5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09662"/>
            <a:ext cx="6903720" cy="4038675"/>
          </a:xfrm>
          <a:prstGeom prst="rect">
            <a:avLst/>
          </a:prstGeom>
        </p:spPr>
      </p:pic>
    </p:spTree>
    <p:extLst>
      <p:ext uri="{BB962C8B-B14F-4D97-AF65-F5344CB8AC3E}">
        <p14:creationId xmlns:p14="http://schemas.microsoft.com/office/powerpoint/2010/main" val="91439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6BD5-7F7F-9285-1015-FC84DC35A3B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54ABE4F-FBB5-D232-144B-D1262E39D102}"/>
              </a:ext>
            </a:extLst>
          </p:cNvPr>
          <p:cNvSpPr>
            <a:spLocks noGrp="1"/>
          </p:cNvSpPr>
          <p:nvPr>
            <p:ph idx="1"/>
          </p:nvPr>
        </p:nvSpPr>
        <p:spPr>
          <a:xfrm>
            <a:off x="838200" y="1825624"/>
            <a:ext cx="10515600" cy="4747895"/>
          </a:xfrm>
        </p:spPr>
        <p:txBody>
          <a:bodyPr>
            <a:normAutofit/>
          </a:bodyPr>
          <a:lstStyle/>
          <a:p>
            <a:r>
              <a:rPr lang="en-US" sz="2000" dirty="0">
                <a:latin typeface="Times New Roman" panose="02020603050405020304" pitchFamily="18" charset="0"/>
                <a:cs typeface="Times New Roman" panose="02020603050405020304" pitchFamily="18" charset="0"/>
              </a:rPr>
              <a:t>The effect of this dramatic growth rate in the 20th century has been fourfold. </a:t>
            </a:r>
          </a:p>
          <a:p>
            <a:r>
              <a:rPr lang="en-US" sz="2000" dirty="0">
                <a:latin typeface="Times New Roman" panose="02020603050405020304" pitchFamily="18" charset="0"/>
                <a:cs typeface="Times New Roman" panose="02020603050405020304" pitchFamily="18" charset="0"/>
              </a:rPr>
              <a:t>First, it has significantly enhanced the capability available to computer users. For many applications, the highest-performance microprocessors of today outperform the supercomputer of less than 10 years ago. </a:t>
            </a:r>
          </a:p>
          <a:p>
            <a:r>
              <a:rPr lang="en-US" sz="2000" dirty="0">
                <a:latin typeface="Times New Roman" panose="02020603050405020304" pitchFamily="18" charset="0"/>
                <a:cs typeface="Times New Roman" panose="02020603050405020304" pitchFamily="18" charset="0"/>
              </a:rPr>
              <a:t>Second, this dramatic improvement in cost-performance leads to new classes of computers. Personal computers and workstations emerged in the 1980s with the availability of the microprocessor. The last decade saw the rise of smart cell phones and tablet computers which many people are using as their primary computing platforms instead of PCs. These mobile client devices are increasingly using the Internet to access warehouses containing tens of thousands of servers, which are being designed as if they were a single gigantic computer.</a:t>
            </a:r>
          </a:p>
          <a:p>
            <a:r>
              <a:rPr lang="en-US" sz="2000" dirty="0">
                <a:latin typeface="Times New Roman" panose="02020603050405020304" pitchFamily="18" charset="0"/>
                <a:cs typeface="Times New Roman" panose="02020603050405020304" pitchFamily="18" charset="0"/>
              </a:rPr>
              <a:t>Third, continuing improvement of semiconductor manufacturing as predicted by Moore’s law has led to the dominance of microprocessor-based computers across the entire range of computer design. Minicomputers, which were traditionally made from off-the-shelf logic or from gate arrays, were replaced by servers made using microprocessors. Even mainframe computers and high performance supercomputers are all collections of microprocessors. </a:t>
            </a:r>
          </a:p>
        </p:txBody>
      </p:sp>
    </p:spTree>
    <p:extLst>
      <p:ext uri="{BB962C8B-B14F-4D97-AF65-F5344CB8AC3E}">
        <p14:creationId xmlns:p14="http://schemas.microsoft.com/office/powerpoint/2010/main" val="122804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5FBB-B326-F309-C226-91158240A45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2617A3B-EFCB-DE82-01F6-C9BCA209E6D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hardware innovations above led to a renaissance in computer design which brought about the fourth impact which is on software development. </a:t>
            </a:r>
          </a:p>
          <a:p>
            <a:r>
              <a:rPr lang="en-US" sz="2000" dirty="0">
                <a:latin typeface="Times New Roman" panose="02020603050405020304" pitchFamily="18" charset="0"/>
                <a:cs typeface="Times New Roman" panose="02020603050405020304" pitchFamily="18" charset="0"/>
              </a:rPr>
              <a:t>This 25,000-fold performance improvement since 1978 (see Fig 1) allowed programmers today to trade performance for productivity. </a:t>
            </a:r>
          </a:p>
          <a:p>
            <a:r>
              <a:rPr lang="en-US" sz="2000" dirty="0">
                <a:latin typeface="Times New Roman" panose="02020603050405020304" pitchFamily="18" charset="0"/>
                <a:cs typeface="Times New Roman" panose="02020603050405020304" pitchFamily="18" charset="0"/>
              </a:rPr>
              <a:t>In place of performance-oriented languages like C and C++, much more programming today is done in managed programming languages like Java and C#. Moreover, scripting languages like Python and Ruby, which are even more productive, are gaining in popularity along with programming frameworks like Ruby on Rails. </a:t>
            </a:r>
          </a:p>
          <a:p>
            <a:r>
              <a:rPr lang="en-US" sz="2000" dirty="0">
                <a:latin typeface="Times New Roman" panose="02020603050405020304" pitchFamily="18" charset="0"/>
                <a:cs typeface="Times New Roman" panose="02020603050405020304" pitchFamily="18" charset="0"/>
              </a:rPr>
              <a:t>To maintain productivity and try to close the performance gap, interpreters with just-in-time compilers and trace-based compiling are replacing the traditional compiler and linker of the past. Software deployment is changing as well with Software as a Service (SaaS) used over the Internet replacing shrink wrapped software that must be installed and run on a local computer.</a:t>
            </a:r>
          </a:p>
        </p:txBody>
      </p:sp>
    </p:spTree>
    <p:extLst>
      <p:ext uri="{BB962C8B-B14F-4D97-AF65-F5344CB8AC3E}">
        <p14:creationId xmlns:p14="http://schemas.microsoft.com/office/powerpoint/2010/main" val="10735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D966-FA83-4486-9302-1B7E54A558B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CLASSES OF COMPUTERS</a:t>
            </a:r>
          </a:p>
        </p:txBody>
      </p:sp>
      <p:sp>
        <p:nvSpPr>
          <p:cNvPr id="3" name="Content Placeholder 2">
            <a:extLst>
              <a:ext uri="{FF2B5EF4-FFF2-40B4-BE49-F238E27FC236}">
                <a16:creationId xmlns:a16="http://schemas.microsoft.com/office/drawing/2014/main" id="{806758DF-1226-13A9-62D8-5C1E6D6E51B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Personal Mobile Device (PMD) – This is any personal electronic device that can be used to communicate or to access the internet such as a cellphone or a tablet.</a:t>
            </a:r>
          </a:p>
          <a:p>
            <a:r>
              <a:rPr lang="en-US" sz="2000" dirty="0">
                <a:latin typeface="Times New Roman" panose="02020603050405020304" pitchFamily="18" charset="0"/>
                <a:cs typeface="Times New Roman" panose="02020603050405020304" pitchFamily="18" charset="0"/>
              </a:rPr>
              <a:t>Desktop Computing – This refers to the use of a personal computer in a form intended for regular use at a single location. They utilize peripheral devices for interaction such as a keyboard and mouse for input and display devices like a monitor, projector or television. Desktop computers can have a horizontal or vertical (tower) form factor or be combined with a monitor to create an All-in-One computer. Unlike a laptop which is portable, desktop computers are generally made to stay at one location.</a:t>
            </a:r>
          </a:p>
          <a:p>
            <a:r>
              <a:rPr lang="en-US" sz="2000" dirty="0">
                <a:latin typeface="Times New Roman" panose="02020603050405020304" pitchFamily="18" charset="0"/>
                <a:cs typeface="Times New Roman" panose="02020603050405020304" pitchFamily="18" charset="0"/>
              </a:rPr>
              <a:t>Servers – These are programs or devices that provides functionality for clients which are other programs or devices.</a:t>
            </a:r>
          </a:p>
          <a:p>
            <a:r>
              <a:rPr lang="en-US" sz="2000" dirty="0">
                <a:latin typeface="Times New Roman" panose="02020603050405020304" pitchFamily="18" charset="0"/>
                <a:cs typeface="Times New Roman" panose="02020603050405020304" pitchFamily="18" charset="0"/>
              </a:rPr>
              <a:t>Clusters/Warehouse-scale computers – Clusters are collections of desktop computers or servers connected by local area networks to act as a single larger computer. Warehouse-scale computers form the foundation of internet services that people use for search, social networking, online maps, video sharing, online shopping, email, cloud computing etc.</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93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EBB4-D5C5-290E-5930-B19042A66E6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CLASSES OF COMPUTERS</a:t>
            </a:r>
          </a:p>
        </p:txBody>
      </p:sp>
      <p:sp>
        <p:nvSpPr>
          <p:cNvPr id="3" name="Content Placeholder 2">
            <a:extLst>
              <a:ext uri="{FF2B5EF4-FFF2-40B4-BE49-F238E27FC236}">
                <a16:creationId xmlns:a16="http://schemas.microsoft.com/office/drawing/2014/main" id="{B2BD3340-4C37-4CDF-8107-58572E82B0B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Embedded computers – This is a combination of a computer processor, computer memory and input/output peripheral devices that has a dedicated function within a larger mechanical or electronic system.</a:t>
            </a:r>
          </a:p>
          <a:p>
            <a:r>
              <a:rPr lang="en-US" sz="2000" dirty="0">
                <a:latin typeface="Times New Roman" panose="02020603050405020304" pitchFamily="18" charset="0"/>
                <a:cs typeface="Times New Roman" panose="02020603050405020304" pitchFamily="18" charset="0"/>
              </a:rPr>
              <a:t>The figure below (Fig 2) shows a summary of the five mainstream computing classes and their system characteristics.</a:t>
            </a:r>
          </a:p>
          <a:p>
            <a:endParaRPr lang="en-US" sz="2000" dirty="0">
              <a:latin typeface="Times New Roman" panose="02020603050405020304" pitchFamily="18" charset="0"/>
              <a:cs typeface="Times New Roman" panose="02020603050405020304" pitchFamily="18" charset="0"/>
            </a:endParaRPr>
          </a:p>
        </p:txBody>
      </p:sp>
      <p:pic>
        <p:nvPicPr>
          <p:cNvPr id="5" name="Picture 4" descr="A screenshot of a computer&#10;&#10;AI-generated content may be incorrect.">
            <a:extLst>
              <a:ext uri="{FF2B5EF4-FFF2-40B4-BE49-F238E27FC236}">
                <a16:creationId xmlns:a16="http://schemas.microsoft.com/office/drawing/2014/main" id="{862B61DD-32E2-BB5E-6382-3BF7697B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767" y="3429000"/>
            <a:ext cx="8526065" cy="2838846"/>
          </a:xfrm>
          <a:prstGeom prst="rect">
            <a:avLst/>
          </a:prstGeom>
        </p:spPr>
      </p:pic>
    </p:spTree>
    <p:extLst>
      <p:ext uri="{BB962C8B-B14F-4D97-AF65-F5344CB8AC3E}">
        <p14:creationId xmlns:p14="http://schemas.microsoft.com/office/powerpoint/2010/main" val="2394926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193</TotalTime>
  <Words>2958</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Times New Roman</vt:lpstr>
      <vt:lpstr>Office Theme</vt:lpstr>
      <vt:lpstr>NAME: KINYUA KEVIN REG NO: SCT212-0658/2021 UNIT: COMPUTER ARCHITECTURE</vt:lpstr>
      <vt:lpstr>CHAPTER ONE: FUNDAMENTALS OF COMPUTER DESIGN/QUANTITATIVE ANALYSIS AND DESIGN</vt:lpstr>
      <vt:lpstr>INTRODUCTION</vt:lpstr>
      <vt:lpstr>INTRODUCTION</vt:lpstr>
      <vt:lpstr>INTRODUCTION</vt:lpstr>
      <vt:lpstr>INTRODUCTION</vt:lpstr>
      <vt:lpstr>INTRODUCTION</vt:lpstr>
      <vt:lpstr>CLASSES OF COMPUTERS</vt:lpstr>
      <vt:lpstr>CLASSES OF COMPUTERS</vt:lpstr>
      <vt:lpstr>CLASSES OF COMPUTERS</vt:lpstr>
      <vt:lpstr>CLASSES OF COMPUTERS</vt:lpstr>
      <vt:lpstr>DEFINING COMPUTER ARCHITECTURE</vt:lpstr>
      <vt:lpstr>DEFINING COMPUTER ARCHITECTURE</vt:lpstr>
      <vt:lpstr>DEFINING COMPUTER ARCHITECTURE</vt:lpstr>
      <vt:lpstr>DEFINING COMPUTER ARCHITECTURE</vt:lpstr>
      <vt:lpstr>TRENDS IN TECHNOLOGY</vt:lpstr>
      <vt:lpstr>TRENDS IN POWER AND ENERGY IN INTEGRATED CIRCUITS</vt:lpstr>
      <vt:lpstr>TRENDS IN POWER AND ENERGY IN INTEGRATED CIRCUITS</vt:lpstr>
      <vt:lpstr>TRENDS IN POWER AND ENERGY IN INTEGRATED CIRCUITS</vt:lpstr>
      <vt:lpstr>TRENDS IN POWER AND ENERGY IN INTEGRATED CIRCUITS</vt:lpstr>
      <vt:lpstr>TRENDS IN COST</vt:lpstr>
      <vt:lpstr>TRENDS IN COST</vt:lpstr>
      <vt:lpstr>TRENDS IN COST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kinyua</dc:creator>
  <cp:lastModifiedBy>kevin kinyua</cp:lastModifiedBy>
  <cp:revision>2</cp:revision>
  <dcterms:created xsi:type="dcterms:W3CDTF">2025-03-06T09:43:41Z</dcterms:created>
  <dcterms:modified xsi:type="dcterms:W3CDTF">2025-03-07T10:30:05Z</dcterms:modified>
</cp:coreProperties>
</file>