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6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1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5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6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9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69E3E7-03F8-475E-8165-DF777057663E}" type="datetimeFigureOut">
              <a:rPr lang="en-IN" smtClean="0"/>
              <a:t>11-12-2018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973CB2-938F-46AF-95CF-876452CAD6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hodhganga.inflibnet.ac.in/bitstream/10603/176862/8/08_chapter%20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Signature Verification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DSAA Project group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written a program in MATLAB that identified and distinguishes between genuine and forged signatures with a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0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for Improvement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program we have written is very primitive compared to what should be implemented for live security systems and can be improved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Making a machine learning neural network and training it to generate more accurate error threshold values that can improve the accuracy of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Increasing the database we can have more data to train our algorithm which will also increase the accuracy of our program.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8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Research </a:t>
            </a:r>
            <a:r>
              <a:rPr lang="en-IN" dirty="0"/>
              <a:t>Paper Followed :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shodhganga.inflibnet.ac.in/bitstream/10603/176862/8/08_chapter%202.pdf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7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Kevin John – S20170010070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 smtClean="0"/>
              <a:t>Yashwanth</a:t>
            </a:r>
            <a:r>
              <a:rPr lang="en-IN" sz="3200" dirty="0" smtClean="0"/>
              <a:t> B – S20170010026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 smtClean="0"/>
              <a:t>Koushik</a:t>
            </a:r>
            <a:r>
              <a:rPr lang="en-IN" sz="3200" dirty="0" smtClean="0"/>
              <a:t> S B – S20170010131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 smtClean="0"/>
              <a:t>Aniket</a:t>
            </a:r>
            <a:r>
              <a:rPr lang="en-IN" sz="3200" dirty="0" smtClean="0"/>
              <a:t> Raj – S20170010012</a:t>
            </a:r>
          </a:p>
        </p:txBody>
      </p:sp>
    </p:spTree>
    <p:extLst>
      <p:ext uri="{BB962C8B-B14F-4D97-AF65-F5344CB8AC3E}">
        <p14:creationId xmlns:p14="http://schemas.microsoft.com/office/powerpoint/2010/main" val="168654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2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IN" sz="2400" dirty="0" smtClean="0"/>
          </a:p>
          <a:p>
            <a:pPr marL="201168" lvl="1" indent="0">
              <a:buNone/>
            </a:pPr>
            <a:r>
              <a:rPr lang="en-IN" sz="2400" dirty="0" smtClean="0"/>
              <a:t>Even in todays age signature is the most important and most used form of proof of identity of a person.</a:t>
            </a:r>
            <a:r>
              <a:rPr lang="en-IN" sz="2400" dirty="0"/>
              <a:t> </a:t>
            </a:r>
            <a:r>
              <a:rPr lang="en-IN" sz="2400" dirty="0" smtClean="0"/>
              <a:t>Signatures are used for all documents in financial services, legal services or on letters, documents, checks, security documents.</a:t>
            </a:r>
          </a:p>
          <a:p>
            <a:pPr marL="201168" lvl="1" indent="0">
              <a:buNone/>
            </a:pPr>
            <a:r>
              <a:rPr lang="en-IN" sz="2400" dirty="0" smtClean="0"/>
              <a:t>Thus to reducing illegal acts like forgery are a great concern in our day and age.</a:t>
            </a:r>
          </a:p>
          <a:p>
            <a:pPr marL="201168" lvl="1" indent="0">
              <a:buNone/>
            </a:pPr>
            <a:r>
              <a:rPr lang="en-IN" sz="2400" dirty="0" smtClean="0"/>
              <a:t>Negligence of signature verification is one of the main cause of fraud in our country.</a:t>
            </a:r>
            <a:endParaRPr lang="en-IN" dirty="0" smtClean="0"/>
          </a:p>
          <a:p>
            <a:pPr marL="201168" lvl="1" indent="0">
              <a:buNone/>
            </a:pPr>
            <a:r>
              <a:rPr lang="en-IN" sz="2400" dirty="0" smtClean="0"/>
              <a:t>This was </a:t>
            </a:r>
            <a:r>
              <a:rPr lang="en-IN" sz="2400" dirty="0" smtClean="0"/>
              <a:t>the </a:t>
            </a:r>
            <a:r>
              <a:rPr lang="en-IN" sz="2400" dirty="0" smtClean="0"/>
              <a:t>motivation </a:t>
            </a:r>
            <a:r>
              <a:rPr lang="en-IN" sz="2400" dirty="0" smtClean="0"/>
              <a:t>for </a:t>
            </a:r>
            <a:r>
              <a:rPr lang="en-IN" sz="2400" dirty="0" smtClean="0"/>
              <a:t>our</a:t>
            </a:r>
            <a:r>
              <a:rPr lang="en-IN" sz="2400" dirty="0" smtClean="0"/>
              <a:t> </a:t>
            </a:r>
            <a:r>
              <a:rPr lang="en-IN" sz="2400" dirty="0" smtClean="0"/>
              <a:t>project.</a:t>
            </a:r>
          </a:p>
        </p:txBody>
      </p:sp>
    </p:spTree>
    <p:extLst>
      <p:ext uri="{BB962C8B-B14F-4D97-AF65-F5344CB8AC3E}">
        <p14:creationId xmlns:p14="http://schemas.microsoft.com/office/powerpoint/2010/main" val="3330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To write a program in MATLAB that can distinguish between genuine and forged signatures with high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7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/>
              <a:t>Database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/>
              <a:t>Pre-Processing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/>
              <a:t>Feature Extraction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 smtClean="0"/>
              <a:t>Verification using extracted Features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173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 smtClean="0"/>
              <a:t>For the code we have </a:t>
            </a:r>
            <a:r>
              <a:rPr lang="en-US" sz="2000" dirty="0" smtClean="0"/>
              <a:t>written, </a:t>
            </a:r>
            <a:r>
              <a:rPr lang="en-US" sz="2000" dirty="0" smtClean="0"/>
              <a:t>we require a square image with high resolution and </a:t>
            </a:r>
            <a:r>
              <a:rPr lang="en-US" sz="2000" dirty="0" smtClean="0"/>
              <a:t>which is noise </a:t>
            </a:r>
            <a:r>
              <a:rPr lang="en-US" sz="2000" dirty="0" smtClean="0"/>
              <a:t>free.</a:t>
            </a:r>
          </a:p>
          <a:p>
            <a:pPr marL="201168" lvl="1" indent="0">
              <a:buNone/>
            </a:pPr>
            <a:r>
              <a:rPr lang="en-US" sz="2000" dirty="0" smtClean="0"/>
              <a:t>Signature should be made on an </a:t>
            </a:r>
            <a:r>
              <a:rPr lang="en-US" sz="2000" dirty="0" err="1" smtClean="0"/>
              <a:t>uncrumbled</a:t>
            </a:r>
            <a:r>
              <a:rPr lang="en-US" sz="2000" dirty="0" smtClean="0"/>
              <a:t> blank sheet of paper and shot with a camera </a:t>
            </a:r>
            <a:r>
              <a:rPr lang="en-US" sz="2000" dirty="0" smtClean="0"/>
              <a:t>which is focused </a:t>
            </a:r>
            <a:r>
              <a:rPr lang="en-US" sz="2000" dirty="0" smtClean="0"/>
              <a:t>on the image.</a:t>
            </a:r>
          </a:p>
          <a:p>
            <a:pPr marL="201168" lvl="1" indent="0">
              <a:buNone/>
            </a:pPr>
            <a:r>
              <a:rPr lang="en-US" sz="2000" dirty="0" smtClean="0"/>
              <a:t>The image should then be modified to a square resolution to be used.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pPr marL="201168" lvl="1" indent="0">
              <a:buNone/>
            </a:pPr>
            <a:r>
              <a:rPr lang="en-US" sz="2000" dirty="0" smtClean="0"/>
              <a:t>Because </a:t>
            </a:r>
            <a:r>
              <a:rPr lang="en-US" sz="2000" dirty="0"/>
              <a:t>of privacy issues, </a:t>
            </a:r>
            <a:r>
              <a:rPr lang="en-US" sz="2000" dirty="0" smtClean="0"/>
              <a:t>not many </a:t>
            </a:r>
            <a:r>
              <a:rPr lang="en-US" sz="2000" dirty="0"/>
              <a:t>people agree to make their signatures available to others and that too for </a:t>
            </a:r>
            <a:r>
              <a:rPr lang="en-US" sz="2000" dirty="0" smtClean="0"/>
              <a:t>practicing forgeries</a:t>
            </a:r>
            <a:r>
              <a:rPr lang="en-US" sz="2000" dirty="0"/>
              <a:t>. Therefore, it is still not easy to develop a sufficiently large database with </a:t>
            </a:r>
            <a:r>
              <a:rPr lang="en-US" sz="2000" dirty="0" smtClean="0"/>
              <a:t>quality signatures</a:t>
            </a:r>
            <a:r>
              <a:rPr lang="en-US" sz="2000" dirty="0"/>
              <a:t>.</a:t>
            </a: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Thus we have requested and taken signatures of our friends in College to make the database. All taken signatures were labelled genuine.</a:t>
            </a:r>
          </a:p>
          <a:p>
            <a:pPr marL="201168" lvl="1" indent="0">
              <a:buNone/>
            </a:pPr>
            <a:r>
              <a:rPr lang="en-IN" sz="2000" dirty="0" smtClean="0"/>
              <a:t>Then our professional forgers (</a:t>
            </a:r>
            <a:r>
              <a:rPr lang="en-IN" sz="2000" dirty="0" err="1" smtClean="0"/>
              <a:t>Yashwanth</a:t>
            </a:r>
            <a:r>
              <a:rPr lang="en-IN" sz="2000" dirty="0" smtClean="0"/>
              <a:t> </a:t>
            </a:r>
            <a:r>
              <a:rPr lang="en-IN" sz="2000" dirty="0" smtClean="0"/>
              <a:t>and </a:t>
            </a:r>
            <a:r>
              <a:rPr lang="en-IN" sz="2000" dirty="0" err="1" smtClean="0"/>
              <a:t>Aniket</a:t>
            </a:r>
            <a:r>
              <a:rPr lang="en-IN" sz="2000" dirty="0" smtClean="0"/>
              <a:t>) made forgeries for every genuine signature and we labelled them as forgeries.</a:t>
            </a:r>
            <a:r>
              <a:rPr lang="en-IN" sz="2000" dirty="0"/>
              <a:t> </a:t>
            </a:r>
            <a:r>
              <a:rPr lang="en-IN" sz="2000" dirty="0" smtClean="0"/>
              <a:t>We have </a:t>
            </a:r>
            <a:r>
              <a:rPr lang="en-IN" sz="2000" dirty="0" smtClean="0"/>
              <a:t>populated our database in such a </a:t>
            </a:r>
            <a:r>
              <a:rPr lang="en-IN" sz="2000" dirty="0" smtClean="0"/>
              <a:t>manner.</a:t>
            </a:r>
            <a:endParaRPr lang="en-IN" sz="2000" dirty="0" smtClean="0"/>
          </a:p>
          <a:p>
            <a:pPr marL="201168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225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Steps of Pre-Processing of the image from database is :</a:t>
            </a:r>
          </a:p>
          <a:p>
            <a:r>
              <a:rPr lang="en-IN" dirty="0" smtClean="0"/>
              <a:t>1. Cropping</a:t>
            </a:r>
          </a:p>
          <a:p>
            <a:r>
              <a:rPr lang="en-IN" dirty="0" smtClean="0"/>
              <a:t>2. Filtering</a:t>
            </a:r>
          </a:p>
          <a:p>
            <a:r>
              <a:rPr lang="en-IN" dirty="0" smtClean="0"/>
              <a:t>3. Conversion of Colour Image to </a:t>
            </a:r>
            <a:r>
              <a:rPr lang="en-IN" dirty="0" err="1" smtClean="0"/>
              <a:t>Gray</a:t>
            </a:r>
            <a:r>
              <a:rPr lang="en-IN" dirty="0" smtClean="0"/>
              <a:t> scale</a:t>
            </a:r>
          </a:p>
          <a:p>
            <a:r>
              <a:rPr lang="en-IN" dirty="0" smtClean="0"/>
              <a:t>4. </a:t>
            </a:r>
            <a:r>
              <a:rPr lang="en-IN" dirty="0" err="1" smtClean="0"/>
              <a:t>Binarization</a:t>
            </a:r>
            <a:r>
              <a:rPr lang="en-IN" dirty="0" smtClean="0"/>
              <a:t> of Grey scale image</a:t>
            </a:r>
          </a:p>
          <a:p>
            <a:r>
              <a:rPr lang="en-IN" dirty="0" smtClean="0"/>
              <a:t>5.Thinning</a:t>
            </a:r>
          </a:p>
          <a:p>
            <a:r>
              <a:rPr lang="en-IN" dirty="0" smtClean="0"/>
              <a:t>6. Rotation for Skew Correction</a:t>
            </a:r>
          </a:p>
          <a:p>
            <a:r>
              <a:rPr lang="en-IN" dirty="0" smtClean="0"/>
              <a:t>7. Resizing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following features are extracted from the processed image: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Normalised Signature Area</a:t>
            </a:r>
          </a:p>
          <a:p>
            <a:pPr marL="201168" lvl="1" indent="0">
              <a:buNone/>
            </a:pPr>
            <a:r>
              <a:rPr lang="en-IN" sz="2400" dirty="0" smtClean="0"/>
              <a:t>Total number of black signature </a:t>
            </a:r>
            <a:r>
              <a:rPr lang="en-IN" sz="2400" dirty="0" smtClean="0"/>
              <a:t>pixels </a:t>
            </a:r>
            <a:r>
              <a:rPr lang="en-IN" sz="2400" dirty="0" smtClean="0"/>
              <a:t>divided by total number of pixels </a:t>
            </a:r>
            <a:r>
              <a:rPr lang="en-IN" sz="2400" dirty="0" smtClean="0"/>
              <a:t>of the </a:t>
            </a:r>
            <a:r>
              <a:rPr lang="en-IN" sz="2400" dirty="0" smtClean="0"/>
              <a:t>image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Aspect Ratio</a:t>
            </a:r>
          </a:p>
          <a:p>
            <a:pPr marL="201168" lvl="1" indent="0">
              <a:buNone/>
            </a:pPr>
            <a:r>
              <a:rPr lang="en-IN" sz="2400" dirty="0"/>
              <a:t>The Aspect ratio of the processed image = width/height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Maximum Horizontal Projection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is the maximum number of black pixels among all horizontal rows of the image</a:t>
            </a:r>
          </a:p>
          <a:p>
            <a:pPr marL="201168" lvl="1" indent="0">
              <a:buClr>
                <a:srgbClr val="1CADE4"/>
              </a:buClr>
              <a:buNone/>
            </a:pP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01168" lvl="1" indent="0">
              <a:buClr>
                <a:srgbClr val="1CADE4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4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following features are extracted from the processed image: (continued)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End Points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is the number of endpoints of the signature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Centroid of vertically divided images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is the pair of centroid of the 2 images formed by vertically dividing the </a:t>
            </a: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 image</a:t>
            </a: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Skew Angle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IN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It is the angle made by the centroids of the vertically divided images</a:t>
            </a:r>
          </a:p>
          <a:p>
            <a:pPr marL="201168" lvl="1" indent="0">
              <a:buClr>
                <a:srgbClr val="1CADE4"/>
              </a:buClr>
              <a:buNone/>
            </a:pP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01168" lvl="1" indent="0">
              <a:buClr>
                <a:srgbClr val="1CADE4"/>
              </a:buCl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Verification using Extracted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the Features are extracted they are stored in a Vector.</a:t>
            </a:r>
            <a:r>
              <a:rPr lang="en-IN" dirty="0"/>
              <a:t> </a:t>
            </a:r>
            <a:r>
              <a:rPr lang="en-IN" dirty="0" smtClean="0"/>
              <a:t>Now we need to fix minimum error threshold values for each feature implemented </a:t>
            </a:r>
            <a:r>
              <a:rPr lang="en-IN" dirty="0" smtClean="0"/>
              <a:t>using which it classifies genuine signatures.</a:t>
            </a:r>
            <a:endParaRPr lang="en-IN" dirty="0" smtClean="0"/>
          </a:p>
          <a:p>
            <a:r>
              <a:rPr lang="en-IN" dirty="0" smtClean="0"/>
              <a:t>Conventionally </a:t>
            </a:r>
            <a:r>
              <a:rPr lang="en-IN" dirty="0" smtClean="0"/>
              <a:t>finding the error threshold values should be done by using an Machine Learning Algorithm that will minimize the error threshold.</a:t>
            </a:r>
            <a:endParaRPr lang="en-IN" dirty="0"/>
          </a:p>
          <a:p>
            <a:r>
              <a:rPr lang="en-IN" dirty="0" smtClean="0"/>
              <a:t>But since we have not </a:t>
            </a:r>
            <a:r>
              <a:rPr lang="en-IN" dirty="0" smtClean="0"/>
              <a:t>been </a:t>
            </a:r>
            <a:r>
              <a:rPr lang="en-IN" dirty="0" smtClean="0"/>
              <a:t>taught Machine </a:t>
            </a:r>
            <a:r>
              <a:rPr lang="en-IN" dirty="0" smtClean="0"/>
              <a:t>Learning, </a:t>
            </a:r>
            <a:r>
              <a:rPr lang="en-IN" dirty="0" smtClean="0"/>
              <a:t>we have done this step manually by generating the tables of data for input and </a:t>
            </a:r>
            <a:r>
              <a:rPr lang="en-IN" dirty="0" smtClean="0"/>
              <a:t>selecting </a:t>
            </a:r>
            <a:r>
              <a:rPr lang="en-IN" dirty="0" smtClean="0"/>
              <a:t>error threshold values. The more images this step is applied to the more accurate our algorithm becomes.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900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672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Retrospect</vt:lpstr>
      <vt:lpstr>Signature Verification </vt:lpstr>
      <vt:lpstr>Motivation</vt:lpstr>
      <vt:lpstr>Problem Statement</vt:lpstr>
      <vt:lpstr>Methodology</vt:lpstr>
      <vt:lpstr>Database Preparation</vt:lpstr>
      <vt:lpstr>Pre-Processing</vt:lpstr>
      <vt:lpstr>Feature Extraction</vt:lpstr>
      <vt:lpstr>Feature Extraction</vt:lpstr>
      <vt:lpstr>Verification using Extracted Features</vt:lpstr>
      <vt:lpstr>Results</vt:lpstr>
      <vt:lpstr>Scope for Improvement</vt:lpstr>
      <vt:lpstr>References</vt:lpstr>
      <vt:lpstr>Group Members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Verification </dc:title>
  <dc:creator>Windows User</dc:creator>
  <cp:lastModifiedBy>Windows User</cp:lastModifiedBy>
  <cp:revision>48</cp:revision>
  <dcterms:created xsi:type="dcterms:W3CDTF">2018-12-10T18:26:31Z</dcterms:created>
  <dcterms:modified xsi:type="dcterms:W3CDTF">2018-12-10T21:31:08Z</dcterms:modified>
</cp:coreProperties>
</file>