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88825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h/mANZx9blPRltcBOPYtS/2Bl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816" orient="horz"/>
        <p:guide pos="3840" orient="horz"/>
        <p:guide pos="1056" orient="horz"/>
        <p:guide pos="3839"/>
        <p:guide pos="384"/>
        <p:guide pos="729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8" Type="http://schemas.openxmlformats.org/officeDocument/2006/relationships/slide" Target="slides/slide1.xml"/><Relationship Id="rId26" Type="http://schemas.openxmlformats.org/officeDocument/2006/relationships/customXml" Target="../customXml/item3.xml"/><Relationship Id="rId21" Type="http://schemas.openxmlformats.org/officeDocument/2006/relationships/font" Target="fonts/Montserrat-italic.fntdata"/><Relationship Id="rId3" Type="http://schemas.openxmlformats.org/officeDocument/2006/relationships/presProps" Target="presProp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0" Type="http://schemas.openxmlformats.org/officeDocument/2006/relationships/font" Target="fonts/Montserrat-bold.fntdata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3.xml"/><Relationship Id="rId24" Type="http://schemas.openxmlformats.org/officeDocument/2006/relationships/customXml" Target="../customXml/item1.xml"/><Relationship Id="rId23" Type="http://customschemas.google.com/relationships/presentationmetadata" Target="metadata"/><Relationship Id="rId15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3.xml"/><Relationship Id="rId19" Type="http://schemas.openxmlformats.org/officeDocument/2006/relationships/font" Target="fonts/Montserrat-regular.fntdata"/><Relationship Id="rId22" Type="http://schemas.openxmlformats.org/officeDocument/2006/relationships/font" Target="fonts/Montserra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381000"/>
            <a:ext cx="4572001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275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edd45078_0_667:notes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edd45078_0_667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bedd45078_0_667:notes"/>
          <p:cNvSpPr txBox="1"/>
          <p:nvPr>
            <p:ph idx="12" type="sldNum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6:notes"/>
          <p:cNvSpPr/>
          <p:nvPr>
            <p:ph idx="2" type="sldImg"/>
          </p:nvPr>
        </p:nvSpPr>
        <p:spPr>
          <a:xfrm>
            <a:off x="381000" y="381000"/>
            <a:ext cx="4572001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bedd45078_0_680:notes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bedd45078_0_680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8bedd45078_0_680:notes"/>
          <p:cNvSpPr txBox="1"/>
          <p:nvPr>
            <p:ph idx="12" type="sldNum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381000" y="381000"/>
            <a:ext cx="4572001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:notes"/>
          <p:cNvSpPr/>
          <p:nvPr>
            <p:ph idx="2" type="sldImg"/>
          </p:nvPr>
        </p:nvSpPr>
        <p:spPr>
          <a:xfrm>
            <a:off x="381000" y="381000"/>
            <a:ext cx="4572001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bedd45078_1_0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bedd45078_1_0:notes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381000" y="381000"/>
            <a:ext cx="4572001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edd45078_1_26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bedd45078_1_26:notes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81000" y="381000"/>
            <a:ext cx="4572001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bedd45078_2_167:notes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bedd45078_2_167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8bedd45078_2_167:notes"/>
          <p:cNvSpPr txBox="1"/>
          <p:nvPr>
            <p:ph idx="12" type="sldNum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edd45078_1_35:notes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8bedd45078_1_35:notes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Title Slide" showMasterSp="0" type="title">
  <p:cSld name="TITLE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ctrTitle"/>
          </p:nvPr>
        </p:nvSpPr>
        <p:spPr>
          <a:xfrm>
            <a:off x="609441" y="2763520"/>
            <a:ext cx="9141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subTitle"/>
          </p:nvPr>
        </p:nvSpPr>
        <p:spPr>
          <a:xfrm>
            <a:off x="609441" y="4419600"/>
            <a:ext cx="9141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1"/>
          <p:cNvSpPr/>
          <p:nvPr/>
        </p:nvSpPr>
        <p:spPr>
          <a:xfrm>
            <a:off x="10590211" y="5280659"/>
            <a:ext cx="1197867" cy="1197867"/>
          </a:xfrm>
          <a:custGeom>
            <a:rect b="b" l="l" r="r" t="t"/>
            <a:pathLst>
              <a:path extrusionOk="0" h="1728" w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10590211" y="5280659"/>
            <a:ext cx="1197867" cy="1197867"/>
          </a:xfrm>
          <a:custGeom>
            <a:rect b="b" l="l" r="r" t="t"/>
            <a:pathLst>
              <a:path extrusionOk="0" h="1728" w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839570" y="457200"/>
            <a:ext cx="393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libri"/>
              <a:buNone/>
              <a:defRPr sz="3199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/>
          <p:nvPr>
            <p:ph idx="2" type="pic"/>
          </p:nvPr>
        </p:nvSpPr>
        <p:spPr>
          <a:xfrm>
            <a:off x="5181838" y="987426"/>
            <a:ext cx="61707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  <a:defRPr b="0" i="0" sz="3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  <a:defRPr b="0" i="0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None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839570" y="2057400"/>
            <a:ext cx="393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837982" y="365126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3918794" y="-1255225"/>
            <a:ext cx="4351200" cy="10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 rot="5400000">
            <a:off x="7130743" y="1956925"/>
            <a:ext cx="58119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" type="body"/>
          </p:nvPr>
        </p:nvSpPr>
        <p:spPr>
          <a:xfrm rot="5400000">
            <a:off x="1798218" y="-595025"/>
            <a:ext cx="5811900" cy="7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A7B1B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09441" y="2763520"/>
            <a:ext cx="9141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609441" y="4419600"/>
            <a:ext cx="9141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Title Slide" showMasterSp="0">
  <p:cSld name="Blue Title Slide"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ctrTitle"/>
          </p:nvPr>
        </p:nvSpPr>
        <p:spPr>
          <a:xfrm>
            <a:off x="609441" y="2763520"/>
            <a:ext cx="9141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" type="subTitle"/>
          </p:nvPr>
        </p:nvSpPr>
        <p:spPr>
          <a:xfrm>
            <a:off x="609441" y="4419600"/>
            <a:ext cx="9141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0"/>
          <p:cNvSpPr/>
          <p:nvPr/>
        </p:nvSpPr>
        <p:spPr>
          <a:xfrm>
            <a:off x="10590211" y="5280659"/>
            <a:ext cx="1197867" cy="1197867"/>
          </a:xfrm>
          <a:custGeom>
            <a:rect b="b" l="l" r="r" t="t"/>
            <a:pathLst>
              <a:path extrusionOk="0" h="1728" w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10590211" y="5280659"/>
            <a:ext cx="1197867" cy="1197867"/>
          </a:xfrm>
          <a:custGeom>
            <a:rect b="b" l="l" r="r" t="t"/>
            <a:pathLst>
              <a:path extrusionOk="0" h="1728" w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09441" y="304800"/>
            <a:ext cx="10969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09441" y="1295401"/>
            <a:ext cx="10969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2004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Option 1" showMasterSp="0">
  <p:cSld name="Closing Option 1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609441" y="304800"/>
            <a:ext cx="914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11586739" y="6321203"/>
            <a:ext cx="356616" cy="356616"/>
          </a:xfrm>
          <a:custGeom>
            <a:rect b="b" l="l" r="r" t="t"/>
            <a:pathLst>
              <a:path extrusionOk="0" h="1728" w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Option 2" showMasterSp="0">
  <p:cSld name="Closing Option 2"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9766227" y="6043561"/>
            <a:ext cx="1931212" cy="258502"/>
            <a:chOff x="3046414" y="3021011"/>
            <a:chExt cx="6095999" cy="815977"/>
          </a:xfrm>
        </p:grpSpPr>
        <p:sp>
          <p:nvSpPr>
            <p:cNvPr id="130" name="Google Shape;130;p18"/>
            <p:cNvSpPr/>
            <p:nvPr/>
          </p:nvSpPr>
          <p:spPr>
            <a:xfrm>
              <a:off x="3046414" y="3021011"/>
              <a:ext cx="371475" cy="652464"/>
            </a:xfrm>
            <a:custGeom>
              <a:rect b="b" l="l" r="r" t="t"/>
              <a:pathLst>
                <a:path extrusionOk="0" h="172" w="99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35" y="92"/>
                    <a:pt x="44" y="83"/>
                    <a:pt x="51" y="74"/>
                  </a:cubicBezTo>
                  <a:cubicBezTo>
                    <a:pt x="58" y="66"/>
                    <a:pt x="65" y="58"/>
                    <a:pt x="70" y="50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91" y="50"/>
                    <a:pt x="92" y="52"/>
                    <a:pt x="92" y="54"/>
                  </a:cubicBezTo>
                  <a:cubicBezTo>
                    <a:pt x="92" y="56"/>
                    <a:pt x="91" y="58"/>
                    <a:pt x="90" y="60"/>
                  </a:cubicBezTo>
                  <a:cubicBezTo>
                    <a:pt x="88" y="63"/>
                    <a:pt x="86" y="65"/>
                    <a:pt x="83" y="69"/>
                  </a:cubicBezTo>
                  <a:cubicBezTo>
                    <a:pt x="81" y="73"/>
                    <a:pt x="77" y="77"/>
                    <a:pt x="73" y="81"/>
                  </a:cubicBezTo>
                  <a:cubicBezTo>
                    <a:pt x="69" y="85"/>
                    <a:pt x="65" y="90"/>
                    <a:pt x="60" y="94"/>
                  </a:cubicBezTo>
                  <a:cubicBezTo>
                    <a:pt x="55" y="99"/>
                    <a:pt x="50" y="103"/>
                    <a:pt x="45" y="107"/>
                  </a:cubicBezTo>
                  <a:cubicBezTo>
                    <a:pt x="51" y="112"/>
                    <a:pt x="57" y="117"/>
                    <a:pt x="61" y="122"/>
                  </a:cubicBezTo>
                  <a:cubicBezTo>
                    <a:pt x="66" y="126"/>
                    <a:pt x="71" y="132"/>
                    <a:pt x="75" y="137"/>
                  </a:cubicBezTo>
                  <a:cubicBezTo>
                    <a:pt x="80" y="142"/>
                    <a:pt x="84" y="148"/>
                    <a:pt x="88" y="153"/>
                  </a:cubicBezTo>
                  <a:cubicBezTo>
                    <a:pt x="92" y="159"/>
                    <a:pt x="95" y="166"/>
                    <a:pt x="99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5" y="172"/>
                    <a:pt x="73" y="172"/>
                    <a:pt x="72" y="171"/>
                  </a:cubicBezTo>
                  <a:cubicBezTo>
                    <a:pt x="71" y="170"/>
                    <a:pt x="70" y="169"/>
                    <a:pt x="69" y="167"/>
                  </a:cubicBezTo>
                  <a:cubicBezTo>
                    <a:pt x="67" y="162"/>
                    <a:pt x="64" y="158"/>
                    <a:pt x="61" y="153"/>
                  </a:cubicBezTo>
                  <a:cubicBezTo>
                    <a:pt x="57" y="149"/>
                    <a:pt x="54" y="145"/>
                    <a:pt x="50" y="141"/>
                  </a:cubicBezTo>
                  <a:cubicBezTo>
                    <a:pt x="47" y="137"/>
                    <a:pt x="43" y="132"/>
                    <a:pt x="38" y="128"/>
                  </a:cubicBezTo>
                  <a:cubicBezTo>
                    <a:pt x="34" y="124"/>
                    <a:pt x="29" y="119"/>
                    <a:pt x="24" y="115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2" y="172"/>
                    <a:pt x="0" y="170"/>
                    <a:pt x="0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3444876" y="3198810"/>
              <a:ext cx="360362" cy="487363"/>
            </a:xfrm>
            <a:custGeom>
              <a:rect b="b" l="l" r="r" t="t"/>
              <a:pathLst>
                <a:path extrusionOk="0" h="128" w="96">
                  <a:moveTo>
                    <a:pt x="23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890964" y="3198810"/>
              <a:ext cx="361949" cy="487363"/>
            </a:xfrm>
            <a:custGeom>
              <a:rect b="b" l="l" r="r" t="t"/>
              <a:pathLst>
                <a:path extrusionOk="0" h="128" w="96">
                  <a:moveTo>
                    <a:pt x="24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8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6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2" y="86"/>
                    <a:pt x="0" y="76"/>
                    <a:pt x="0" y="65"/>
                  </a:cubicBezTo>
                  <a:cubicBezTo>
                    <a:pt x="0" y="53"/>
                    <a:pt x="2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8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6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4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30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4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4327526" y="3201985"/>
              <a:ext cx="398462" cy="627062"/>
            </a:xfrm>
            <a:custGeom>
              <a:rect b="b" l="l" r="r" t="t"/>
              <a:pathLst>
                <a:path extrusionOk="0" h="165" w="106">
                  <a:moveTo>
                    <a:pt x="61" y="126"/>
                  </a:moveTo>
                  <a:cubicBezTo>
                    <a:pt x="54" y="126"/>
                    <a:pt x="48" y="125"/>
                    <a:pt x="44" y="123"/>
                  </a:cubicBezTo>
                  <a:cubicBezTo>
                    <a:pt x="39" y="122"/>
                    <a:pt x="35" y="120"/>
                    <a:pt x="32" y="118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0" y="165"/>
                    <a:pt x="8" y="163"/>
                    <a:pt x="8" y="160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70"/>
                    <a:pt x="8" y="60"/>
                    <a:pt x="8" y="51"/>
                  </a:cubicBezTo>
                  <a:cubicBezTo>
                    <a:pt x="8" y="41"/>
                    <a:pt x="9" y="31"/>
                    <a:pt x="9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5" y="4"/>
                    <a:pt x="9" y="3"/>
                  </a:cubicBezTo>
                  <a:cubicBezTo>
                    <a:pt x="13" y="3"/>
                    <a:pt x="16" y="2"/>
                    <a:pt x="21" y="2"/>
                  </a:cubicBezTo>
                  <a:cubicBezTo>
                    <a:pt x="25" y="2"/>
                    <a:pt x="29" y="1"/>
                    <a:pt x="34" y="1"/>
                  </a:cubicBezTo>
                  <a:cubicBezTo>
                    <a:pt x="38" y="1"/>
                    <a:pt x="43" y="0"/>
                    <a:pt x="47" y="0"/>
                  </a:cubicBezTo>
                  <a:cubicBezTo>
                    <a:pt x="57" y="0"/>
                    <a:pt x="66" y="1"/>
                    <a:pt x="74" y="3"/>
                  </a:cubicBezTo>
                  <a:cubicBezTo>
                    <a:pt x="81" y="5"/>
                    <a:pt x="87" y="9"/>
                    <a:pt x="92" y="14"/>
                  </a:cubicBezTo>
                  <a:cubicBezTo>
                    <a:pt x="97" y="18"/>
                    <a:pt x="100" y="25"/>
                    <a:pt x="102" y="33"/>
                  </a:cubicBezTo>
                  <a:cubicBezTo>
                    <a:pt x="105" y="41"/>
                    <a:pt x="106" y="51"/>
                    <a:pt x="106" y="63"/>
                  </a:cubicBezTo>
                  <a:cubicBezTo>
                    <a:pt x="106" y="84"/>
                    <a:pt x="102" y="100"/>
                    <a:pt x="95" y="111"/>
                  </a:cubicBezTo>
                  <a:cubicBezTo>
                    <a:pt x="87" y="121"/>
                    <a:pt x="76" y="126"/>
                    <a:pt x="61" y="126"/>
                  </a:cubicBezTo>
                  <a:close/>
                  <a:moveTo>
                    <a:pt x="54" y="107"/>
                  </a:moveTo>
                  <a:cubicBezTo>
                    <a:pt x="59" y="107"/>
                    <a:pt x="63" y="106"/>
                    <a:pt x="66" y="105"/>
                  </a:cubicBezTo>
                  <a:cubicBezTo>
                    <a:pt x="70" y="103"/>
                    <a:pt x="73" y="101"/>
                    <a:pt x="75" y="98"/>
                  </a:cubicBezTo>
                  <a:cubicBezTo>
                    <a:pt x="77" y="94"/>
                    <a:pt x="79" y="90"/>
                    <a:pt x="80" y="84"/>
                  </a:cubicBezTo>
                  <a:cubicBezTo>
                    <a:pt x="81" y="78"/>
                    <a:pt x="81" y="71"/>
                    <a:pt x="81" y="63"/>
                  </a:cubicBezTo>
                  <a:cubicBezTo>
                    <a:pt x="81" y="55"/>
                    <a:pt x="81" y="48"/>
                    <a:pt x="80" y="43"/>
                  </a:cubicBezTo>
                  <a:cubicBezTo>
                    <a:pt x="79" y="37"/>
                    <a:pt x="77" y="33"/>
                    <a:pt x="75" y="29"/>
                  </a:cubicBezTo>
                  <a:cubicBezTo>
                    <a:pt x="72" y="26"/>
                    <a:pt x="69" y="23"/>
                    <a:pt x="64" y="22"/>
                  </a:cubicBezTo>
                  <a:cubicBezTo>
                    <a:pt x="60" y="20"/>
                    <a:pt x="54" y="19"/>
                    <a:pt x="47" y="19"/>
                  </a:cubicBezTo>
                  <a:cubicBezTo>
                    <a:pt x="45" y="19"/>
                    <a:pt x="43" y="19"/>
                    <a:pt x="40" y="20"/>
                  </a:cubicBezTo>
                  <a:cubicBezTo>
                    <a:pt x="37" y="20"/>
                    <a:pt x="34" y="20"/>
                    <a:pt x="32" y="20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5" y="103"/>
                    <a:pt x="39" y="104"/>
                    <a:pt x="42" y="105"/>
                  </a:cubicBezTo>
                  <a:cubicBezTo>
                    <a:pt x="45" y="106"/>
                    <a:pt x="49" y="107"/>
                    <a:pt x="5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006974" y="3206748"/>
              <a:ext cx="236539" cy="466723"/>
            </a:xfrm>
            <a:custGeom>
              <a:rect b="b" l="l" r="r" t="t"/>
              <a:pathLst>
                <a:path extrusionOk="0" h="123" w="63">
                  <a:moveTo>
                    <a:pt x="55" y="0"/>
                  </a:moveTo>
                  <a:cubicBezTo>
                    <a:pt x="58" y="0"/>
                    <a:pt x="60" y="1"/>
                    <a:pt x="62" y="2"/>
                  </a:cubicBezTo>
                  <a:cubicBezTo>
                    <a:pt x="63" y="3"/>
                    <a:pt x="63" y="4"/>
                    <a:pt x="63" y="6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0" y="22"/>
                    <a:pt x="44" y="23"/>
                    <a:pt x="39" y="25"/>
                  </a:cubicBezTo>
                  <a:cubicBezTo>
                    <a:pt x="34" y="27"/>
                    <a:pt x="29" y="31"/>
                    <a:pt x="24" y="36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6" y="13"/>
                    <a:pt x="30" y="9"/>
                    <a:pt x="36" y="6"/>
                  </a:cubicBezTo>
                  <a:cubicBezTo>
                    <a:pt x="42" y="2"/>
                    <a:pt x="48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5295902" y="3198810"/>
              <a:ext cx="360362" cy="487363"/>
            </a:xfrm>
            <a:custGeom>
              <a:rect b="b" l="l" r="r" t="t"/>
              <a:pathLst>
                <a:path extrusionOk="0" h="128" w="96">
                  <a:moveTo>
                    <a:pt x="23" y="73"/>
                  </a:moveTo>
                  <a:cubicBezTo>
                    <a:pt x="24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70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30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9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9" y="20"/>
                    <a:pt x="13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5" y="1"/>
                    <a:pt x="42" y="0"/>
                    <a:pt x="50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0" y="19"/>
                    <a:pt x="93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746750" y="3040059"/>
              <a:ext cx="109537" cy="633412"/>
            </a:xfrm>
            <a:custGeom>
              <a:rect b="b" l="l" r="r" t="t"/>
              <a:pathLst>
                <a:path extrusionOk="0" h="167" w="29">
                  <a:moveTo>
                    <a:pt x="15" y="26"/>
                  </a:moveTo>
                  <a:cubicBezTo>
                    <a:pt x="9" y="26"/>
                    <a:pt x="5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9" y="0"/>
                    <a:pt x="15" y="0"/>
                  </a:cubicBezTo>
                  <a:cubicBezTo>
                    <a:pt x="20" y="0"/>
                    <a:pt x="23" y="1"/>
                    <a:pt x="26" y="3"/>
                  </a:cubicBezTo>
                  <a:cubicBezTo>
                    <a:pt x="28" y="5"/>
                    <a:pt x="29" y="8"/>
                    <a:pt x="29" y="13"/>
                  </a:cubicBezTo>
                  <a:cubicBezTo>
                    <a:pt x="29" y="18"/>
                    <a:pt x="28" y="21"/>
                    <a:pt x="26" y="23"/>
                  </a:cubicBezTo>
                  <a:cubicBezTo>
                    <a:pt x="23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4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961062" y="3201985"/>
              <a:ext cx="363537" cy="471486"/>
            </a:xfrm>
            <a:custGeom>
              <a:rect b="b" l="l" r="r" t="t"/>
              <a:pathLst>
                <a:path extrusionOk="0" h="124" w="97">
                  <a:moveTo>
                    <a:pt x="5" y="124"/>
                  </a:moveTo>
                  <a:cubicBezTo>
                    <a:pt x="1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7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3" y="22"/>
                    <a:pt x="58" y="20"/>
                    <a:pt x="52" y="20"/>
                  </a:cubicBezTo>
                  <a:cubicBezTo>
                    <a:pt x="45" y="20"/>
                    <a:pt x="39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400799" y="3209923"/>
              <a:ext cx="379414" cy="463551"/>
            </a:xfrm>
            <a:custGeom>
              <a:rect b="b" l="l" r="r" t="t"/>
              <a:pathLst>
                <a:path extrusionOk="0" h="122" w="101">
                  <a:moveTo>
                    <a:pt x="43" y="122"/>
                  </a:moveTo>
                  <a:cubicBezTo>
                    <a:pt x="41" y="122"/>
                    <a:pt x="39" y="122"/>
                    <a:pt x="38" y="121"/>
                  </a:cubicBezTo>
                  <a:cubicBezTo>
                    <a:pt x="38" y="120"/>
                    <a:pt x="37" y="119"/>
                    <a:pt x="36" y="117"/>
                  </a:cubicBezTo>
                  <a:cubicBezTo>
                    <a:pt x="27" y="98"/>
                    <a:pt x="20" y="79"/>
                    <a:pt x="13" y="59"/>
                  </a:cubicBezTo>
                  <a:cubicBezTo>
                    <a:pt x="7" y="40"/>
                    <a:pt x="2" y="2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5" y="2"/>
                    <a:pt x="25" y="6"/>
                  </a:cubicBezTo>
                  <a:cubicBezTo>
                    <a:pt x="26" y="13"/>
                    <a:pt x="28" y="21"/>
                    <a:pt x="29" y="30"/>
                  </a:cubicBezTo>
                  <a:cubicBezTo>
                    <a:pt x="31" y="38"/>
                    <a:pt x="33" y="46"/>
                    <a:pt x="35" y="55"/>
                  </a:cubicBezTo>
                  <a:cubicBezTo>
                    <a:pt x="38" y="63"/>
                    <a:pt x="40" y="71"/>
                    <a:pt x="43" y="79"/>
                  </a:cubicBezTo>
                  <a:cubicBezTo>
                    <a:pt x="45" y="87"/>
                    <a:pt x="48" y="95"/>
                    <a:pt x="51" y="101"/>
                  </a:cubicBezTo>
                  <a:cubicBezTo>
                    <a:pt x="54" y="95"/>
                    <a:pt x="57" y="87"/>
                    <a:pt x="60" y="78"/>
                  </a:cubicBezTo>
                  <a:cubicBezTo>
                    <a:pt x="63" y="70"/>
                    <a:pt x="65" y="61"/>
                    <a:pt x="67" y="52"/>
                  </a:cubicBezTo>
                  <a:cubicBezTo>
                    <a:pt x="70" y="43"/>
                    <a:pt x="72" y="34"/>
                    <a:pt x="74" y="25"/>
                  </a:cubicBezTo>
                  <a:cubicBezTo>
                    <a:pt x="75" y="16"/>
                    <a:pt x="77" y="8"/>
                    <a:pt x="7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101" y="9"/>
                    <a:pt x="100" y="11"/>
                  </a:cubicBezTo>
                  <a:cubicBezTo>
                    <a:pt x="100" y="13"/>
                    <a:pt x="100" y="16"/>
                    <a:pt x="99" y="19"/>
                  </a:cubicBezTo>
                  <a:cubicBezTo>
                    <a:pt x="96" y="36"/>
                    <a:pt x="91" y="53"/>
                    <a:pt x="85" y="70"/>
                  </a:cubicBezTo>
                  <a:cubicBezTo>
                    <a:pt x="79" y="88"/>
                    <a:pt x="72" y="105"/>
                    <a:pt x="64" y="122"/>
                  </a:cubicBezTo>
                  <a:lnTo>
                    <a:pt x="43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840536" y="3198810"/>
              <a:ext cx="360362" cy="487363"/>
            </a:xfrm>
            <a:custGeom>
              <a:rect b="b" l="l" r="r" t="t"/>
              <a:pathLst>
                <a:path extrusionOk="0" h="128" w="96">
                  <a:moveTo>
                    <a:pt x="23" y="73"/>
                  </a:moveTo>
                  <a:cubicBezTo>
                    <a:pt x="23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3" y="103"/>
                    <a:pt x="37" y="105"/>
                    <a:pt x="41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4" y="107"/>
                    <a:pt x="86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69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29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8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8" y="20"/>
                    <a:pt x="12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4" y="1"/>
                    <a:pt x="42" y="0"/>
                    <a:pt x="50" y="0"/>
                  </a:cubicBezTo>
                  <a:cubicBezTo>
                    <a:pt x="59" y="0"/>
                    <a:pt x="67" y="2"/>
                    <a:pt x="73" y="4"/>
                  </a:cubicBezTo>
                  <a:cubicBezTo>
                    <a:pt x="79" y="7"/>
                    <a:pt x="83" y="10"/>
                    <a:pt x="87" y="15"/>
                  </a:cubicBezTo>
                  <a:cubicBezTo>
                    <a:pt x="90" y="19"/>
                    <a:pt x="92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5" y="59"/>
                    <a:pt x="95" y="63"/>
                  </a:cubicBezTo>
                  <a:cubicBezTo>
                    <a:pt x="94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3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2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5" y="19"/>
                    <a:pt x="41" y="19"/>
                    <a:pt x="37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5" y="36"/>
                    <a:pt x="24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3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297734" y="3201985"/>
              <a:ext cx="365125" cy="471486"/>
            </a:xfrm>
            <a:custGeom>
              <a:rect b="b" l="l" r="r" t="t"/>
              <a:pathLst>
                <a:path extrusionOk="0" h="124" w="97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740647" y="3089272"/>
              <a:ext cx="255587" cy="592137"/>
            </a:xfrm>
            <a:custGeom>
              <a:rect b="b" l="l" r="r" t="t"/>
              <a:pathLst>
                <a:path extrusionOk="0" h="156" w="68">
                  <a:moveTo>
                    <a:pt x="68" y="154"/>
                  </a:moveTo>
                  <a:cubicBezTo>
                    <a:pt x="64" y="155"/>
                    <a:pt x="61" y="155"/>
                    <a:pt x="58" y="156"/>
                  </a:cubicBezTo>
                  <a:cubicBezTo>
                    <a:pt x="54" y="156"/>
                    <a:pt x="51" y="156"/>
                    <a:pt x="47" y="156"/>
                  </a:cubicBezTo>
                  <a:cubicBezTo>
                    <a:pt x="36" y="156"/>
                    <a:pt x="27" y="154"/>
                    <a:pt x="22" y="149"/>
                  </a:cubicBezTo>
                  <a:cubicBezTo>
                    <a:pt x="17" y="144"/>
                    <a:pt x="14" y="136"/>
                    <a:pt x="14" y="12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50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39" y="2"/>
                    <a:pt x="39" y="6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4" y="32"/>
                    <a:pt x="65" y="33"/>
                    <a:pt x="66" y="34"/>
                  </a:cubicBezTo>
                  <a:cubicBezTo>
                    <a:pt x="67" y="35"/>
                    <a:pt x="68" y="36"/>
                    <a:pt x="68" y="38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8"/>
                    <a:pt x="39" y="131"/>
                    <a:pt x="41" y="133"/>
                  </a:cubicBezTo>
                  <a:cubicBezTo>
                    <a:pt x="42" y="136"/>
                    <a:pt x="45" y="137"/>
                    <a:pt x="49" y="137"/>
                  </a:cubicBezTo>
                  <a:cubicBezTo>
                    <a:pt x="52" y="137"/>
                    <a:pt x="54" y="137"/>
                    <a:pt x="56" y="137"/>
                  </a:cubicBezTo>
                  <a:cubicBezTo>
                    <a:pt x="58" y="137"/>
                    <a:pt x="60" y="137"/>
                    <a:pt x="61" y="137"/>
                  </a:cubicBezTo>
                  <a:cubicBezTo>
                    <a:pt x="66" y="137"/>
                    <a:pt x="68" y="139"/>
                    <a:pt x="68" y="142"/>
                  </a:cubicBezTo>
                  <a:lnTo>
                    <a:pt x="6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8075610" y="3040059"/>
              <a:ext cx="112713" cy="633412"/>
            </a:xfrm>
            <a:custGeom>
              <a:rect b="b" l="l" r="r" t="t"/>
              <a:pathLst>
                <a:path extrusionOk="0" h="167" w="30">
                  <a:moveTo>
                    <a:pt x="15" y="26"/>
                  </a:moveTo>
                  <a:cubicBezTo>
                    <a:pt x="9" y="26"/>
                    <a:pt x="6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6" y="1"/>
                    <a:pt x="9" y="0"/>
                    <a:pt x="15" y="0"/>
                  </a:cubicBezTo>
                  <a:cubicBezTo>
                    <a:pt x="20" y="0"/>
                    <a:pt x="24" y="1"/>
                    <a:pt x="26" y="3"/>
                  </a:cubicBezTo>
                  <a:cubicBezTo>
                    <a:pt x="28" y="5"/>
                    <a:pt x="30" y="8"/>
                    <a:pt x="30" y="13"/>
                  </a:cubicBezTo>
                  <a:cubicBezTo>
                    <a:pt x="30" y="18"/>
                    <a:pt x="28" y="21"/>
                    <a:pt x="26" y="23"/>
                  </a:cubicBezTo>
                  <a:cubicBezTo>
                    <a:pt x="24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5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289928" y="3201985"/>
              <a:ext cx="363537" cy="471486"/>
            </a:xfrm>
            <a:custGeom>
              <a:rect b="b" l="l" r="r" t="t"/>
              <a:pathLst>
                <a:path extrusionOk="0" h="124" w="97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8751889" y="3201988"/>
              <a:ext cx="390524" cy="635000"/>
            </a:xfrm>
            <a:custGeom>
              <a:rect b="b" l="l" r="r" t="t"/>
              <a:pathLst>
                <a:path extrusionOk="0" h="167" w="104">
                  <a:moveTo>
                    <a:pt x="0" y="62"/>
                  </a:moveTo>
                  <a:cubicBezTo>
                    <a:pt x="0" y="50"/>
                    <a:pt x="1" y="40"/>
                    <a:pt x="3" y="32"/>
                  </a:cubicBezTo>
                  <a:cubicBezTo>
                    <a:pt x="5" y="24"/>
                    <a:pt x="9" y="18"/>
                    <a:pt x="14" y="13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9" y="1"/>
                    <a:pt x="48" y="0"/>
                    <a:pt x="58" y="0"/>
                  </a:cubicBezTo>
                  <a:cubicBezTo>
                    <a:pt x="64" y="0"/>
                    <a:pt x="71" y="1"/>
                    <a:pt x="78" y="1"/>
                  </a:cubicBezTo>
                  <a:cubicBezTo>
                    <a:pt x="84" y="2"/>
                    <a:pt x="90" y="3"/>
                    <a:pt x="95" y="4"/>
                  </a:cubicBezTo>
                  <a:cubicBezTo>
                    <a:pt x="98" y="4"/>
                    <a:pt x="100" y="5"/>
                    <a:pt x="102" y="6"/>
                  </a:cubicBezTo>
                  <a:cubicBezTo>
                    <a:pt x="103" y="7"/>
                    <a:pt x="104" y="9"/>
                    <a:pt x="104" y="1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32"/>
                    <a:pt x="96" y="42"/>
                    <a:pt x="96" y="52"/>
                  </a:cubicBezTo>
                  <a:cubicBezTo>
                    <a:pt x="96" y="62"/>
                    <a:pt x="96" y="71"/>
                    <a:pt x="96" y="81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38"/>
                    <a:pt x="92" y="149"/>
                    <a:pt x="85" y="156"/>
                  </a:cubicBezTo>
                  <a:cubicBezTo>
                    <a:pt x="77" y="163"/>
                    <a:pt x="65" y="167"/>
                    <a:pt x="48" y="167"/>
                  </a:cubicBezTo>
                  <a:cubicBezTo>
                    <a:pt x="46" y="167"/>
                    <a:pt x="43" y="167"/>
                    <a:pt x="39" y="167"/>
                  </a:cubicBezTo>
                  <a:cubicBezTo>
                    <a:pt x="36" y="166"/>
                    <a:pt x="33" y="166"/>
                    <a:pt x="30" y="166"/>
                  </a:cubicBezTo>
                  <a:cubicBezTo>
                    <a:pt x="26" y="165"/>
                    <a:pt x="23" y="165"/>
                    <a:pt x="20" y="164"/>
                  </a:cubicBezTo>
                  <a:cubicBezTo>
                    <a:pt x="17" y="164"/>
                    <a:pt x="15" y="163"/>
                    <a:pt x="13" y="162"/>
                  </a:cubicBezTo>
                  <a:cubicBezTo>
                    <a:pt x="11" y="161"/>
                    <a:pt x="10" y="160"/>
                    <a:pt x="9" y="159"/>
                  </a:cubicBezTo>
                  <a:cubicBezTo>
                    <a:pt x="8" y="158"/>
                    <a:pt x="8" y="157"/>
                    <a:pt x="8" y="15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4" y="146"/>
                    <a:pt x="19" y="146"/>
                    <a:pt x="25" y="147"/>
                  </a:cubicBezTo>
                  <a:cubicBezTo>
                    <a:pt x="31" y="147"/>
                    <a:pt x="36" y="147"/>
                    <a:pt x="41" y="147"/>
                  </a:cubicBezTo>
                  <a:cubicBezTo>
                    <a:pt x="53" y="147"/>
                    <a:pt x="61" y="146"/>
                    <a:pt x="65" y="142"/>
                  </a:cubicBezTo>
                  <a:cubicBezTo>
                    <a:pt x="70" y="139"/>
                    <a:pt x="72" y="134"/>
                    <a:pt x="72" y="126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8" y="114"/>
                    <a:pt x="63" y="116"/>
                    <a:pt x="58" y="118"/>
                  </a:cubicBezTo>
                  <a:cubicBezTo>
                    <a:pt x="54" y="120"/>
                    <a:pt x="48" y="121"/>
                    <a:pt x="42" y="121"/>
                  </a:cubicBezTo>
                  <a:cubicBezTo>
                    <a:pt x="33" y="121"/>
                    <a:pt x="26" y="119"/>
                    <a:pt x="21" y="116"/>
                  </a:cubicBezTo>
                  <a:cubicBezTo>
                    <a:pt x="16" y="114"/>
                    <a:pt x="11" y="109"/>
                    <a:pt x="8" y="104"/>
                  </a:cubicBezTo>
                  <a:cubicBezTo>
                    <a:pt x="5" y="99"/>
                    <a:pt x="3" y="93"/>
                    <a:pt x="2" y="86"/>
                  </a:cubicBezTo>
                  <a:cubicBezTo>
                    <a:pt x="0" y="79"/>
                    <a:pt x="0" y="71"/>
                    <a:pt x="0" y="62"/>
                  </a:cubicBezTo>
                  <a:close/>
                  <a:moveTo>
                    <a:pt x="24" y="62"/>
                  </a:moveTo>
                  <a:cubicBezTo>
                    <a:pt x="24" y="69"/>
                    <a:pt x="24" y="76"/>
                    <a:pt x="25" y="81"/>
                  </a:cubicBezTo>
                  <a:cubicBezTo>
                    <a:pt x="26" y="86"/>
                    <a:pt x="28" y="90"/>
                    <a:pt x="30" y="93"/>
                  </a:cubicBezTo>
                  <a:cubicBezTo>
                    <a:pt x="32" y="96"/>
                    <a:pt x="34" y="99"/>
                    <a:pt x="38" y="100"/>
                  </a:cubicBezTo>
                  <a:cubicBezTo>
                    <a:pt x="41" y="101"/>
                    <a:pt x="44" y="102"/>
                    <a:pt x="49" y="102"/>
                  </a:cubicBezTo>
                  <a:cubicBezTo>
                    <a:pt x="54" y="102"/>
                    <a:pt x="58" y="101"/>
                    <a:pt x="62" y="100"/>
                  </a:cubicBezTo>
                  <a:cubicBezTo>
                    <a:pt x="65" y="98"/>
                    <a:pt x="69" y="96"/>
                    <a:pt x="72" y="94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7" y="20"/>
                    <a:pt x="65" y="20"/>
                  </a:cubicBezTo>
                  <a:cubicBezTo>
                    <a:pt x="62" y="19"/>
                    <a:pt x="59" y="19"/>
                    <a:pt x="57" y="19"/>
                  </a:cubicBezTo>
                  <a:cubicBezTo>
                    <a:pt x="51" y="19"/>
                    <a:pt x="46" y="20"/>
                    <a:pt x="42" y="21"/>
                  </a:cubicBezTo>
                  <a:cubicBezTo>
                    <a:pt x="38" y="22"/>
                    <a:pt x="34" y="24"/>
                    <a:pt x="32" y="27"/>
                  </a:cubicBezTo>
                  <a:cubicBezTo>
                    <a:pt x="29" y="31"/>
                    <a:pt x="27" y="35"/>
                    <a:pt x="26" y="40"/>
                  </a:cubicBezTo>
                  <a:cubicBezTo>
                    <a:pt x="24" y="46"/>
                    <a:pt x="24" y="53"/>
                    <a:pt x="24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8909769" y="5822416"/>
            <a:ext cx="656109" cy="656109"/>
          </a:xfrm>
          <a:custGeom>
            <a:rect b="b" l="l" r="r" t="t"/>
            <a:pathLst>
              <a:path extrusionOk="0" h="1728" w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609441" y="304800"/>
            <a:ext cx="914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736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Option 3" showMasterSp="0">
  <p:cSld name="Closing Option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164" y="1639161"/>
            <a:ext cx="5713571" cy="134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7982" y="365126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7982" y="1825625"/>
            <a:ext cx="10512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609441" y="304800"/>
            <a:ext cx="10969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 rot="5400000">
            <a:off x="3694184" y="-1789199"/>
            <a:ext cx="4800600" cy="10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2004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 rot="5400000">
            <a:off x="8177984" y="2694601"/>
            <a:ext cx="57912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 rot="5400000">
            <a:off x="2538577" y="-1624349"/>
            <a:ext cx="5791200" cy="9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20039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2004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–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ctrTitle"/>
          </p:nvPr>
        </p:nvSpPr>
        <p:spPr>
          <a:xfrm>
            <a:off x="1523603" y="1122363"/>
            <a:ext cx="9141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8"/>
              <a:buFont typeface="Calibri"/>
              <a:buNone/>
              <a:defRPr sz="5998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subTitle"/>
          </p:nvPr>
        </p:nvSpPr>
        <p:spPr>
          <a:xfrm>
            <a:off x="1523603" y="3602038"/>
            <a:ext cx="9141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sz="1999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sz="1799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831633" y="1709739"/>
            <a:ext cx="105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8"/>
              <a:buFont typeface="Calibri"/>
              <a:buNone/>
              <a:defRPr sz="5998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831633" y="4589464"/>
            <a:ext cx="105129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99"/>
              <a:buNone/>
              <a:defRPr sz="2399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99"/>
              <a:buNone/>
              <a:defRPr sz="1999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99"/>
              <a:buNone/>
              <a:defRPr sz="1799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837982" y="365126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837982" y="1825625"/>
            <a:ext cx="518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6170592" y="1825625"/>
            <a:ext cx="518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839569" y="365126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839570" y="1681163"/>
            <a:ext cx="5156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b="1" sz="1999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b="1" sz="1799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839570" y="2505075"/>
            <a:ext cx="5156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3" type="body"/>
          </p:nvPr>
        </p:nvSpPr>
        <p:spPr>
          <a:xfrm>
            <a:off x="6170593" y="1681163"/>
            <a:ext cx="5181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b="1" sz="1999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b="1" sz="1799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5"/>
          <p:cNvSpPr txBox="1"/>
          <p:nvPr>
            <p:ph idx="4" type="body"/>
          </p:nvPr>
        </p:nvSpPr>
        <p:spPr>
          <a:xfrm>
            <a:off x="6170593" y="2505075"/>
            <a:ext cx="5181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type="title"/>
          </p:nvPr>
        </p:nvSpPr>
        <p:spPr>
          <a:xfrm>
            <a:off x="837982" y="365126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9570" y="457200"/>
            <a:ext cx="393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libri"/>
              <a:buNone/>
              <a:defRPr sz="3199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>
            <a:off x="5181838" y="987426"/>
            <a:ext cx="61707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736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1pPr>
            <a:lvl2pPr indent="-406336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Char char="•"/>
              <a:defRPr sz="2799"/>
            </a:lvl2pPr>
            <a:lvl3pPr indent="-380936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3pPr>
            <a:lvl4pPr indent="-355536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4pPr>
            <a:lvl5pPr indent="-355536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5pPr>
            <a:lvl6pPr indent="-355536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6pPr>
            <a:lvl7pPr indent="-355536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7pPr>
            <a:lvl8pPr indent="-355536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8pPr>
            <a:lvl9pPr indent="-355536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9pPr>
          </a:lstStyle>
          <a:p/>
        </p:txBody>
      </p:sp>
      <p:sp>
        <p:nvSpPr>
          <p:cNvPr id="71" name="Google Shape;71;p28"/>
          <p:cNvSpPr txBox="1"/>
          <p:nvPr>
            <p:ph idx="2" type="body"/>
          </p:nvPr>
        </p:nvSpPr>
        <p:spPr>
          <a:xfrm>
            <a:off x="839570" y="2057400"/>
            <a:ext cx="393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9"/>
          <p:cNvSpPr txBox="1"/>
          <p:nvPr>
            <p:ph type="title"/>
          </p:nvPr>
        </p:nvSpPr>
        <p:spPr>
          <a:xfrm>
            <a:off x="609441" y="304800"/>
            <a:ext cx="10969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609441" y="1295401"/>
            <a:ext cx="10969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Font typeface="Arial"/>
              <a:buChar char="–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E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11586739" y="6321202"/>
            <a:ext cx="356616" cy="356616"/>
          </a:xfrm>
          <a:custGeom>
            <a:rect b="b" l="l" r="r" t="t"/>
            <a:pathLst>
              <a:path extrusionOk="0" h="1728" w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orient="horz" pos="4200">
          <p15:clr>
            <a:srgbClr val="F26B43"/>
          </p15:clr>
        </p15:guide>
        <p15:guide id="3" orient="horz" pos="39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837982" y="365126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Calibri"/>
              <a:buNone/>
              <a:defRPr b="0" i="0" sz="4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837982" y="1825625"/>
            <a:ext cx="10512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336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7982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7549" y="6356351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609441" y="304800"/>
            <a:ext cx="10969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609441" y="1295401"/>
            <a:ext cx="10969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88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5281825" y="6478524"/>
            <a:ext cx="812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609440" y="6478524"/>
            <a:ext cx="45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700" u="none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700" u="none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700" u="none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700" u="none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700" u="none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700" u="none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700" u="none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700" u="none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700" u="none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11586739" y="6321202"/>
            <a:ext cx="356616" cy="356616"/>
          </a:xfrm>
          <a:custGeom>
            <a:rect b="b" l="l" r="r" t="t"/>
            <a:pathLst>
              <a:path extrusionOk="0" h="1728" w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orient="horz" pos="4200">
          <p15:clr>
            <a:srgbClr val="F26B43"/>
          </p15:clr>
        </p15:guide>
        <p15:guide id="3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hT5BE6Ze3U_qP8ak759nMRtqvZh092yi/view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drive.google.com/file/d/1hT5BE6Ze3U_qP8ak759nMRtqvZh092yi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edd45078_0_667"/>
          <p:cNvSpPr txBox="1"/>
          <p:nvPr>
            <p:ph type="title"/>
          </p:nvPr>
        </p:nvSpPr>
        <p:spPr>
          <a:xfrm>
            <a:off x="837982" y="365126"/>
            <a:ext cx="10512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bedd45078_0_667"/>
          <p:cNvSpPr txBox="1"/>
          <p:nvPr>
            <p:ph idx="1" type="body"/>
          </p:nvPr>
        </p:nvSpPr>
        <p:spPr>
          <a:xfrm>
            <a:off x="837982" y="1825625"/>
            <a:ext cx="10512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8bedd45078_0_667"/>
          <p:cNvSpPr txBox="1"/>
          <p:nvPr>
            <p:ph idx="12" type="sldNum"/>
          </p:nvPr>
        </p:nvSpPr>
        <p:spPr>
          <a:xfrm>
            <a:off x="8608357" y="6356351"/>
            <a:ext cx="2742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8bedd45078_0_6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2411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8bedd45078_0_667"/>
          <p:cNvSpPr txBox="1"/>
          <p:nvPr/>
        </p:nvSpPr>
        <p:spPr>
          <a:xfrm>
            <a:off x="3359025" y="2199350"/>
            <a:ext cx="79917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00">
                <a:latin typeface="Montserrat"/>
                <a:ea typeface="Montserrat"/>
                <a:cs typeface="Montserrat"/>
                <a:sym typeface="Montserrat"/>
              </a:rPr>
              <a:t>Bot-a-Thon</a:t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Montserrat"/>
                <a:ea typeface="Montserrat"/>
                <a:cs typeface="Montserrat"/>
                <a:sym typeface="Montserrat"/>
              </a:rPr>
              <a:t>HP Summer Scholars Group 23</a:t>
            </a:r>
            <a:br>
              <a:rPr lang="en-US" sz="45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100">
                <a:latin typeface="Montserrat"/>
                <a:ea typeface="Montserrat"/>
                <a:cs typeface="Montserrat"/>
                <a:sym typeface="Montserrat"/>
              </a:rPr>
              <a:t>July 2020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" name="Google Shape;177;g8bedd45078_0_667"/>
          <p:cNvGrpSpPr/>
          <p:nvPr/>
        </p:nvGrpSpPr>
        <p:grpSpPr>
          <a:xfrm>
            <a:off x="11589519" y="6319497"/>
            <a:ext cx="351231" cy="351231"/>
            <a:chOff x="5486336" y="2820924"/>
            <a:chExt cx="1188600" cy="1188600"/>
          </a:xfrm>
        </p:grpSpPr>
        <p:sp>
          <p:nvSpPr>
            <p:cNvPr id="178" name="Google Shape;178;g8bedd45078_0_667"/>
            <p:cNvSpPr/>
            <p:nvPr/>
          </p:nvSpPr>
          <p:spPr>
            <a:xfrm>
              <a:off x="5486336" y="2820924"/>
              <a:ext cx="1188600" cy="118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8bedd45078_0_667"/>
            <p:cNvSpPr/>
            <p:nvPr/>
          </p:nvSpPr>
          <p:spPr>
            <a:xfrm>
              <a:off x="5547518" y="2882112"/>
              <a:ext cx="1066353" cy="1066353"/>
            </a:xfrm>
            <a:custGeom>
              <a:rect b="b" l="l" r="r" t="t"/>
              <a:pathLst>
                <a:path extrusionOk="0" h="1728" w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6"/>
          <p:cNvSpPr txBox="1"/>
          <p:nvPr/>
        </p:nvSpPr>
        <p:spPr>
          <a:xfrm>
            <a:off x="552070" y="563694"/>
            <a:ext cx="11084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Key Data </a:t>
            </a: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Estimation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551545" y="1523111"/>
            <a:ext cx="5936700" cy="4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Development Time (Hours) developing the bot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were able to build out the process shown in the demo in 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4.5 hours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with a single developer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bot can be reused for 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years</a:t>
            </a:r>
            <a:endParaRPr b="1"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Proof Entry Process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21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625150" y="6363475"/>
            <a:ext cx="763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6"/>
          <p:cNvCxnSpPr/>
          <p:nvPr/>
        </p:nvCxnSpPr>
        <p:spPr>
          <a:xfrm>
            <a:off x="625150" y="1305750"/>
            <a:ext cx="6872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6"/>
          <p:cNvCxnSpPr/>
          <p:nvPr/>
        </p:nvCxnSpPr>
        <p:spPr>
          <a:xfrm flipH="1" rot="10800000">
            <a:off x="625150" y="1984350"/>
            <a:ext cx="6466500" cy="39300"/>
          </a:xfrm>
          <a:prstGeom prst="straightConnector1">
            <a:avLst/>
          </a:prstGeom>
          <a:noFill/>
          <a:ln cap="flat" cmpd="sng" w="9525">
            <a:solidFill>
              <a:srgbClr val="0096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6"/>
          <p:cNvCxnSpPr/>
          <p:nvPr/>
        </p:nvCxnSpPr>
        <p:spPr>
          <a:xfrm flipH="1" rot="10800000">
            <a:off x="625150" y="3483675"/>
            <a:ext cx="6466500" cy="39300"/>
          </a:xfrm>
          <a:prstGeom prst="straightConnector1">
            <a:avLst/>
          </a:prstGeom>
          <a:noFill/>
          <a:ln cap="flat" cmpd="sng" w="9525">
            <a:solidFill>
              <a:srgbClr val="0096D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6" name="Google Shape;29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25" y="3812173"/>
            <a:ext cx="684575" cy="6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00" y="6047900"/>
            <a:ext cx="518225" cy="5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99" y="5390113"/>
            <a:ext cx="518225" cy="5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575" y="4636298"/>
            <a:ext cx="614275" cy="6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187" y="3846750"/>
            <a:ext cx="10440473" cy="2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3475" y="3820011"/>
            <a:ext cx="614275" cy="6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50400" y="700875"/>
            <a:ext cx="3264251" cy="25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bedd45078_0_680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g8bedd45078_0_6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241176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g8bedd45078_0_680"/>
          <p:cNvGrpSpPr/>
          <p:nvPr/>
        </p:nvGrpSpPr>
        <p:grpSpPr>
          <a:xfrm>
            <a:off x="11589519" y="6319497"/>
            <a:ext cx="351231" cy="351231"/>
            <a:chOff x="5486336" y="2820924"/>
            <a:chExt cx="1188600" cy="1188600"/>
          </a:xfrm>
        </p:grpSpPr>
        <p:sp>
          <p:nvSpPr>
            <p:cNvPr id="311" name="Google Shape;311;g8bedd45078_0_680"/>
            <p:cNvSpPr/>
            <p:nvPr/>
          </p:nvSpPr>
          <p:spPr>
            <a:xfrm>
              <a:off x="5486336" y="2820924"/>
              <a:ext cx="1188600" cy="118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8bedd45078_0_680"/>
            <p:cNvSpPr/>
            <p:nvPr/>
          </p:nvSpPr>
          <p:spPr>
            <a:xfrm>
              <a:off x="5547518" y="2882112"/>
              <a:ext cx="1066353" cy="1066353"/>
            </a:xfrm>
            <a:custGeom>
              <a:rect b="b" l="l" r="r" t="t"/>
              <a:pathLst>
                <a:path extrusionOk="0" h="1728" w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g8bedd45078_0_680"/>
          <p:cNvSpPr txBox="1"/>
          <p:nvPr/>
        </p:nvSpPr>
        <p:spPr>
          <a:xfrm>
            <a:off x="4012175" y="1726200"/>
            <a:ext cx="68394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Montserrat"/>
                <a:ea typeface="Montserrat"/>
                <a:cs typeface="Montserrat"/>
                <a:sym typeface="Montserrat"/>
              </a:rPr>
              <a:t>Thank</a:t>
            </a:r>
            <a:endParaRPr b="1" sz="9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Montserrat"/>
                <a:ea typeface="Montserrat"/>
                <a:cs typeface="Montserrat"/>
                <a:sym typeface="Montserrat"/>
              </a:rPr>
              <a:t>								You</a:t>
            </a:r>
            <a:endParaRPr b="1" sz="9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/>
          <p:nvPr/>
        </p:nvSpPr>
        <p:spPr>
          <a:xfrm>
            <a:off x="5974988" y="3093050"/>
            <a:ext cx="2096700" cy="349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9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8483650" y="3093050"/>
            <a:ext cx="2096700" cy="349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9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3473639" y="3093050"/>
            <a:ext cx="2183400" cy="349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9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014900" y="3093050"/>
            <a:ext cx="2140800" cy="349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9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"/>
          <p:cNvGrpSpPr/>
          <p:nvPr/>
        </p:nvGrpSpPr>
        <p:grpSpPr>
          <a:xfrm>
            <a:off x="11302894" y="6319522"/>
            <a:ext cx="351267" cy="351267"/>
            <a:chOff x="5486336" y="2820924"/>
            <a:chExt cx="1188720" cy="1188720"/>
          </a:xfrm>
        </p:grpSpPr>
        <p:sp>
          <p:nvSpPr>
            <p:cNvPr id="189" name="Google Shape;189;p2"/>
            <p:cNvSpPr/>
            <p:nvPr/>
          </p:nvSpPr>
          <p:spPr>
            <a:xfrm>
              <a:off x="5486336" y="2820924"/>
              <a:ext cx="1188720" cy="118872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547518" y="2882112"/>
              <a:ext cx="1066352" cy="1066354"/>
            </a:xfrm>
            <a:custGeom>
              <a:rect b="b" l="l" r="r" t="t"/>
              <a:pathLst>
                <a:path extrusionOk="0" h="1728" w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rgbClr val="0096D6"/>
            </a:solidFill>
            <a:ln>
              <a:noFill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ofile photo of Alek Racz" id="191" name="Google Shape;1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696" y="3537205"/>
            <a:ext cx="1653024" cy="1821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vwe Onome-Irikefe" id="192" name="Google Shape;192;p2" title="Kevwe Onome-Irikef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463" y="3537200"/>
            <a:ext cx="1722800" cy="1821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riti Sinha" id="193" name="Google Shape;193;p2" title="Kriti Sinh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5350" y="3537200"/>
            <a:ext cx="1722800" cy="1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"/>
          <p:cNvPicPr preferRelativeResize="0"/>
          <p:nvPr/>
        </p:nvPicPr>
        <p:blipFill rotWithShape="1">
          <a:blip r:embed="rId6">
            <a:alphaModFix/>
          </a:blip>
          <a:srcRect b="25373" l="0" r="0" t="0"/>
          <a:stretch/>
        </p:blipFill>
        <p:spPr>
          <a:xfrm>
            <a:off x="1092750" y="3193025"/>
            <a:ext cx="2282101" cy="22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"/>
          <p:cNvSpPr txBox="1"/>
          <p:nvPr/>
        </p:nvSpPr>
        <p:spPr>
          <a:xfrm>
            <a:off x="420800" y="182900"/>
            <a:ext cx="110202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99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solidFill>
                  <a:srgbClr val="0096D6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endParaRPr b="1" sz="3550">
              <a:solidFill>
                <a:srgbClr val="0096D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99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Automation of Reconciliation Process from Multiple Reports</a:t>
            </a:r>
            <a:endParaRPr i="1" sz="23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99">
              <a:solidFill>
                <a:schemeClr val="accent1"/>
              </a:solidFill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470400" y="1845563"/>
            <a:ext cx="32283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99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0096D6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sz="3399">
              <a:solidFill>
                <a:srgbClr val="0096D6"/>
              </a:solidFill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6085813" y="5358450"/>
            <a:ext cx="195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Kevwe Onome-Irikefe</a:t>
            </a:r>
            <a:endParaRPr b="1"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Analytics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"/>
          <p:cNvSpPr txBox="1"/>
          <p:nvPr/>
        </p:nvSpPr>
        <p:spPr>
          <a:xfrm>
            <a:off x="8560700" y="5492100"/>
            <a:ext cx="195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Kriti Sinha</a:t>
            </a:r>
            <a:endParaRPr b="1"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Computer Science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3610950" y="5492100"/>
            <a:ext cx="195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Alek Racz</a:t>
            </a:r>
            <a:endParaRPr b="1"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Computer Science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1092750" y="5440850"/>
            <a:ext cx="1952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Sinan Kamil</a:t>
            </a:r>
            <a:endParaRPr b="1"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Computer Engineering/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Science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"/>
          <p:cNvCxnSpPr/>
          <p:nvPr/>
        </p:nvCxnSpPr>
        <p:spPr>
          <a:xfrm flipH="1" rot="10800000">
            <a:off x="521625" y="1357075"/>
            <a:ext cx="10950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3"/>
          <p:cNvSpPr txBox="1"/>
          <p:nvPr/>
        </p:nvSpPr>
        <p:spPr>
          <a:xfrm>
            <a:off x="288407" y="497769"/>
            <a:ext cx="11084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Process Background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288407" y="1457173"/>
            <a:ext cx="5936700" cy="4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66613" lvl="1" marL="460236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9"/>
              <a:buFont typeface="Montserrat"/>
              <a:buChar char="•"/>
            </a:pPr>
            <a:r>
              <a:rPr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We’re struggling with </a:t>
            </a:r>
            <a:r>
              <a:rPr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reconciling multiple tax reports</a:t>
            </a:r>
            <a:r>
              <a:rPr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 Currently, it takes </a:t>
            </a:r>
            <a:r>
              <a:rPr b="1"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 minutes</a:t>
            </a:r>
            <a:r>
              <a:rPr b="1"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econ</a:t>
            </a:r>
            <a:r>
              <a:rPr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cile two tax reports and send the final report via email</a:t>
            </a:r>
            <a:r>
              <a:rPr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 </a:t>
            </a:r>
            <a:endParaRPr i="0" sz="1499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6613" lvl="1" marL="460236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9"/>
              <a:buFont typeface="Montserrat"/>
              <a:buChar char="•"/>
            </a:pPr>
            <a:r>
              <a:rPr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We’re evaluating RPA’s capability to address our needs for </a:t>
            </a:r>
            <a:r>
              <a:rPr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reconciling tax reports</a:t>
            </a:r>
            <a:r>
              <a:rPr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r</a:t>
            </a:r>
            <a:r>
              <a:rPr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econciliation</a:t>
            </a:r>
            <a:r>
              <a:rPr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process</a:t>
            </a:r>
            <a:r>
              <a:rPr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touches </a:t>
            </a:r>
            <a:r>
              <a:rPr b="1"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b="1"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applications and </a:t>
            </a:r>
            <a:r>
              <a:rPr b="1" lang="en-US" sz="14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server</a:t>
            </a:r>
            <a:r>
              <a:rPr i="0" lang="en-US" sz="14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0" sz="1499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Steps of current process</a:t>
            </a:r>
            <a:r>
              <a:rPr lang="en-US" sz="16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2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" name="Google Shape;209;p3"/>
          <p:cNvCxnSpPr/>
          <p:nvPr/>
        </p:nvCxnSpPr>
        <p:spPr>
          <a:xfrm flipH="1" rot="10800000">
            <a:off x="422800" y="1285050"/>
            <a:ext cx="10950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" name="Google Shape;2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260" y="4503175"/>
            <a:ext cx="10104299" cy="13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"/>
          <p:cNvSpPr txBox="1"/>
          <p:nvPr/>
        </p:nvSpPr>
        <p:spPr>
          <a:xfrm>
            <a:off x="1042250" y="5824625"/>
            <a:ext cx="101043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These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repetitive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rule-based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steps can quickly and easily be performed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 accuracy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Robotic Process Automation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(RPA)!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3"/>
          <p:cNvCxnSpPr/>
          <p:nvPr/>
        </p:nvCxnSpPr>
        <p:spPr>
          <a:xfrm>
            <a:off x="422800" y="1910550"/>
            <a:ext cx="4283700" cy="1800"/>
          </a:xfrm>
          <a:prstGeom prst="straightConnector1">
            <a:avLst/>
          </a:prstGeom>
          <a:noFill/>
          <a:ln cap="flat" cmpd="sng" w="9525">
            <a:solidFill>
              <a:srgbClr val="0096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"/>
          <p:cNvCxnSpPr/>
          <p:nvPr/>
        </p:nvCxnSpPr>
        <p:spPr>
          <a:xfrm>
            <a:off x="422800" y="4194525"/>
            <a:ext cx="4295700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PM Platform for Process Modeling - Signavio Process Manager" id="214" name="Google Shape;21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000" y="1285050"/>
            <a:ext cx="4071826" cy="3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edd45078_1_0"/>
          <p:cNvSpPr/>
          <p:nvPr/>
        </p:nvSpPr>
        <p:spPr>
          <a:xfrm>
            <a:off x="6477800" y="4796400"/>
            <a:ext cx="4406100" cy="168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9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8bedd45078_1_0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8bedd45078_1_0"/>
          <p:cNvSpPr txBox="1"/>
          <p:nvPr/>
        </p:nvSpPr>
        <p:spPr>
          <a:xfrm>
            <a:off x="288407" y="335994"/>
            <a:ext cx="11084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Process Background </a:t>
            </a:r>
            <a:r>
              <a:rPr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i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Human Path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g8bedd4507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900" y="997372"/>
            <a:ext cx="4517426" cy="5930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g8bedd45078_1_0"/>
          <p:cNvCxnSpPr/>
          <p:nvPr/>
        </p:nvCxnSpPr>
        <p:spPr>
          <a:xfrm flipH="1" rot="10800000">
            <a:off x="355600" y="976675"/>
            <a:ext cx="10950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g8bedd45078_1_0"/>
          <p:cNvSpPr txBox="1"/>
          <p:nvPr/>
        </p:nvSpPr>
        <p:spPr>
          <a:xfrm>
            <a:off x="6640950" y="4872600"/>
            <a:ext cx="42963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Montserrat"/>
                <a:ea typeface="Montserrat"/>
                <a:cs typeface="Montserrat"/>
                <a:sym typeface="Montserrat"/>
              </a:rPr>
              <a:t>Left: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A detailed flow chart containing each specific step performed by a human in this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Above: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Screenshot of the data that workers must manually manipulate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g8bedd4507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675" y="1447800"/>
            <a:ext cx="5602977" cy="30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211596" y="1371114"/>
            <a:ext cx="57663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1" marL="17457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Without automation...</a:t>
            </a:r>
            <a:r>
              <a:rPr b="1" i="0" lang="en-US" sz="17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2963" lvl="2" marL="62528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Employee must spend time doing this 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tedious, mindless 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manually on a regular basis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2963" lvl="2" marL="62528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are therefore left with 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less time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do complex, creative, or people-oriented tasks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2963" lvl="2" marL="62528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face the 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risk of being late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filing for tax returns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2963" lvl="2" marL="62528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There is a stronger possibility for 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error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our tax reconciliation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2963" lvl="2" marL="62528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workers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must devote their time in order to get through the workload</a:t>
            </a:r>
            <a:endParaRPr sz="14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314432" y="469694"/>
            <a:ext cx="11084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Why</a:t>
            </a: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Automation</a:t>
            </a: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b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3599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4"/>
          <p:cNvCxnSpPr/>
          <p:nvPr/>
        </p:nvCxnSpPr>
        <p:spPr>
          <a:xfrm flipH="1" rot="10800000">
            <a:off x="448825" y="1192550"/>
            <a:ext cx="10950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4"/>
          <p:cNvSpPr txBox="1"/>
          <p:nvPr/>
        </p:nvSpPr>
        <p:spPr>
          <a:xfrm>
            <a:off x="6824425" y="1254325"/>
            <a:ext cx="44520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174572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Metrics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3913" lvl="2" marL="625287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Montserrat"/>
              <a:buChar char="•"/>
            </a:pPr>
            <a:r>
              <a:rPr lang="en-US" sz="12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per email </a:t>
            </a:r>
            <a:endParaRPr sz="12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3913" lvl="2" marL="6252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Montserrat"/>
              <a:buChar char="•"/>
            </a:pPr>
            <a:r>
              <a:rPr lang="en-US" sz="12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 per reconciliation </a:t>
            </a:r>
            <a:endParaRPr sz="12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3913" lvl="2" marL="6252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Montserrat"/>
              <a:buChar char="•"/>
            </a:pPr>
            <a:r>
              <a:rPr lang="en-US" sz="12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of late tax filings</a:t>
            </a:r>
            <a:endParaRPr sz="12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3913" lvl="2" marL="6252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Montserrat"/>
              <a:buChar char="•"/>
            </a:pPr>
            <a:r>
              <a:rPr lang="en-US" sz="12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of erroneous reports</a:t>
            </a:r>
            <a:endParaRPr sz="12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3913" lvl="2" marL="6252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Montserrat"/>
              <a:buChar char="•"/>
            </a:pPr>
            <a:r>
              <a:rPr lang="en-US" sz="12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of overtime</a:t>
            </a:r>
            <a:endParaRPr sz="12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3913" lvl="2" marL="6252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Montserrat"/>
              <a:buChar char="•"/>
            </a:pPr>
            <a:r>
              <a:rPr lang="en-US" sz="12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employees needed for reconciliation</a:t>
            </a:r>
            <a:endParaRPr sz="12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3913" lvl="2" marL="6252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Montserrat"/>
              <a:buChar char="•"/>
            </a:pPr>
            <a:r>
              <a:rPr lang="en-US" sz="12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Opportunity cost for other tasks and innovation within company</a:t>
            </a:r>
            <a:endParaRPr sz="1200"/>
          </a:p>
        </p:txBody>
      </p:sp>
      <p:cxnSp>
        <p:nvCxnSpPr>
          <p:cNvPr id="235" name="Google Shape;235;p4"/>
          <p:cNvCxnSpPr/>
          <p:nvPr/>
        </p:nvCxnSpPr>
        <p:spPr>
          <a:xfrm flipH="1" rot="10800000">
            <a:off x="516400" y="1830175"/>
            <a:ext cx="3933000" cy="8400"/>
          </a:xfrm>
          <a:prstGeom prst="straightConnector1">
            <a:avLst/>
          </a:prstGeom>
          <a:noFill/>
          <a:ln cap="flat" cmpd="sng" w="9525">
            <a:solidFill>
              <a:srgbClr val="0096D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"/>
          <p:cNvCxnSpPr/>
          <p:nvPr/>
        </p:nvCxnSpPr>
        <p:spPr>
          <a:xfrm flipH="1" rot="10800000">
            <a:off x="7074375" y="1830175"/>
            <a:ext cx="3120600" cy="8400"/>
          </a:xfrm>
          <a:prstGeom prst="straightConnector1">
            <a:avLst/>
          </a:prstGeom>
          <a:noFill/>
          <a:ln cap="flat" cmpd="sng" w="9525">
            <a:solidFill>
              <a:srgbClr val="0096D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925" y="4308750"/>
            <a:ext cx="4785550" cy="23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bedd45078_1_26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8bedd45078_1_26"/>
          <p:cNvSpPr txBox="1"/>
          <p:nvPr/>
        </p:nvSpPr>
        <p:spPr>
          <a:xfrm>
            <a:off x="288407" y="335994"/>
            <a:ext cx="11084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1"/>
                </a:solidFill>
              </a:rPr>
              <a:t>Automation</a:t>
            </a:r>
            <a:r>
              <a:rPr b="1" lang="en-US" sz="3599">
                <a:solidFill>
                  <a:schemeClr val="accent1"/>
                </a:solidFill>
              </a:rPr>
              <a:t> Background </a:t>
            </a:r>
            <a:r>
              <a:rPr lang="en-US" sz="3599">
                <a:solidFill>
                  <a:schemeClr val="accent1"/>
                </a:solidFill>
              </a:rPr>
              <a:t>- </a:t>
            </a:r>
            <a:r>
              <a:rPr i="1" lang="en-US" sz="3599">
                <a:solidFill>
                  <a:schemeClr val="accent1"/>
                </a:solidFill>
              </a:rPr>
              <a:t>Robot Path</a:t>
            </a:r>
            <a:endParaRPr i="1"/>
          </a:p>
        </p:txBody>
      </p:sp>
      <p:cxnSp>
        <p:nvCxnSpPr>
          <p:cNvPr id="244" name="Google Shape;244;g8bedd45078_1_26"/>
          <p:cNvCxnSpPr/>
          <p:nvPr/>
        </p:nvCxnSpPr>
        <p:spPr>
          <a:xfrm flipH="1" rot="10800000">
            <a:off x="355600" y="976675"/>
            <a:ext cx="10950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Google Shape;245;g8bedd45078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25" y="1091750"/>
            <a:ext cx="4528924" cy="55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8bedd45078_1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275" y="1229650"/>
            <a:ext cx="5342552" cy="3561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8bedd45078_1_26"/>
          <p:cNvSpPr txBox="1"/>
          <p:nvPr/>
        </p:nvSpPr>
        <p:spPr>
          <a:xfrm>
            <a:off x="6689500" y="5124275"/>
            <a:ext cx="46164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Montserrat"/>
                <a:ea typeface="Montserrat"/>
                <a:cs typeface="Montserrat"/>
                <a:sym typeface="Montserrat"/>
              </a:rPr>
              <a:t>Left: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A detailed flow chart containing each specific step performed by bot in this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Above: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Photo of Team 23 working to automate this process using RPA in UiPath StudioX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g8bedd45078_1_26"/>
          <p:cNvSpPr/>
          <p:nvPr/>
        </p:nvSpPr>
        <p:spPr>
          <a:xfrm>
            <a:off x="6607250" y="5038100"/>
            <a:ext cx="4406100" cy="1491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9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8795250" y="340163"/>
            <a:ext cx="2672475" cy="26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7737650" y="274800"/>
            <a:ext cx="1712250" cy="17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5"/>
          <p:cNvSpPr txBox="1"/>
          <p:nvPr/>
        </p:nvSpPr>
        <p:spPr>
          <a:xfrm>
            <a:off x="1932924" y="2157017"/>
            <a:ext cx="7982100" cy="4321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8288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sz="31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sz="31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None/>
            </a:pPr>
            <a:r>
              <a:t/>
            </a:r>
            <a:endParaRPr sz="31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36" lvl="0" marL="18288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Arial"/>
              <a:buChar char="•"/>
            </a:pPr>
            <a:r>
              <a:rPr lang="en-US" sz="31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&lt;Embed the process video here&gt;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79" lvl="0" marL="18288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Notes for Do’s and Don’ts for Presentation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"/>
          <p:cNvSpPr txBox="1"/>
          <p:nvPr/>
        </p:nvSpPr>
        <p:spPr>
          <a:xfrm>
            <a:off x="288402" y="407975"/>
            <a:ext cx="7584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Video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5"/>
          <p:cNvCxnSpPr/>
          <p:nvPr/>
        </p:nvCxnSpPr>
        <p:spPr>
          <a:xfrm flipH="1" rot="10800000">
            <a:off x="448825" y="1192550"/>
            <a:ext cx="10950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5"/>
          <p:cNvSpPr txBox="1"/>
          <p:nvPr/>
        </p:nvSpPr>
        <p:spPr>
          <a:xfrm>
            <a:off x="356275" y="1295400"/>
            <a:ext cx="3435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latin typeface="Montserrat"/>
                <a:ea typeface="Montserrat"/>
                <a:cs typeface="Montserrat"/>
                <a:sym typeface="Montserrat"/>
              </a:rPr>
              <a:t>See our bot in action!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5" title="New vide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2925" y="2157025"/>
            <a:ext cx="7982100" cy="432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1" name="Google Shape;261;p5"/>
          <p:cNvSpPr txBox="1"/>
          <p:nvPr/>
        </p:nvSpPr>
        <p:spPr>
          <a:xfrm>
            <a:off x="2258000" y="1782150"/>
            <a:ext cx="7697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Click here if there are video issues!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bedd45078_2_167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g8bedd45078_2_167"/>
          <p:cNvSpPr txBox="1"/>
          <p:nvPr/>
        </p:nvSpPr>
        <p:spPr>
          <a:xfrm>
            <a:off x="288402" y="407975"/>
            <a:ext cx="7584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Special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g8bedd45078_2_167"/>
          <p:cNvCxnSpPr/>
          <p:nvPr/>
        </p:nvCxnSpPr>
        <p:spPr>
          <a:xfrm flipH="1" rot="10800000">
            <a:off x="448825" y="1192550"/>
            <a:ext cx="10950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0" name="Google Shape;270;g8bedd45078_2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125" y="1367375"/>
            <a:ext cx="8409710" cy="53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bedd45078_1_35"/>
          <p:cNvSpPr/>
          <p:nvPr/>
        </p:nvSpPr>
        <p:spPr>
          <a:xfrm>
            <a:off x="6371275" y="1838575"/>
            <a:ext cx="3804300" cy="205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96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8bedd45078_1_35"/>
          <p:cNvSpPr txBox="1"/>
          <p:nvPr>
            <p:ph idx="12" type="sldNum"/>
          </p:nvPr>
        </p:nvSpPr>
        <p:spPr>
          <a:xfrm>
            <a:off x="211611" y="6478524"/>
            <a:ext cx="30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g8bedd45078_1_35"/>
          <p:cNvSpPr txBox="1"/>
          <p:nvPr/>
        </p:nvSpPr>
        <p:spPr>
          <a:xfrm>
            <a:off x="211596" y="1371114"/>
            <a:ext cx="57663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1" marL="17457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During </a:t>
            </a:r>
            <a:r>
              <a:rPr b="1" lang="en-US" sz="18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automation...</a:t>
            </a:r>
            <a:r>
              <a:rPr b="1" i="0" lang="en-US" sz="17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2963" lvl="2" marL="62528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path workflow had to be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translated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into a robot path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2963" lvl="2" marL="62528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 dedicated activities were 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troublesome to use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the automation 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136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-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Could not use VLookup in UiPath StudioX, replaced with Excel formula 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2963" lvl="2" marL="625287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•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Computer had to be in </a:t>
            </a:r>
            <a:r>
              <a:rPr b="1"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right state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automation to run 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136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Montserrat"/>
              <a:buChar char="-"/>
            </a:pP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Excel had to be closed b</a:t>
            </a:r>
            <a:r>
              <a:rPr lang="en-US" sz="15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efore automation could run</a:t>
            </a:r>
            <a:endParaRPr sz="15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9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g8bedd45078_1_35"/>
          <p:cNvSpPr txBox="1"/>
          <p:nvPr/>
        </p:nvSpPr>
        <p:spPr>
          <a:xfrm>
            <a:off x="314432" y="469694"/>
            <a:ext cx="11084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Challenges Faced during Automation</a:t>
            </a:r>
            <a:br>
              <a:rPr b="1" lang="en-US" sz="3599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3599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g8bedd45078_1_35"/>
          <p:cNvCxnSpPr/>
          <p:nvPr/>
        </p:nvCxnSpPr>
        <p:spPr>
          <a:xfrm flipH="1" rot="10800000">
            <a:off x="448825" y="1192550"/>
            <a:ext cx="109503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" name="Google Shape;280;g8bedd45078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237" y="4209450"/>
            <a:ext cx="5048375" cy="264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g8bedd45078_1_35"/>
          <p:cNvCxnSpPr/>
          <p:nvPr/>
        </p:nvCxnSpPr>
        <p:spPr>
          <a:xfrm flipH="1" rot="10800000">
            <a:off x="516400" y="1830175"/>
            <a:ext cx="3933000" cy="8400"/>
          </a:xfrm>
          <a:prstGeom prst="straightConnector1">
            <a:avLst/>
          </a:prstGeom>
          <a:noFill/>
          <a:ln cap="flat" cmpd="sng" w="9525">
            <a:solidFill>
              <a:srgbClr val="0096D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g8bedd45078_1_35"/>
          <p:cNvSpPr txBox="1"/>
          <p:nvPr/>
        </p:nvSpPr>
        <p:spPr>
          <a:xfrm>
            <a:off x="6551275" y="2032800"/>
            <a:ext cx="34443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Despite facing these obstacles, our team completed the bot in just a few hours.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The results of our automation are outlined on the next slide.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g8bedd45078_1_35"/>
          <p:cNvSpPr/>
          <p:nvPr/>
        </p:nvSpPr>
        <p:spPr>
          <a:xfrm>
            <a:off x="10422325" y="2208775"/>
            <a:ext cx="976800" cy="13161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8bedd45078_1_35"/>
          <p:cNvSpPr/>
          <p:nvPr/>
        </p:nvSpPr>
        <p:spPr>
          <a:xfrm>
            <a:off x="11235075" y="2387125"/>
            <a:ext cx="691500" cy="9594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HP">
      <a:dk1>
        <a:srgbClr val="000000"/>
      </a:dk1>
      <a:lt1>
        <a:srgbClr val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P Standard 16x9 v4">
  <a:themeElements>
    <a:clrScheme name="HP">
      <a:dk1>
        <a:srgbClr val="000000"/>
      </a:dk1>
      <a:lt1>
        <a:srgbClr val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P Standard 16x9 v4">
  <a:themeElements>
    <a:clrScheme name="HP">
      <a:dk1>
        <a:srgbClr val="000000"/>
      </a:dk1>
      <a:lt1>
        <a:srgbClr val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1FEBD4156E1499359629F9FFACBC9" ma:contentTypeVersion="11" ma:contentTypeDescription="Create a new document." ma:contentTypeScope="" ma:versionID="68b7da4a7e2753c61931dba172ebf047">
  <xsd:schema xmlns:xsd="http://www.w3.org/2001/XMLSchema" xmlns:xs="http://www.w3.org/2001/XMLSchema" xmlns:p="http://schemas.microsoft.com/office/2006/metadata/properties" xmlns:ns2="0da40024-fa82-4ed9-8048-e67b054caae0" xmlns:ns3="3451ae9d-94b4-4adf-95bc-10b94cbaf40f" targetNamespace="http://schemas.microsoft.com/office/2006/metadata/properties" ma:root="true" ma:fieldsID="9210ae2a6a00cbee9852cf055239ad9e" ns2:_="" ns3:_="">
    <xsd:import namespace="0da40024-fa82-4ed9-8048-e67b054caae0"/>
    <xsd:import namespace="3451ae9d-94b4-4adf-95bc-10b94cbaf4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40024-fa82-4ed9-8048-e67b054ca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1ae9d-94b4-4adf-95bc-10b94cbaf40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738B00-F24E-4CB9-BC06-8734189ADBDE}"/>
</file>

<file path=customXml/itemProps2.xml><?xml version="1.0" encoding="utf-8"?>
<ds:datastoreItem xmlns:ds="http://schemas.openxmlformats.org/officeDocument/2006/customXml" ds:itemID="{CF398C36-7FD4-41A8-8936-FAE8F3DCEB28}"/>
</file>

<file path=customXml/itemProps3.xml><?xml version="1.0" encoding="utf-8"?>
<ds:datastoreItem xmlns:ds="http://schemas.openxmlformats.org/officeDocument/2006/customXml" ds:itemID="{B51C152E-E3F6-4B01-BF6B-95F80510B10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Vincent BRISSOT</dc:creator>
  <dcterms:created xsi:type="dcterms:W3CDTF">2020-05-13T18:13:18Z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1755665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D6.2.10</vt:lpwstr>
  </property>
  <property fmtid="{D5CDD505-2E9C-101B-9397-08002B2CF9AE}" pid="5" name="ContentTypeId">
    <vt:lpwstr>0x0101004131FEBD4156E1499359629F9FFACBC9</vt:lpwstr>
  </property>
</Properties>
</file>