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2" r:id="rId9"/>
    <p:sldId id="264" r:id="rId10"/>
    <p:sldId id="265" r:id="rId11"/>
    <p:sldId id="267" r:id="rId12"/>
    <p:sldId id="269" r:id="rId13"/>
    <p:sldId id="273" r:id="rId14"/>
    <p:sldId id="271" r:id="rId15"/>
    <p:sldId id="274" r:id="rId16"/>
    <p:sldId id="275" r:id="rId17"/>
    <p:sldId id="276" r:id="rId18"/>
    <p:sldId id="277" r:id="rId19"/>
    <p:sldId id="281" r:id="rId20"/>
    <p:sldId id="278" r:id="rId21"/>
    <p:sldId id="279" r:id="rId22"/>
    <p:sldId id="282" r:id="rId23"/>
    <p:sldId id="280" r:id="rId24"/>
    <p:sldId id="284" r:id="rId25"/>
    <p:sldId id="283" r:id="rId26"/>
    <p:sldId id="288" r:id="rId27"/>
    <p:sldId id="289" r:id="rId28"/>
    <p:sldId id="290" r:id="rId29"/>
    <p:sldId id="291" r:id="rId30"/>
    <p:sldId id="292" r:id="rId31"/>
    <p:sldId id="293" r:id="rId32"/>
    <p:sldId id="29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82B093-AF40-26E8-811E-4501B51AEE37}" v="965" dt="2024-01-23T16:55:27.867"/>
    <p1510:client id="{97406446-0C34-95FC-F464-C6959C8A4A9D}" v="10" dt="2024-01-24T11:43:47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urope must strongly combat the spread of hate speech and hate crime | EESC">
            <a:extLst>
              <a:ext uri="{FF2B5EF4-FFF2-40B4-BE49-F238E27FC236}">
                <a16:creationId xmlns:a16="http://schemas.microsoft.com/office/drawing/2014/main" id="{9E25DE42-1D52-9DF8-24B4-F66445C30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106" y="2670175"/>
            <a:ext cx="4535328" cy="1513447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cs typeface="Calibri Light"/>
              </a:rPr>
              <a:t>Hate Speech Detection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1BD22C-763C-CCEA-32B8-FBFDC836C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CCE0E4F-CA9C-10DC-B9F8-7A838D933D58}"/>
              </a:ext>
            </a:extLst>
          </p:cNvPr>
          <p:cNvSpPr txBox="1">
            <a:spLocks/>
          </p:cNvSpPr>
          <p:nvPr/>
        </p:nvSpPr>
        <p:spPr>
          <a:xfrm>
            <a:off x="4005262" y="579438"/>
            <a:ext cx="4181476" cy="7207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dirty="0" err="1">
                <a:solidFill>
                  <a:schemeClr val="bg1"/>
                </a:solidFill>
                <a:cs typeface="Calibri Light"/>
              </a:rPr>
              <a:t>Unbalaced</a:t>
            </a:r>
            <a:r>
              <a:rPr lang="en-US" sz="4400" dirty="0">
                <a:solidFill>
                  <a:schemeClr val="bg1"/>
                </a:solidFill>
                <a:cs typeface="Calibri Light"/>
              </a:rPr>
              <a:t> Dataset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3A3901-1D46-B7E0-AF45-92DF0CF8B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212" y="1719263"/>
            <a:ext cx="1957388" cy="416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6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0878E1-6CB5-C44F-906F-8D452D025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A69F665-8E86-CCFC-25F3-649F80E7BCA8}"/>
              </a:ext>
            </a:extLst>
          </p:cNvPr>
          <p:cNvSpPr txBox="1">
            <a:spLocks/>
          </p:cNvSpPr>
          <p:nvPr/>
        </p:nvSpPr>
        <p:spPr>
          <a:xfrm>
            <a:off x="4731543" y="615157"/>
            <a:ext cx="2717008" cy="720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cs typeface="Calibri Light"/>
              </a:rPr>
              <a:t>Afterwards</a:t>
            </a:r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A4DF0D-E754-545D-2BF0-B7833E688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771" y="1840667"/>
            <a:ext cx="1981200" cy="4038600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ADD68E9B-87C5-9352-87AF-E07B8618F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058" y="1844806"/>
            <a:ext cx="1952625" cy="4105275"/>
          </a:xfrm>
          <a:prstGeom prst="rect">
            <a:avLst/>
          </a:prstGeom>
        </p:spPr>
      </p:pic>
      <p:pic>
        <p:nvPicPr>
          <p:cNvPr id="7" name="Picture 6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DB37CB6B-E4F2-BA52-3E5E-50ACA76D7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525" y="2802731"/>
            <a:ext cx="40290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3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3FCD1F-6F45-9E8A-46D1-164B66782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98A2789-BE6C-5B7A-1129-38B451097606}"/>
              </a:ext>
            </a:extLst>
          </p:cNvPr>
          <p:cNvSpPr txBox="1">
            <a:spLocks/>
          </p:cNvSpPr>
          <p:nvPr/>
        </p:nvSpPr>
        <p:spPr>
          <a:xfrm>
            <a:off x="3457575" y="3067845"/>
            <a:ext cx="5503068" cy="7207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8000" dirty="0">
                <a:solidFill>
                  <a:schemeClr val="bg1"/>
                </a:solidFill>
                <a:cs typeface="Calibri Light"/>
              </a:rPr>
              <a:t>Data Augmentation?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06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1C4105-53AD-E751-7DF8-1890F5916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5E9617E-9708-3BAB-E2A7-DE1C51499861}"/>
              </a:ext>
            </a:extLst>
          </p:cNvPr>
          <p:cNvSpPr txBox="1">
            <a:spLocks/>
          </p:cNvSpPr>
          <p:nvPr/>
        </p:nvSpPr>
        <p:spPr>
          <a:xfrm>
            <a:off x="3493294" y="3067845"/>
            <a:ext cx="5193506" cy="7207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>
                <a:solidFill>
                  <a:schemeClr val="bg1"/>
                </a:solidFill>
                <a:cs typeface="Calibri Light"/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570589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EAE092-9F42-A5D1-07BF-6E1A15F59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5A27617-70D1-2ACF-A2F4-3E87E5636610}"/>
              </a:ext>
            </a:extLst>
          </p:cNvPr>
          <p:cNvSpPr txBox="1">
            <a:spLocks/>
          </p:cNvSpPr>
          <p:nvPr/>
        </p:nvSpPr>
        <p:spPr>
          <a:xfrm>
            <a:off x="5017293" y="877094"/>
            <a:ext cx="2157411" cy="720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cs typeface="Calibri Light"/>
              </a:rPr>
              <a:t>Shuffling</a:t>
            </a:r>
            <a:endParaRPr lang="en-US" dirty="0">
              <a:solidFill>
                <a:schemeClr val="bg1"/>
              </a:solidFill>
              <a:cs typeface="Calibri Light" panose="020F0302020204030204"/>
            </a:endParaRPr>
          </a:p>
        </p:txBody>
      </p:sp>
      <p:pic>
        <p:nvPicPr>
          <p:cNvPr id="2" name="Picture 1" descr="A screenshot of a phone&#10;&#10;Description automatically generated">
            <a:extLst>
              <a:ext uri="{FF2B5EF4-FFF2-40B4-BE49-F238E27FC236}">
                <a16:creationId xmlns:a16="http://schemas.microsoft.com/office/drawing/2014/main" id="{3C1E2540-8487-C612-E00C-24D435F0D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271053"/>
            <a:ext cx="8477249" cy="28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5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37CC63-83DD-6077-B1BF-DDE07075C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5CC04BC-5C51-50F1-9AC1-97E2C59634D5}"/>
              </a:ext>
            </a:extLst>
          </p:cNvPr>
          <p:cNvSpPr txBox="1">
            <a:spLocks/>
          </p:cNvSpPr>
          <p:nvPr/>
        </p:nvSpPr>
        <p:spPr>
          <a:xfrm>
            <a:off x="4541043" y="841375"/>
            <a:ext cx="3109911" cy="720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cs typeface="Calibri Light"/>
              </a:rPr>
              <a:t>Tokenization</a:t>
            </a:r>
            <a:endParaRPr lang="en-US" dirty="0"/>
          </a:p>
        </p:txBody>
      </p:sp>
      <p:pic>
        <p:nvPicPr>
          <p:cNvPr id="3" name="Picture 2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2EF44846-97DD-DCE5-6E36-CCD2ED783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419" y="2606532"/>
            <a:ext cx="8777209" cy="181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4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16EF61-E834-62E6-420C-2B589C6AE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6744386-947D-3BB6-BA16-9B3BC36D2FF9}"/>
              </a:ext>
            </a:extLst>
          </p:cNvPr>
          <p:cNvSpPr txBox="1">
            <a:spLocks/>
          </p:cNvSpPr>
          <p:nvPr/>
        </p:nvSpPr>
        <p:spPr>
          <a:xfrm>
            <a:off x="5076824" y="948531"/>
            <a:ext cx="2038349" cy="720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cs typeface="Calibri Light"/>
              </a:rPr>
              <a:t>Padding</a:t>
            </a:r>
            <a:endParaRPr lang="en-US" dirty="0"/>
          </a:p>
        </p:txBody>
      </p:sp>
      <p:pic>
        <p:nvPicPr>
          <p:cNvPr id="2" name="Picture 1" descr="A pattern of white ovals&#10;&#10;Description automatically generated">
            <a:extLst>
              <a:ext uri="{FF2B5EF4-FFF2-40B4-BE49-F238E27FC236}">
                <a16:creationId xmlns:a16="http://schemas.microsoft.com/office/drawing/2014/main" id="{BF1AECBB-DF95-020F-2F1D-A08A453A7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57" y="2933210"/>
            <a:ext cx="10072686" cy="118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90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FA978E-88AA-50B9-B7D3-C6AB180D1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B175FC5-308B-B286-5994-F00BCE03ECED}"/>
              </a:ext>
            </a:extLst>
          </p:cNvPr>
          <p:cNvSpPr txBox="1">
            <a:spLocks/>
          </p:cNvSpPr>
          <p:nvPr/>
        </p:nvSpPr>
        <p:spPr>
          <a:xfrm>
            <a:off x="3481388" y="912812"/>
            <a:ext cx="5217315" cy="7207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cs typeface="Calibri Light"/>
              </a:rPr>
              <a:t>One-Hot Encode Labels</a:t>
            </a:r>
            <a:endParaRPr lang="en-US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E58F6C2-4531-B1AF-992F-5D008B82E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869" y="2576513"/>
            <a:ext cx="5160168" cy="241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57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E1ED13-B8E8-F69E-2674-9252BBDCF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DD1114E-22C2-7CD2-B6D9-1DAAB9488A65}"/>
              </a:ext>
            </a:extLst>
          </p:cNvPr>
          <p:cNvSpPr txBox="1">
            <a:spLocks/>
          </p:cNvSpPr>
          <p:nvPr/>
        </p:nvSpPr>
        <p:spPr>
          <a:xfrm>
            <a:off x="4386263" y="996156"/>
            <a:ext cx="3407566" cy="720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cs typeface="Calibri Light"/>
              </a:rPr>
              <a:t>Train Test Split</a:t>
            </a:r>
            <a:endParaRPr lang="en-US" dirty="0"/>
          </a:p>
        </p:txBody>
      </p:sp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36D87D4A-C059-495E-628B-52C9FC11A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270" y="2366963"/>
            <a:ext cx="5605461" cy="28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76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2A030B-D336-8925-2156-7BE1D2BEB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7935CD9-B3DE-9441-C0BC-F866DC7186CA}"/>
              </a:ext>
            </a:extLst>
          </p:cNvPr>
          <p:cNvSpPr txBox="1">
            <a:spLocks/>
          </p:cNvSpPr>
          <p:nvPr/>
        </p:nvSpPr>
        <p:spPr>
          <a:xfrm>
            <a:off x="3219450" y="3067845"/>
            <a:ext cx="5741194" cy="7207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>
                <a:solidFill>
                  <a:schemeClr val="bg1"/>
                </a:solidFill>
                <a:cs typeface="Calibri Light"/>
              </a:rPr>
              <a:t>Now for the SPICY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1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C4792E-1859-AE04-B974-0189B4019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Online Hate and Harassment">
            <a:extLst>
              <a:ext uri="{FF2B5EF4-FFF2-40B4-BE49-F238E27FC236}">
                <a16:creationId xmlns:a16="http://schemas.microsoft.com/office/drawing/2014/main" id="{03CF6A5E-A340-821F-2F87-831530A50B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31199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5" name="Picture 4" descr="Online Hate and Harassment">
            <a:extLst>
              <a:ext uri="{FF2B5EF4-FFF2-40B4-BE49-F238E27FC236}">
                <a16:creationId xmlns:a16="http://schemas.microsoft.com/office/drawing/2014/main" id="{2A81F074-DCC9-327F-9DE6-3C068F1D7D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81" r="-1" b="31054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79F60E0C-6C6E-1105-E8B0-24EF6B9D20F4}"/>
              </a:ext>
            </a:extLst>
          </p:cNvPr>
          <p:cNvSpPr txBox="1">
            <a:spLocks/>
          </p:cNvSpPr>
          <p:nvPr/>
        </p:nvSpPr>
        <p:spPr>
          <a:xfrm>
            <a:off x="835169" y="1658145"/>
            <a:ext cx="4535328" cy="1846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>
                <a:solidFill>
                  <a:schemeClr val="bg1"/>
                </a:solidFill>
                <a:cs typeface="Calibri Light"/>
              </a:rPr>
              <a:t>A growing</a:t>
            </a:r>
            <a:endParaRPr lang="en-US" dirty="0">
              <a:solidFill>
                <a:schemeClr val="bg1"/>
              </a:solidFill>
              <a:cs typeface="Calibri Light"/>
            </a:endParaRPr>
          </a:p>
          <a:p>
            <a:pPr algn="l"/>
            <a:r>
              <a:rPr lang="en-US" sz="4800" dirty="0">
                <a:solidFill>
                  <a:schemeClr val="bg1"/>
                </a:solidFill>
                <a:cs typeface="Calibri Light"/>
              </a:rPr>
              <a:t>issue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2587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BE1D15-AEA9-2442-1CE1-7DEB08AD6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4B8A5E-0805-8E10-4860-C4D3EDEC0CEB}"/>
              </a:ext>
            </a:extLst>
          </p:cNvPr>
          <p:cNvSpPr txBox="1">
            <a:spLocks/>
          </p:cNvSpPr>
          <p:nvPr/>
        </p:nvSpPr>
        <p:spPr>
          <a:xfrm>
            <a:off x="3517106" y="508001"/>
            <a:ext cx="5145878" cy="720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cs typeface="Calibri Light"/>
              </a:rPr>
              <a:t>AI Model 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diagram of a long short-term memory&#10;&#10;Description automatically generated">
            <a:extLst>
              <a:ext uri="{FF2B5EF4-FFF2-40B4-BE49-F238E27FC236}">
                <a16:creationId xmlns:a16="http://schemas.microsoft.com/office/drawing/2014/main" id="{43963E79-9DD7-050A-1E43-BD747D28E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605" y="1681163"/>
            <a:ext cx="6688111" cy="401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33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015FD9-FFFD-EA8A-E1D6-70FC6D411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4B87D5-11EA-9434-B45C-1618C41DFCE9}"/>
              </a:ext>
            </a:extLst>
          </p:cNvPr>
          <p:cNvSpPr txBox="1">
            <a:spLocks/>
          </p:cNvSpPr>
          <p:nvPr/>
        </p:nvSpPr>
        <p:spPr>
          <a:xfrm>
            <a:off x="3945732" y="638969"/>
            <a:ext cx="4288629" cy="720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cs typeface="Calibri Light"/>
              </a:rPr>
              <a:t>Two LSTM Models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599DFBC-2824-7753-BF32-723D101A9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8" y="2247900"/>
            <a:ext cx="8124824" cy="27789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8A6383-00DB-39EF-9C31-00E7C801A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3" y="5266498"/>
            <a:ext cx="10417968" cy="4802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08B45E-70C0-3D58-8E7E-0069C5C32103}"/>
              </a:ext>
            </a:extLst>
          </p:cNvPr>
          <p:cNvSpPr txBox="1">
            <a:spLocks/>
          </p:cNvSpPr>
          <p:nvPr/>
        </p:nvSpPr>
        <p:spPr>
          <a:xfrm rot="2340000">
            <a:off x="9732169" y="900908"/>
            <a:ext cx="2502690" cy="7683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>Shock, Horror!</a:t>
            </a:r>
            <a:b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</a:b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>Python Code!</a:t>
            </a:r>
          </a:p>
        </p:txBody>
      </p:sp>
    </p:spTree>
    <p:extLst>
      <p:ext uri="{BB962C8B-B14F-4D97-AF65-F5344CB8AC3E}">
        <p14:creationId xmlns:p14="http://schemas.microsoft.com/office/powerpoint/2010/main" val="3193579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460174-75F1-8FE1-2D4A-0A12DB541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173F0F7-E3C9-4985-D1C6-85F4490F6330}"/>
              </a:ext>
            </a:extLst>
          </p:cNvPr>
          <p:cNvSpPr txBox="1">
            <a:spLocks/>
          </p:cNvSpPr>
          <p:nvPr/>
        </p:nvSpPr>
        <p:spPr>
          <a:xfrm>
            <a:off x="4302919" y="3067845"/>
            <a:ext cx="3574257" cy="7207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>
                <a:solidFill>
                  <a:schemeClr val="bg1"/>
                </a:solidFill>
                <a:cs typeface="Calibri Light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580284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EEB1FD-3C50-D71F-2043-540AAC38E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6D18517-A4A0-CF19-6E3E-DB4786B0027C}"/>
              </a:ext>
            </a:extLst>
          </p:cNvPr>
          <p:cNvSpPr txBox="1">
            <a:spLocks/>
          </p:cNvSpPr>
          <p:nvPr/>
        </p:nvSpPr>
        <p:spPr>
          <a:xfrm>
            <a:off x="3481388" y="650876"/>
            <a:ext cx="5217318" cy="720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cs typeface="Calibri Light"/>
              </a:rPr>
              <a:t>Hate Detection Model</a:t>
            </a:r>
          </a:p>
        </p:txBody>
      </p:sp>
      <p:pic>
        <p:nvPicPr>
          <p:cNvPr id="4" name="Picture 3" descr="A graph of a training performance&#10;&#10;Description automatically generated">
            <a:extLst>
              <a:ext uri="{FF2B5EF4-FFF2-40B4-BE49-F238E27FC236}">
                <a16:creationId xmlns:a16="http://schemas.microsoft.com/office/drawing/2014/main" id="{FFD82F42-AEE7-9835-A53B-73F37DAA4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70" y="1891020"/>
            <a:ext cx="9405936" cy="38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0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123C80-0F80-7C46-7130-DAD01B130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0DE1B90-718E-ED78-6E3E-021A3BC756FA}"/>
              </a:ext>
            </a:extLst>
          </p:cNvPr>
          <p:cNvSpPr txBox="1">
            <a:spLocks/>
          </p:cNvSpPr>
          <p:nvPr/>
        </p:nvSpPr>
        <p:spPr>
          <a:xfrm>
            <a:off x="3481388" y="650876"/>
            <a:ext cx="5217318" cy="720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cs typeface="Calibri Light"/>
              </a:rPr>
              <a:t>Hate Detection Model</a:t>
            </a:r>
          </a:p>
        </p:txBody>
      </p:sp>
      <p:pic>
        <p:nvPicPr>
          <p:cNvPr id="2" name="Picture 1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BE94B5E0-B974-D20B-E20E-93F8E80FD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953" y="1716881"/>
            <a:ext cx="488209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15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04760B-CB94-0E8B-0492-604FD76F7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5F0CA0-0A8E-60CF-2099-1590B7ADD3FE}"/>
              </a:ext>
            </a:extLst>
          </p:cNvPr>
          <p:cNvSpPr txBox="1">
            <a:spLocks/>
          </p:cNvSpPr>
          <p:nvPr/>
        </p:nvSpPr>
        <p:spPr>
          <a:xfrm>
            <a:off x="3481388" y="650876"/>
            <a:ext cx="5217318" cy="720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cs typeface="Calibri Light"/>
              </a:rPr>
              <a:t>Hate Detection Model</a:t>
            </a:r>
          </a:p>
        </p:txBody>
      </p:sp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B483F51B-6B4D-A78D-F978-363261129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8" y="2688432"/>
            <a:ext cx="6550818" cy="200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89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A80836-67F8-99E2-5AFA-913AB38CA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9F5136-EBB5-BB68-802D-FFA1E9BF9F08}"/>
              </a:ext>
            </a:extLst>
          </p:cNvPr>
          <p:cNvSpPr txBox="1">
            <a:spLocks/>
          </p:cNvSpPr>
          <p:nvPr/>
        </p:nvSpPr>
        <p:spPr>
          <a:xfrm>
            <a:off x="2540794" y="674688"/>
            <a:ext cx="7098505" cy="720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cs typeface="Calibri Light"/>
              </a:rPr>
              <a:t>Target Group Detection Model</a:t>
            </a:r>
          </a:p>
        </p:txBody>
      </p:sp>
      <p:pic>
        <p:nvPicPr>
          <p:cNvPr id="2" name="Picture 1" descr="A graph of a training performance&#10;&#10;Description automatically generated">
            <a:extLst>
              <a:ext uri="{FF2B5EF4-FFF2-40B4-BE49-F238E27FC236}">
                <a16:creationId xmlns:a16="http://schemas.microsoft.com/office/drawing/2014/main" id="{6AE4F573-2452-9CFB-309D-03825417A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867960"/>
            <a:ext cx="9441654" cy="387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660A64-FBB3-4DE7-356F-29091C01A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E1F9F73-BAC7-A682-C99E-6676CD156675}"/>
              </a:ext>
            </a:extLst>
          </p:cNvPr>
          <p:cNvSpPr txBox="1">
            <a:spLocks/>
          </p:cNvSpPr>
          <p:nvPr/>
        </p:nvSpPr>
        <p:spPr>
          <a:xfrm>
            <a:off x="3481388" y="650876"/>
            <a:ext cx="5217318" cy="720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cs typeface="Calibri Light"/>
              </a:rPr>
              <a:t>Hate Detection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F191B-6BEB-5416-7E6C-6F24D52F0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992" y="1776413"/>
            <a:ext cx="481439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14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7EDFBC-6468-CC44-E696-0D6EC03C1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A4FBCFC-FA91-014B-3F9C-470F0AFEC4C8}"/>
              </a:ext>
            </a:extLst>
          </p:cNvPr>
          <p:cNvSpPr txBox="1">
            <a:spLocks/>
          </p:cNvSpPr>
          <p:nvPr/>
        </p:nvSpPr>
        <p:spPr>
          <a:xfrm>
            <a:off x="3481388" y="650876"/>
            <a:ext cx="5217318" cy="720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cs typeface="Calibri Light"/>
              </a:rPr>
              <a:t>Hate Detection Model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6E472582-ACD1-E154-674D-E7328BC32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726532"/>
            <a:ext cx="6553200" cy="20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57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811081-A0D6-343B-0C48-5D7E6D7F5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9CCFE0A-7A4E-E3CC-2C65-4CDC2CEE9859}"/>
              </a:ext>
            </a:extLst>
          </p:cNvPr>
          <p:cNvSpPr txBox="1">
            <a:spLocks/>
          </p:cNvSpPr>
          <p:nvPr/>
        </p:nvSpPr>
        <p:spPr>
          <a:xfrm>
            <a:off x="3993357" y="3067845"/>
            <a:ext cx="4193382" cy="7207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>
                <a:solidFill>
                  <a:schemeClr val="bg1"/>
                </a:solidFill>
                <a:cs typeface="Calibri Light"/>
              </a:rPr>
              <a:t>Example Usage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50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1EB200-FA81-E615-3AF6-AAAABE2CF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Top Social Media Moderation Tools &amp; Why You Need One">
            <a:extLst>
              <a:ext uri="{FF2B5EF4-FFF2-40B4-BE49-F238E27FC236}">
                <a16:creationId xmlns:a16="http://schemas.microsoft.com/office/drawing/2014/main" id="{44D4B29E-6057-DA93-6222-7B2A228333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8" t="9091" r="1341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992D23-EDB4-B989-3088-E9A34B887F70}"/>
              </a:ext>
            </a:extLst>
          </p:cNvPr>
          <p:cNvSpPr txBox="1">
            <a:spLocks/>
          </p:cNvSpPr>
          <p:nvPr/>
        </p:nvSpPr>
        <p:spPr>
          <a:xfrm>
            <a:off x="477981" y="2777331"/>
            <a:ext cx="3642361" cy="1549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800" dirty="0">
                <a:solidFill>
                  <a:schemeClr val="bg1"/>
                </a:solidFill>
              </a:rPr>
              <a:t>Resource intensive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8510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E25399-A293-F9BE-4AF2-67C0429C0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923A6E5-A692-2F4A-C720-ECC83E475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26" y="1224484"/>
            <a:ext cx="12181264" cy="440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82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D7E79F-8D89-912B-3906-2C8D78F6E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60024D7E-F8D9-CE92-5968-76030CF7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2CFD9D-AE1B-47E6-6896-AC6AB9D5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1A17B04-E7C5-06C4-6F24-88696C978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968234EF-21B0-AAA9-D029-3C9B5902D5FE}"/>
              </a:ext>
            </a:extLst>
          </p:cNvPr>
          <p:cNvSpPr txBox="1">
            <a:spLocks/>
          </p:cNvSpPr>
          <p:nvPr/>
        </p:nvSpPr>
        <p:spPr>
          <a:xfrm>
            <a:off x="969651" y="1227177"/>
            <a:ext cx="2904172" cy="751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bg1"/>
                </a:solidFill>
                <a:cs typeface="Calibri Light"/>
              </a:rPr>
              <a:t>Limitations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B7327-E61E-5EB6-0454-81B347C7BA6F}"/>
              </a:ext>
            </a:extLst>
          </p:cNvPr>
          <p:cNvSpPr txBox="1">
            <a:spLocks/>
          </p:cNvSpPr>
          <p:nvPr/>
        </p:nvSpPr>
        <p:spPr>
          <a:xfrm>
            <a:off x="1448048" y="2259506"/>
            <a:ext cx="4642484" cy="13110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bg1"/>
                </a:solidFill>
                <a:cs typeface="Calibri Light"/>
              </a:rPr>
              <a:t>Extremely small dataset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bg1"/>
                </a:solidFill>
                <a:ea typeface="+mj-lt"/>
                <a:cs typeface="+mj-lt"/>
              </a:rPr>
              <a:t>Highly specific dataset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bg1"/>
                </a:solidFill>
                <a:cs typeface="Calibri Light"/>
              </a:rPr>
              <a:t>Limited to short input texts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bg1"/>
                </a:solidFill>
                <a:cs typeface="Calibri Light"/>
              </a:rPr>
              <a:t>Signs of overfitting</a:t>
            </a:r>
          </a:p>
        </p:txBody>
      </p:sp>
    </p:spTree>
    <p:extLst>
      <p:ext uri="{BB962C8B-B14F-4D97-AF65-F5344CB8AC3E}">
        <p14:creationId xmlns:p14="http://schemas.microsoft.com/office/powerpoint/2010/main" val="3222435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46E028-D78D-23E3-6901-F467DE892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7846465-47E9-E07F-5AA6-54C810ADB9B5}"/>
              </a:ext>
            </a:extLst>
          </p:cNvPr>
          <p:cNvSpPr txBox="1">
            <a:spLocks/>
          </p:cNvSpPr>
          <p:nvPr/>
        </p:nvSpPr>
        <p:spPr>
          <a:xfrm>
            <a:off x="5267326" y="2663032"/>
            <a:ext cx="1633540" cy="1530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600" i="1" dirty="0">
                <a:solidFill>
                  <a:schemeClr val="bg1"/>
                </a:solidFill>
                <a:latin typeface="Palace Script MT"/>
                <a:cs typeface="Calibri Light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56011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4B1048-C299-EDF6-B4EA-21D340EC9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erson in a wheelchair holding a sign&#10;&#10;Description automatically generated">
            <a:extLst>
              <a:ext uri="{FF2B5EF4-FFF2-40B4-BE49-F238E27FC236}">
                <a16:creationId xmlns:a16="http://schemas.microsoft.com/office/drawing/2014/main" id="{FB03FD47-E6F7-9C66-935C-6123C498EF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266" r="-1" b="-1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4" name="Picture 3" descr="Exploring different types of LSTMs | by Eswarsai | Analytics Vidhya | Medium">
            <a:extLst>
              <a:ext uri="{FF2B5EF4-FFF2-40B4-BE49-F238E27FC236}">
                <a16:creationId xmlns:a16="http://schemas.microsoft.com/office/drawing/2014/main" id="{D1AF6E2B-CEC8-2A58-68DF-A4D10ED9D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938" r="-3" b="16549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AFD48B-E450-87ED-1733-C7DB33FEAC1E}"/>
              </a:ext>
            </a:extLst>
          </p:cNvPr>
          <p:cNvSpPr txBox="1">
            <a:spLocks/>
          </p:cNvSpPr>
          <p:nvPr/>
        </p:nvSpPr>
        <p:spPr>
          <a:xfrm>
            <a:off x="409575" y="1115219"/>
            <a:ext cx="539591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 To The Rescue!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92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DBAFFD-2D09-B6D3-782D-E3E175EE0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84D0C7C-E5DD-C425-951E-68EEFA133D45}"/>
              </a:ext>
            </a:extLst>
          </p:cNvPr>
          <p:cNvSpPr txBox="1">
            <a:spLocks/>
          </p:cNvSpPr>
          <p:nvPr/>
        </p:nvSpPr>
        <p:spPr>
          <a:xfrm>
            <a:off x="3981450" y="2805908"/>
            <a:ext cx="4217193" cy="1256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8000" dirty="0">
                <a:solidFill>
                  <a:schemeClr val="bg1"/>
                </a:solidFill>
                <a:cs typeface="Calibri Light"/>
              </a:rPr>
              <a:t>But How?</a:t>
            </a:r>
          </a:p>
        </p:txBody>
      </p:sp>
    </p:spTree>
    <p:extLst>
      <p:ext uri="{BB962C8B-B14F-4D97-AF65-F5344CB8AC3E}">
        <p14:creationId xmlns:p14="http://schemas.microsoft.com/office/powerpoint/2010/main" val="111160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9ED5DF-2E3F-4B10-124E-BEC2A1222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2CEA9-7B23-A842-14A1-67F3AC16A5B0}"/>
              </a:ext>
            </a:extLst>
          </p:cNvPr>
          <p:cNvSpPr txBox="1">
            <a:spLocks/>
          </p:cNvSpPr>
          <p:nvPr/>
        </p:nvSpPr>
        <p:spPr>
          <a:xfrm>
            <a:off x="2064544" y="2722564"/>
            <a:ext cx="7610473" cy="133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b="1" dirty="0">
                <a:solidFill>
                  <a:srgbClr val="FF0000"/>
                </a:solidFill>
                <a:cs typeface="Calibri Light"/>
              </a:rPr>
              <a:t>Warning!</a:t>
            </a:r>
            <a:br>
              <a:rPr lang="en-US" sz="4400" b="1" dirty="0">
                <a:cs typeface="Calibri Light"/>
              </a:rPr>
            </a:br>
            <a:r>
              <a:rPr lang="en-US" sz="4400" b="1" dirty="0">
                <a:solidFill>
                  <a:srgbClr val="FF0000"/>
                </a:solidFill>
                <a:cs typeface="Calibri Light"/>
              </a:rPr>
              <a:t>Offensive Material Ahead!</a:t>
            </a:r>
            <a:endParaRPr lang="en-US" b="1" dirty="0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F8E0E6B-55E6-13AA-8BF7-495F3C504400}"/>
              </a:ext>
            </a:extLst>
          </p:cNvPr>
          <p:cNvSpPr txBox="1">
            <a:spLocks/>
          </p:cNvSpPr>
          <p:nvPr/>
        </p:nvSpPr>
        <p:spPr>
          <a:xfrm rot="2460000">
            <a:off x="60251" y="4931589"/>
            <a:ext cx="3681412" cy="5421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cs typeface="Calibri Light"/>
              </a:rPr>
              <a:t>(I'm </a:t>
            </a:r>
            <a:r>
              <a:rPr lang="en-US" sz="2400" err="1">
                <a:solidFill>
                  <a:schemeClr val="bg1">
                    <a:lumMod val="50000"/>
                  </a:schemeClr>
                </a:solidFill>
                <a:cs typeface="Calibri Light"/>
              </a:rPr>
              <a:t>soooo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cs typeface="Calibri Light"/>
              </a:rPr>
              <a:t> getting canceled)</a:t>
            </a:r>
          </a:p>
        </p:txBody>
      </p:sp>
    </p:spTree>
    <p:extLst>
      <p:ext uri="{BB962C8B-B14F-4D97-AF65-F5344CB8AC3E}">
        <p14:creationId xmlns:p14="http://schemas.microsoft.com/office/powerpoint/2010/main" val="90061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D381BD-40E0-B173-038A-BC4C96C36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196F2EE2-FB35-9662-6AFE-AA30876A4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BEB6EAC-2F42-9576-FEB0-31A88F03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A32C8DD-E800-621B-9FAA-8F23348C9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Black screen after join the meeting - Android - Zoom Developer Forum">
            <a:extLst>
              <a:ext uri="{FF2B5EF4-FFF2-40B4-BE49-F238E27FC236}">
                <a16:creationId xmlns:a16="http://schemas.microsoft.com/office/drawing/2014/main" id="{19FF1ED8-D504-30B5-D433-7D5CDADA9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4272" y="-592931"/>
            <a:ext cx="15074855" cy="8258173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A967512-DC13-FEDF-4DC7-B1C9C771D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" y="1125353"/>
            <a:ext cx="9036843" cy="514307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7D60F01-CD51-96E3-C98D-1A71A126ACF7}"/>
              </a:ext>
            </a:extLst>
          </p:cNvPr>
          <p:cNvSpPr txBox="1">
            <a:spLocks/>
          </p:cNvSpPr>
          <p:nvPr/>
        </p:nvSpPr>
        <p:spPr>
          <a:xfrm>
            <a:off x="4814888" y="269876"/>
            <a:ext cx="2157414" cy="74453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5000" dirty="0">
                <a:solidFill>
                  <a:schemeClr val="bg1"/>
                </a:solidFill>
              </a:rPr>
              <a:t>Dataset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0C171C-2459-E78C-712D-DE83D5DE7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1180" y="1135856"/>
            <a:ext cx="2576513" cy="525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1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9312A9-4A6D-A5A5-F479-086DC686A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ABD27AF-3712-D992-916E-9A262CDBA08E}"/>
              </a:ext>
            </a:extLst>
          </p:cNvPr>
          <p:cNvSpPr txBox="1">
            <a:spLocks/>
          </p:cNvSpPr>
          <p:nvPr/>
        </p:nvSpPr>
        <p:spPr>
          <a:xfrm>
            <a:off x="3100387" y="2960689"/>
            <a:ext cx="5979317" cy="10421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8000" dirty="0">
                <a:solidFill>
                  <a:schemeClr val="bg1"/>
                </a:solidFill>
                <a:cs typeface="Calibri Light"/>
              </a:rPr>
              <a:t>Data Exploration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4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FD47E1-D25E-C10A-6839-1FCDB4926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A76384A-938B-2E4F-A8B0-93AE5DF2584A}"/>
              </a:ext>
            </a:extLst>
          </p:cNvPr>
          <p:cNvSpPr txBox="1">
            <a:spLocks/>
          </p:cNvSpPr>
          <p:nvPr/>
        </p:nvSpPr>
        <p:spPr>
          <a:xfrm>
            <a:off x="4338637" y="650875"/>
            <a:ext cx="3502820" cy="720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cs typeface="Calibri Light"/>
              </a:rPr>
              <a:t>Missing values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181E7130-8B99-4989-7823-E8477A8AF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889" y="2243762"/>
            <a:ext cx="8912120" cy="29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3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Hate Speech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458</cp:revision>
  <dcterms:created xsi:type="dcterms:W3CDTF">2024-01-22T09:37:35Z</dcterms:created>
  <dcterms:modified xsi:type="dcterms:W3CDTF">2024-01-26T13:40:22Z</dcterms:modified>
</cp:coreProperties>
</file>