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8288000" cy="10287000"/>
  <p:notesSz cx="6858000" cy="9144000"/>
  <p:embeddedFontLst>
    <p:embeddedFont>
      <p:font typeface="Arsenal" charset="1" panose="00000500000000000000"/>
      <p:regular r:id="rId19"/>
    </p:embeddedFont>
    <p:embeddedFont>
      <p:font typeface="Radley" charset="1" panose="00000500000000000000"/>
      <p:regular r:id="rId20"/>
    </p:embeddedFont>
    <p:embeddedFont>
      <p:font typeface="Open Sauce" charset="1" panose="00000500000000000000"/>
      <p:regular r:id="rId21"/>
    </p:embeddedFont>
    <p:embeddedFont>
      <p:font typeface="Open Sauce Bold" charset="1" panose="00000800000000000000"/>
      <p:regular r:id="rId22"/>
    </p:embeddedFont>
    <p:embeddedFont>
      <p:font typeface="Canva Sans" charset="1" panose="020B0503030501040103"/>
      <p:regular r:id="rId23"/>
    </p:embeddedFont>
    <p:embeddedFont>
      <p:font typeface="Canva Sans Bold" charset="1" panose="020B0803030501040103"/>
      <p:regular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4ED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6698163">
            <a:off x="-1738277" y="-874659"/>
            <a:ext cx="5099972" cy="4114800"/>
          </a:xfrm>
          <a:custGeom>
            <a:avLst/>
            <a:gdLst/>
            <a:ahLst/>
            <a:cxnLst/>
            <a:rect r="r" b="b" t="t" l="l"/>
            <a:pathLst>
              <a:path h="4114800" w="5099972">
                <a:moveTo>
                  <a:pt x="0" y="0"/>
                </a:moveTo>
                <a:lnTo>
                  <a:pt x="5099972" y="0"/>
                </a:lnTo>
                <a:lnTo>
                  <a:pt x="509997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210810" y="3012757"/>
            <a:ext cx="7866380" cy="23310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039"/>
              </a:lnSpc>
            </a:pPr>
            <a:r>
              <a:rPr lang="en-US" sz="13599" spc="-271">
                <a:solidFill>
                  <a:srgbClr val="2A2E30"/>
                </a:solidFill>
                <a:latin typeface="Arsenal"/>
                <a:ea typeface="Arsenal"/>
                <a:cs typeface="Arsenal"/>
                <a:sym typeface="Arsenal"/>
              </a:rPr>
              <a:t>5G-Network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7805499" y="5290861"/>
            <a:ext cx="2677001" cy="12928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639"/>
              </a:lnSpc>
            </a:pPr>
            <a:r>
              <a:rPr lang="en-US" sz="7599">
                <a:solidFill>
                  <a:srgbClr val="2A2E30"/>
                </a:solidFill>
                <a:latin typeface="Radley"/>
                <a:ea typeface="Radley"/>
                <a:cs typeface="Radley"/>
                <a:sym typeface="Radley"/>
              </a:rPr>
              <a:t>Basics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-5519748">
            <a:off x="14709314" y="6571420"/>
            <a:ext cx="5099972" cy="4114800"/>
          </a:xfrm>
          <a:custGeom>
            <a:avLst/>
            <a:gdLst/>
            <a:ahLst/>
            <a:cxnLst/>
            <a:rect r="r" b="b" t="t" l="l"/>
            <a:pathLst>
              <a:path h="4114800" w="5099972">
                <a:moveTo>
                  <a:pt x="0" y="0"/>
                </a:moveTo>
                <a:lnTo>
                  <a:pt x="5099972" y="0"/>
                </a:lnTo>
                <a:lnTo>
                  <a:pt x="509997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4ED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519748">
            <a:off x="14709314" y="6571420"/>
            <a:ext cx="5099972" cy="4114800"/>
          </a:xfrm>
          <a:custGeom>
            <a:avLst/>
            <a:gdLst/>
            <a:ahLst/>
            <a:cxnLst/>
            <a:rect r="r" b="b" t="t" l="l"/>
            <a:pathLst>
              <a:path h="4114800" w="5099972">
                <a:moveTo>
                  <a:pt x="0" y="0"/>
                </a:moveTo>
                <a:lnTo>
                  <a:pt x="5099972" y="0"/>
                </a:lnTo>
                <a:lnTo>
                  <a:pt x="509997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5954825">
            <a:off x="-2331230" y="-1028700"/>
            <a:ext cx="5099972" cy="4114800"/>
          </a:xfrm>
          <a:custGeom>
            <a:avLst/>
            <a:gdLst/>
            <a:ahLst/>
            <a:cxnLst/>
            <a:rect r="r" b="b" t="t" l="l"/>
            <a:pathLst>
              <a:path h="4114800" w="5099972">
                <a:moveTo>
                  <a:pt x="0" y="0"/>
                </a:moveTo>
                <a:lnTo>
                  <a:pt x="5099972" y="0"/>
                </a:lnTo>
                <a:lnTo>
                  <a:pt x="509997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2056187"/>
            <a:ext cx="16032086" cy="35161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020"/>
              </a:lnSpc>
            </a:pPr>
            <a:r>
              <a:rPr lang="en-US" sz="4013" b="true">
                <a:solidFill>
                  <a:srgbClr val="2A2E3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4. PCF – Policy Control Function</a:t>
            </a:r>
          </a:p>
          <a:p>
            <a:pPr algn="just">
              <a:lnSpc>
                <a:spcPts val="1499"/>
              </a:lnSpc>
            </a:pPr>
          </a:p>
          <a:p>
            <a:pPr algn="just" marL="1473971" indent="-491324" lvl="2">
              <a:lnSpc>
                <a:spcPts val="5120"/>
              </a:lnSpc>
              <a:buFont typeface="Arial"/>
              <a:buChar char="⚬"/>
            </a:pPr>
            <a:r>
              <a:rPr lang="en-US" sz="3413">
                <a:solidFill>
                  <a:srgbClr val="2A2E30"/>
                </a:solidFill>
                <a:latin typeface="Canva Sans"/>
                <a:ea typeface="Canva Sans"/>
                <a:cs typeface="Canva Sans"/>
                <a:sym typeface="Canva Sans"/>
              </a:rPr>
              <a:t>The PCF makes real-time decisions about network behavior based on policies.</a:t>
            </a:r>
          </a:p>
          <a:p>
            <a:pPr algn="just" marL="1473971" indent="-491324" lvl="2">
              <a:lnSpc>
                <a:spcPts val="5120"/>
              </a:lnSpc>
              <a:buFont typeface="Arial"/>
              <a:buChar char="⚬"/>
            </a:pPr>
            <a:r>
              <a:rPr lang="en-US" sz="3413">
                <a:solidFill>
                  <a:srgbClr val="2A2E30"/>
                </a:solidFill>
                <a:latin typeface="Canva Sans"/>
                <a:ea typeface="Canva Sans"/>
                <a:cs typeface="Canva Sans"/>
                <a:sym typeface="Canva Sans"/>
              </a:rPr>
              <a:t> It provides rules for QoS, data usage, and access control to the AMF and SMF, enabling personalized and optimized services.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355364" y="419448"/>
            <a:ext cx="12864014" cy="1448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64"/>
              </a:lnSpc>
            </a:pPr>
            <a:r>
              <a:rPr lang="en-US" sz="8474" spc="-169">
                <a:solidFill>
                  <a:srgbClr val="2A2E30"/>
                </a:solidFill>
                <a:latin typeface="Arsenal"/>
                <a:ea typeface="Arsenal"/>
                <a:cs typeface="Arsenal"/>
                <a:sym typeface="Arsenal"/>
              </a:rPr>
              <a:t>5G Core Network Functions: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5629451"/>
            <a:ext cx="16032086" cy="35161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020"/>
              </a:lnSpc>
            </a:pPr>
            <a:r>
              <a:rPr lang="en-US" sz="4013" b="true">
                <a:solidFill>
                  <a:srgbClr val="2A2E3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5. UDM – Unified Data Management</a:t>
            </a:r>
          </a:p>
          <a:p>
            <a:pPr algn="just">
              <a:lnSpc>
                <a:spcPts val="1499"/>
              </a:lnSpc>
            </a:pPr>
          </a:p>
          <a:p>
            <a:pPr algn="just" marL="1473971" indent="-491324" lvl="2">
              <a:lnSpc>
                <a:spcPts val="5120"/>
              </a:lnSpc>
              <a:buFont typeface="Arial"/>
              <a:buChar char="⚬"/>
            </a:pPr>
            <a:r>
              <a:rPr lang="en-US" sz="3413">
                <a:solidFill>
                  <a:srgbClr val="2A2E30"/>
                </a:solidFill>
                <a:latin typeface="Canva Sans"/>
                <a:ea typeface="Canva Sans"/>
                <a:cs typeface="Canva Sans"/>
                <a:sym typeface="Canva Sans"/>
              </a:rPr>
              <a:t>UDM stor</a:t>
            </a:r>
            <a:r>
              <a:rPr lang="en-US" sz="3413">
                <a:solidFill>
                  <a:srgbClr val="2A2E30"/>
                </a:solidFill>
                <a:latin typeface="Canva Sans"/>
                <a:ea typeface="Canva Sans"/>
                <a:cs typeface="Canva Sans"/>
                <a:sym typeface="Canva Sans"/>
              </a:rPr>
              <a:t>es and manages user subscription information, profiles, and policies.</a:t>
            </a:r>
          </a:p>
          <a:p>
            <a:pPr algn="just" marL="1473971" indent="-491324" lvl="2">
              <a:lnSpc>
                <a:spcPts val="5120"/>
              </a:lnSpc>
              <a:buFont typeface="Arial"/>
              <a:buChar char="⚬"/>
            </a:pPr>
            <a:r>
              <a:rPr lang="en-US" sz="3413">
                <a:solidFill>
                  <a:srgbClr val="2A2E30"/>
                </a:solidFill>
                <a:latin typeface="Canva Sans"/>
                <a:ea typeface="Canva Sans"/>
                <a:cs typeface="Canva Sans"/>
                <a:sym typeface="Canva Sans"/>
              </a:rPr>
              <a:t> It interacts with AUSF for authentication and provides user data to other core functions when needed.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4ED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519748">
            <a:off x="14709314" y="6571420"/>
            <a:ext cx="5099972" cy="4114800"/>
          </a:xfrm>
          <a:custGeom>
            <a:avLst/>
            <a:gdLst/>
            <a:ahLst/>
            <a:cxnLst/>
            <a:rect r="r" b="b" t="t" l="l"/>
            <a:pathLst>
              <a:path h="4114800" w="5099972">
                <a:moveTo>
                  <a:pt x="0" y="0"/>
                </a:moveTo>
                <a:lnTo>
                  <a:pt x="5099972" y="0"/>
                </a:lnTo>
                <a:lnTo>
                  <a:pt x="509997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5954825">
            <a:off x="-2331230" y="-1028700"/>
            <a:ext cx="5099972" cy="4114800"/>
          </a:xfrm>
          <a:custGeom>
            <a:avLst/>
            <a:gdLst/>
            <a:ahLst/>
            <a:cxnLst/>
            <a:rect r="r" b="b" t="t" l="l"/>
            <a:pathLst>
              <a:path h="4114800" w="5099972">
                <a:moveTo>
                  <a:pt x="0" y="0"/>
                </a:moveTo>
                <a:lnTo>
                  <a:pt x="5099972" y="0"/>
                </a:lnTo>
                <a:lnTo>
                  <a:pt x="509997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00125" y="1990530"/>
            <a:ext cx="16032086" cy="35161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020"/>
              </a:lnSpc>
            </a:pPr>
            <a:r>
              <a:rPr lang="en-US" sz="4013" b="true">
                <a:solidFill>
                  <a:srgbClr val="2A2E3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6. AUSF – Authentication Server Function</a:t>
            </a:r>
          </a:p>
          <a:p>
            <a:pPr algn="just">
              <a:lnSpc>
                <a:spcPts val="1499"/>
              </a:lnSpc>
            </a:pPr>
          </a:p>
          <a:p>
            <a:pPr algn="just" marL="1473971" indent="-491324" lvl="2">
              <a:lnSpc>
                <a:spcPts val="5120"/>
              </a:lnSpc>
              <a:buFont typeface="Arial"/>
              <a:buChar char="⚬"/>
            </a:pPr>
            <a:r>
              <a:rPr lang="en-US" sz="3413">
                <a:solidFill>
                  <a:srgbClr val="2A2E30"/>
                </a:solidFill>
                <a:latin typeface="Canva Sans"/>
                <a:ea typeface="Canva Sans"/>
                <a:cs typeface="Canva Sans"/>
                <a:sym typeface="Canva Sans"/>
              </a:rPr>
              <a:t>AUS</a:t>
            </a:r>
            <a:r>
              <a:rPr lang="en-US" sz="3413">
                <a:solidFill>
                  <a:srgbClr val="2A2E30"/>
                </a:solidFill>
                <a:latin typeface="Canva Sans"/>
                <a:ea typeface="Canva Sans"/>
                <a:cs typeface="Canva Sans"/>
                <a:sym typeface="Canva Sans"/>
              </a:rPr>
              <a:t>F is responsible for authenticating users and devices attempting to access the 5G network.</a:t>
            </a:r>
          </a:p>
          <a:p>
            <a:pPr algn="just" marL="1473971" indent="-491324" lvl="2">
              <a:lnSpc>
                <a:spcPts val="5120"/>
              </a:lnSpc>
              <a:buFont typeface="Arial"/>
              <a:buChar char="⚬"/>
            </a:pPr>
            <a:r>
              <a:rPr lang="en-US" sz="3413">
                <a:solidFill>
                  <a:srgbClr val="2A2E30"/>
                </a:solidFill>
                <a:latin typeface="Canva Sans"/>
                <a:ea typeface="Canva Sans"/>
                <a:cs typeface="Canva Sans"/>
                <a:sym typeface="Canva Sans"/>
              </a:rPr>
              <a:t> It works with the UDM and uses secure credentials to ensure legitimate access.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355364" y="419448"/>
            <a:ext cx="12864014" cy="1448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64"/>
              </a:lnSpc>
            </a:pPr>
            <a:r>
              <a:rPr lang="en-US" sz="8474" spc="-169">
                <a:solidFill>
                  <a:srgbClr val="2A2E30"/>
                </a:solidFill>
                <a:latin typeface="Arsenal"/>
                <a:ea typeface="Arsenal"/>
                <a:cs typeface="Arsenal"/>
                <a:sym typeface="Arsenal"/>
              </a:rPr>
              <a:t>5G Core Network Functions: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5629451"/>
            <a:ext cx="16032086" cy="35161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020"/>
              </a:lnSpc>
            </a:pPr>
            <a:r>
              <a:rPr lang="en-US" sz="4013" b="true">
                <a:solidFill>
                  <a:srgbClr val="2A2E3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7. NRF – Network Repository Function</a:t>
            </a:r>
          </a:p>
          <a:p>
            <a:pPr algn="just">
              <a:lnSpc>
                <a:spcPts val="1499"/>
              </a:lnSpc>
            </a:pPr>
          </a:p>
          <a:p>
            <a:pPr algn="just" marL="1473971" indent="-491324" lvl="2">
              <a:lnSpc>
                <a:spcPts val="5120"/>
              </a:lnSpc>
              <a:buFont typeface="Arial"/>
              <a:buChar char="⚬"/>
            </a:pPr>
            <a:r>
              <a:rPr lang="en-US" sz="3413">
                <a:solidFill>
                  <a:srgbClr val="2A2E30"/>
                </a:solidFill>
                <a:latin typeface="Canva Sans"/>
                <a:ea typeface="Canva Sans"/>
                <a:cs typeface="Canva Sans"/>
                <a:sym typeface="Canva Sans"/>
              </a:rPr>
              <a:t>Th</a:t>
            </a:r>
            <a:r>
              <a:rPr lang="en-US" sz="3413">
                <a:solidFill>
                  <a:srgbClr val="2A2E30"/>
                </a:solidFill>
                <a:latin typeface="Canva Sans"/>
                <a:ea typeface="Canva Sans"/>
                <a:cs typeface="Canva Sans"/>
                <a:sym typeface="Canva Sans"/>
              </a:rPr>
              <a:t>e NRF maintains a registry of all available 5G Core functions and their supported services.</a:t>
            </a:r>
          </a:p>
          <a:p>
            <a:pPr algn="just" marL="1473971" indent="-491324" lvl="2">
              <a:lnSpc>
                <a:spcPts val="5120"/>
              </a:lnSpc>
              <a:buFont typeface="Arial"/>
              <a:buChar char="⚬"/>
            </a:pPr>
            <a:r>
              <a:rPr lang="en-US" sz="3413">
                <a:solidFill>
                  <a:srgbClr val="2A2E30"/>
                </a:solidFill>
                <a:latin typeface="Canva Sans"/>
                <a:ea typeface="Canva Sans"/>
                <a:cs typeface="Canva Sans"/>
                <a:sym typeface="Canva Sans"/>
              </a:rPr>
              <a:t> It enables dynamic discovery and communication between network functions in the Service-Based Architecture.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4ED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519748">
            <a:off x="14709314" y="6571420"/>
            <a:ext cx="5099972" cy="4114800"/>
          </a:xfrm>
          <a:custGeom>
            <a:avLst/>
            <a:gdLst/>
            <a:ahLst/>
            <a:cxnLst/>
            <a:rect r="r" b="b" t="t" l="l"/>
            <a:pathLst>
              <a:path h="4114800" w="5099972">
                <a:moveTo>
                  <a:pt x="0" y="0"/>
                </a:moveTo>
                <a:lnTo>
                  <a:pt x="5099972" y="0"/>
                </a:lnTo>
                <a:lnTo>
                  <a:pt x="509997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5954825">
            <a:off x="-2331230" y="-1028700"/>
            <a:ext cx="5099972" cy="4114800"/>
          </a:xfrm>
          <a:custGeom>
            <a:avLst/>
            <a:gdLst/>
            <a:ahLst/>
            <a:cxnLst/>
            <a:rect r="r" b="b" t="t" l="l"/>
            <a:pathLst>
              <a:path h="4114800" w="5099972">
                <a:moveTo>
                  <a:pt x="0" y="0"/>
                </a:moveTo>
                <a:lnTo>
                  <a:pt x="5099972" y="0"/>
                </a:lnTo>
                <a:lnTo>
                  <a:pt x="509997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840566" y="2203781"/>
            <a:ext cx="16032086" cy="67546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020"/>
              </a:lnSpc>
            </a:pPr>
            <a:r>
              <a:rPr lang="en-US" sz="4013" b="true">
                <a:solidFill>
                  <a:srgbClr val="2A2E3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8. NSSF – Network Slice Selection Function</a:t>
            </a:r>
          </a:p>
          <a:p>
            <a:pPr algn="just">
              <a:lnSpc>
                <a:spcPts val="1499"/>
              </a:lnSpc>
            </a:pPr>
          </a:p>
          <a:p>
            <a:pPr algn="just" marL="1473971" indent="-491324" lvl="2">
              <a:lnSpc>
                <a:spcPts val="5120"/>
              </a:lnSpc>
              <a:buFont typeface="Arial"/>
              <a:buChar char="⚬"/>
            </a:pPr>
            <a:r>
              <a:rPr lang="en-US" sz="3413">
                <a:solidFill>
                  <a:srgbClr val="2A2E30"/>
                </a:solidFill>
                <a:latin typeface="Canva Sans"/>
                <a:ea typeface="Canva Sans"/>
                <a:cs typeface="Canva Sans"/>
                <a:sym typeface="Canva Sans"/>
              </a:rPr>
              <a:t>The NSS</a:t>
            </a:r>
            <a:r>
              <a:rPr lang="en-US" sz="3413">
                <a:solidFill>
                  <a:srgbClr val="2A2E30"/>
                </a:solidFill>
                <a:latin typeface="Canva Sans"/>
                <a:ea typeface="Canva Sans"/>
                <a:cs typeface="Canva Sans"/>
                <a:sym typeface="Canva Sans"/>
              </a:rPr>
              <a:t>F determines which network slice a device or service should use, based on subscription and service requirements.</a:t>
            </a:r>
          </a:p>
          <a:p>
            <a:pPr algn="just" marL="1473971" indent="-491324" lvl="2">
              <a:lnSpc>
                <a:spcPts val="5120"/>
              </a:lnSpc>
              <a:buFont typeface="Arial"/>
              <a:buChar char="⚬"/>
            </a:pPr>
            <a:r>
              <a:rPr lang="en-US" sz="3413">
                <a:solidFill>
                  <a:srgbClr val="2A2E30"/>
                </a:solidFill>
                <a:latin typeface="Canva Sans"/>
                <a:ea typeface="Canva Sans"/>
                <a:cs typeface="Canva Sans"/>
                <a:sym typeface="Canva Sans"/>
              </a:rPr>
              <a:t> It ensures traffic is directed through the correct slice for performance, isolation, and SLA adherence.</a:t>
            </a:r>
          </a:p>
          <a:p>
            <a:pPr algn="just">
              <a:lnSpc>
                <a:spcPts val="5120"/>
              </a:lnSpc>
            </a:pPr>
          </a:p>
          <a:p>
            <a:pPr algn="just">
              <a:lnSpc>
                <a:spcPts val="5120"/>
              </a:lnSpc>
            </a:pPr>
          </a:p>
          <a:p>
            <a:pPr algn="just">
              <a:lnSpc>
                <a:spcPts val="5120"/>
              </a:lnSpc>
            </a:pPr>
          </a:p>
          <a:p>
            <a:pPr algn="just">
              <a:lnSpc>
                <a:spcPts val="5120"/>
              </a:lnSpc>
            </a:pPr>
            <a:r>
              <a:rPr lang="en-US" sz="3413">
                <a:solidFill>
                  <a:srgbClr val="2A2E30"/>
                </a:solidFill>
                <a:latin typeface="Canva Sans"/>
                <a:ea typeface="Canva Sans"/>
                <a:cs typeface="Canva Sans"/>
                <a:sym typeface="Canva Sans"/>
              </a:rPr>
              <a:t>Additional functions such as the NWDAF, NEF, CHF, etc... can be added based on the requirements of the network.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355364" y="419448"/>
            <a:ext cx="12864014" cy="1448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64"/>
              </a:lnSpc>
            </a:pPr>
            <a:r>
              <a:rPr lang="en-US" sz="8474" spc="-169">
                <a:solidFill>
                  <a:srgbClr val="2A2E30"/>
                </a:solidFill>
                <a:latin typeface="Arsenal"/>
                <a:ea typeface="Arsenal"/>
                <a:cs typeface="Arsenal"/>
                <a:sym typeface="Arsenal"/>
              </a:rPr>
              <a:t>5G Core Network Functions: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4ED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4717328">
            <a:off x="14144021" y="6326969"/>
            <a:ext cx="5099972" cy="4114800"/>
          </a:xfrm>
          <a:custGeom>
            <a:avLst/>
            <a:gdLst/>
            <a:ahLst/>
            <a:cxnLst/>
            <a:rect r="r" b="b" t="t" l="l"/>
            <a:pathLst>
              <a:path h="4114800" w="5099972">
                <a:moveTo>
                  <a:pt x="0" y="0"/>
                </a:moveTo>
                <a:lnTo>
                  <a:pt x="5099972" y="0"/>
                </a:lnTo>
                <a:lnTo>
                  <a:pt x="509997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6642187">
            <a:off x="-1017305" y="-799527"/>
            <a:ext cx="5099972" cy="4114800"/>
          </a:xfrm>
          <a:custGeom>
            <a:avLst/>
            <a:gdLst/>
            <a:ahLst/>
            <a:cxnLst/>
            <a:rect r="r" b="b" t="t" l="l"/>
            <a:pathLst>
              <a:path h="4114800" w="5099972">
                <a:moveTo>
                  <a:pt x="0" y="0"/>
                </a:moveTo>
                <a:lnTo>
                  <a:pt x="5099972" y="0"/>
                </a:lnTo>
                <a:lnTo>
                  <a:pt x="509997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711993" y="3240088"/>
            <a:ext cx="12864014" cy="34258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0"/>
              </a:lnSpc>
            </a:pPr>
            <a:r>
              <a:rPr lang="en-US" sz="20000" spc="-400">
                <a:solidFill>
                  <a:srgbClr val="2A2E30"/>
                </a:solidFill>
                <a:latin typeface="Arsenal"/>
                <a:ea typeface="Arsenal"/>
                <a:cs typeface="Arsenal"/>
                <a:sym typeface="Arsenal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4ED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6698163">
            <a:off x="-1738277" y="-874659"/>
            <a:ext cx="5099972" cy="4114800"/>
          </a:xfrm>
          <a:custGeom>
            <a:avLst/>
            <a:gdLst/>
            <a:ahLst/>
            <a:cxnLst/>
            <a:rect r="r" b="b" t="t" l="l"/>
            <a:pathLst>
              <a:path h="4114800" w="5099972">
                <a:moveTo>
                  <a:pt x="0" y="0"/>
                </a:moveTo>
                <a:lnTo>
                  <a:pt x="5099972" y="0"/>
                </a:lnTo>
                <a:lnTo>
                  <a:pt x="509997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5519748">
            <a:off x="14709314" y="6571420"/>
            <a:ext cx="5099972" cy="4114800"/>
          </a:xfrm>
          <a:custGeom>
            <a:avLst/>
            <a:gdLst/>
            <a:ahLst/>
            <a:cxnLst/>
            <a:rect r="r" b="b" t="t" l="l"/>
            <a:pathLst>
              <a:path h="4114800" w="5099972">
                <a:moveTo>
                  <a:pt x="0" y="0"/>
                </a:moveTo>
                <a:lnTo>
                  <a:pt x="5099972" y="0"/>
                </a:lnTo>
                <a:lnTo>
                  <a:pt x="509997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803043" y="866775"/>
            <a:ext cx="4879975" cy="14516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64"/>
              </a:lnSpc>
            </a:pPr>
            <a:r>
              <a:rPr lang="en-US" sz="8474" spc="-169">
                <a:solidFill>
                  <a:srgbClr val="2A2E30"/>
                </a:solidFill>
                <a:latin typeface="Arsenal"/>
                <a:ea typeface="Arsenal"/>
                <a:cs typeface="Arsenal"/>
                <a:sym typeface="Arsenal"/>
              </a:rPr>
              <a:t>What is 5G?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311327" y="2870878"/>
            <a:ext cx="14833600" cy="67443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55649" indent="-377824" lvl="1">
              <a:lnSpc>
                <a:spcPts val="4899"/>
              </a:lnSpc>
              <a:buFont typeface="Arial"/>
              <a:buChar char="•"/>
            </a:pPr>
            <a:r>
              <a:rPr lang="en-US" sz="3499">
                <a:solidFill>
                  <a:srgbClr val="2A2E30"/>
                </a:solidFill>
                <a:latin typeface="Open Sauce"/>
                <a:ea typeface="Open Sauce"/>
                <a:cs typeface="Open Sauce"/>
                <a:sym typeface="Open Sauce"/>
              </a:rPr>
              <a:t>5G - Fifth Generation (of mobile network technology)</a:t>
            </a:r>
          </a:p>
          <a:p>
            <a:pPr algn="l" marL="755649" indent="-377824" lvl="1">
              <a:lnSpc>
                <a:spcPts val="4899"/>
              </a:lnSpc>
              <a:buFont typeface="Arial"/>
              <a:buChar char="•"/>
            </a:pPr>
            <a:r>
              <a:rPr lang="en-US" sz="3499">
                <a:solidFill>
                  <a:srgbClr val="2A2E30"/>
                </a:solidFill>
                <a:latin typeface="Open Sauce"/>
                <a:ea typeface="Open Sauce"/>
                <a:cs typeface="Open Sauce"/>
                <a:sym typeface="Open Sauce"/>
              </a:rPr>
              <a:t>Successor to 4G; launched in 2019.</a:t>
            </a:r>
          </a:p>
          <a:p>
            <a:pPr algn="l">
              <a:lnSpc>
                <a:spcPts val="4899"/>
              </a:lnSpc>
            </a:pPr>
          </a:p>
          <a:p>
            <a:pPr algn="l">
              <a:lnSpc>
                <a:spcPts val="5459"/>
              </a:lnSpc>
            </a:pPr>
            <a:r>
              <a:rPr lang="en-US" sz="3899" u="sng" b="true">
                <a:solidFill>
                  <a:srgbClr val="2A2E3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Key Features:</a:t>
            </a:r>
          </a:p>
          <a:p>
            <a:pPr algn="l" marL="755649" indent="-377824" lvl="1">
              <a:lnSpc>
                <a:spcPts val="4899"/>
              </a:lnSpc>
              <a:buFont typeface="Arial"/>
              <a:buChar char="•"/>
            </a:pPr>
            <a:r>
              <a:rPr lang="en-US" sz="3499">
                <a:solidFill>
                  <a:srgbClr val="2A2E30"/>
                </a:solidFill>
                <a:latin typeface="Open Sauce"/>
                <a:ea typeface="Open Sauce"/>
                <a:cs typeface="Open Sauce"/>
                <a:sym typeface="Open Sauce"/>
              </a:rPr>
              <a:t>Ultra-high speed: Up to 10 Gbps</a:t>
            </a:r>
          </a:p>
          <a:p>
            <a:pPr algn="l" marL="755649" indent="-377824" lvl="1">
              <a:lnSpc>
                <a:spcPts val="4899"/>
              </a:lnSpc>
              <a:buFont typeface="Arial"/>
              <a:buChar char="•"/>
            </a:pPr>
            <a:r>
              <a:rPr lang="en-US" sz="3499">
                <a:solidFill>
                  <a:srgbClr val="2A2E30"/>
                </a:solidFill>
                <a:latin typeface="Open Sauce"/>
                <a:ea typeface="Open Sauce"/>
                <a:cs typeface="Open Sauce"/>
                <a:sym typeface="Open Sauce"/>
              </a:rPr>
              <a:t>Low latency: As low as 1 millisecond</a:t>
            </a:r>
          </a:p>
          <a:p>
            <a:pPr algn="l" marL="755649" indent="-377824" lvl="1">
              <a:lnSpc>
                <a:spcPts val="4899"/>
              </a:lnSpc>
              <a:buFont typeface="Arial"/>
              <a:buChar char="•"/>
            </a:pPr>
            <a:r>
              <a:rPr lang="en-US" sz="3499">
                <a:solidFill>
                  <a:srgbClr val="2A2E30"/>
                </a:solidFill>
                <a:latin typeface="Open Sauce"/>
                <a:ea typeface="Open Sauce"/>
                <a:cs typeface="Open Sauce"/>
                <a:sym typeface="Open Sauce"/>
              </a:rPr>
              <a:t>Massive device connectivity: Supports up to 1 million devices/km²</a:t>
            </a:r>
          </a:p>
          <a:p>
            <a:pPr algn="l" marL="755649" indent="-377824" lvl="1">
              <a:lnSpc>
                <a:spcPts val="4899"/>
              </a:lnSpc>
              <a:buFont typeface="Arial"/>
              <a:buChar char="•"/>
            </a:pPr>
            <a:r>
              <a:rPr lang="en-US" sz="3499">
                <a:solidFill>
                  <a:srgbClr val="2A2E30"/>
                </a:solidFill>
                <a:latin typeface="Open Sauce"/>
                <a:ea typeface="Open Sauce"/>
                <a:cs typeface="Open Sauce"/>
                <a:sym typeface="Open Sauce"/>
              </a:rPr>
              <a:t>Enhanced reliability and availability</a:t>
            </a:r>
          </a:p>
          <a:p>
            <a:pPr algn="l" marL="755649" indent="-377824" lvl="1">
              <a:lnSpc>
                <a:spcPts val="4899"/>
              </a:lnSpc>
              <a:buFont typeface="Arial"/>
              <a:buChar char="•"/>
            </a:pPr>
            <a:r>
              <a:rPr lang="en-US" sz="3499">
                <a:solidFill>
                  <a:srgbClr val="2A2E30"/>
                </a:solidFill>
                <a:latin typeface="Open Sauce"/>
                <a:ea typeface="Open Sauce"/>
                <a:cs typeface="Open Sauce"/>
                <a:sym typeface="Open Sauce"/>
              </a:rPr>
              <a:t>Improved spectral efficiency</a:t>
            </a:r>
          </a:p>
          <a:p>
            <a:pPr algn="l">
              <a:lnSpc>
                <a:spcPts val="4480"/>
              </a:lnSpc>
            </a:pPr>
          </a:p>
          <a:p>
            <a:pPr algn="l">
              <a:lnSpc>
                <a:spcPts val="4480"/>
              </a:lnSpc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4ED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6698163">
            <a:off x="-1738277" y="-874659"/>
            <a:ext cx="5099972" cy="4114800"/>
          </a:xfrm>
          <a:custGeom>
            <a:avLst/>
            <a:gdLst/>
            <a:ahLst/>
            <a:cxnLst/>
            <a:rect r="r" b="b" t="t" l="l"/>
            <a:pathLst>
              <a:path h="4114800" w="5099972">
                <a:moveTo>
                  <a:pt x="0" y="0"/>
                </a:moveTo>
                <a:lnTo>
                  <a:pt x="5099972" y="0"/>
                </a:lnTo>
                <a:lnTo>
                  <a:pt x="509997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5519748">
            <a:off x="14709314" y="6571420"/>
            <a:ext cx="5099972" cy="4114800"/>
          </a:xfrm>
          <a:custGeom>
            <a:avLst/>
            <a:gdLst/>
            <a:ahLst/>
            <a:cxnLst/>
            <a:rect r="r" b="b" t="t" l="l"/>
            <a:pathLst>
              <a:path h="4114800" w="5099972">
                <a:moveTo>
                  <a:pt x="0" y="0"/>
                </a:moveTo>
                <a:lnTo>
                  <a:pt x="5099972" y="0"/>
                </a:lnTo>
                <a:lnTo>
                  <a:pt x="509997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933458" y="524352"/>
            <a:ext cx="6342322" cy="1448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64"/>
              </a:lnSpc>
            </a:pPr>
            <a:r>
              <a:rPr lang="en-US" sz="8474" spc="-169">
                <a:solidFill>
                  <a:srgbClr val="2A2E30"/>
                </a:solidFill>
                <a:latin typeface="Arsenal"/>
                <a:ea typeface="Arsenal"/>
                <a:cs typeface="Arsenal"/>
                <a:sym typeface="Arsenal"/>
              </a:rPr>
              <a:t>5G Architecture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2544515"/>
            <a:ext cx="15582526" cy="70605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00"/>
              </a:lnSpc>
            </a:pPr>
            <a:r>
              <a:rPr lang="en-US" sz="3600">
                <a:solidFill>
                  <a:srgbClr val="2A2E30"/>
                </a:solidFill>
                <a:latin typeface="Open Sauce"/>
                <a:ea typeface="Open Sauce"/>
                <a:cs typeface="Open Sauce"/>
                <a:sym typeface="Open Sauce"/>
              </a:rPr>
              <a:t>A 5G network is broadly composed of three main segments:</a:t>
            </a:r>
          </a:p>
          <a:p>
            <a:pPr algn="l">
              <a:lnSpc>
                <a:spcPts val="2250"/>
              </a:lnSpc>
            </a:pPr>
          </a:p>
          <a:p>
            <a:pPr algn="l" marL="777240" indent="-388620" lvl="1">
              <a:lnSpc>
                <a:spcPts val="5400"/>
              </a:lnSpc>
              <a:buFont typeface="Arial"/>
              <a:buChar char="•"/>
            </a:pPr>
            <a:r>
              <a:rPr lang="en-US" b="true" sz="3600" u="sng">
                <a:solidFill>
                  <a:srgbClr val="2A2E3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User Equipment (UE):</a:t>
            </a:r>
            <a:r>
              <a:rPr lang="en-US" b="true" sz="3600">
                <a:solidFill>
                  <a:srgbClr val="2A2E3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 </a:t>
            </a:r>
            <a:r>
              <a:rPr lang="en-US" sz="3600">
                <a:solidFill>
                  <a:srgbClr val="2A2E30"/>
                </a:solidFill>
                <a:latin typeface="Open Sauce"/>
                <a:ea typeface="Open Sauce"/>
                <a:cs typeface="Open Sauce"/>
                <a:sym typeface="Open Sauce"/>
              </a:rPr>
              <a:t>Devices like smartphones, sensors, or modems that connect to the 5G network.</a:t>
            </a:r>
          </a:p>
          <a:p>
            <a:pPr algn="l">
              <a:lnSpc>
                <a:spcPts val="2250"/>
              </a:lnSpc>
            </a:pPr>
          </a:p>
          <a:p>
            <a:pPr algn="l" marL="777240" indent="-388620" lvl="1">
              <a:lnSpc>
                <a:spcPts val="5400"/>
              </a:lnSpc>
              <a:buFont typeface="Arial"/>
              <a:buChar char="•"/>
            </a:pPr>
            <a:r>
              <a:rPr lang="en-US" b="true" sz="3600" u="sng">
                <a:solidFill>
                  <a:srgbClr val="2A2E3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Radio Access Network (RAN): </a:t>
            </a:r>
            <a:r>
              <a:rPr lang="en-US" sz="3600">
                <a:solidFill>
                  <a:srgbClr val="2A2E30"/>
                </a:solidFill>
                <a:latin typeface="Open Sauce"/>
                <a:ea typeface="Open Sauce"/>
                <a:cs typeface="Open Sauce"/>
                <a:sym typeface="Open Sauce"/>
              </a:rPr>
              <a:t>The interface between the UE and the core network, handling radio communication and signal processing.</a:t>
            </a:r>
          </a:p>
          <a:p>
            <a:pPr algn="l">
              <a:lnSpc>
                <a:spcPts val="2250"/>
              </a:lnSpc>
            </a:pPr>
          </a:p>
          <a:p>
            <a:pPr algn="l" marL="777240" indent="-388620" lvl="1">
              <a:lnSpc>
                <a:spcPts val="5400"/>
              </a:lnSpc>
              <a:buFont typeface="Arial"/>
              <a:buChar char="•"/>
            </a:pPr>
            <a:r>
              <a:rPr lang="en-US" b="true" sz="3600" u="sng">
                <a:solidFill>
                  <a:srgbClr val="2A2E3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5G Core (5GC):</a:t>
            </a:r>
            <a:r>
              <a:rPr lang="en-US" b="true" sz="3600">
                <a:solidFill>
                  <a:srgbClr val="2A2E3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 </a:t>
            </a:r>
            <a:r>
              <a:rPr lang="en-US" sz="3600">
                <a:solidFill>
                  <a:srgbClr val="2A2E30"/>
                </a:solidFill>
                <a:latin typeface="Open Sauce"/>
                <a:ea typeface="Open Sauce"/>
                <a:cs typeface="Open Sauce"/>
                <a:sym typeface="Open Sauce"/>
              </a:rPr>
              <a:t>The central part of the network that manages connectivity, mobility, and data routing across services.</a:t>
            </a:r>
          </a:p>
          <a:p>
            <a:pPr algn="l">
              <a:lnSpc>
                <a:spcPts val="5808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4ED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6698163">
            <a:off x="-1738277" y="-874659"/>
            <a:ext cx="5099972" cy="4114800"/>
          </a:xfrm>
          <a:custGeom>
            <a:avLst/>
            <a:gdLst/>
            <a:ahLst/>
            <a:cxnLst/>
            <a:rect r="r" b="b" t="t" l="l"/>
            <a:pathLst>
              <a:path h="4114800" w="5099972">
                <a:moveTo>
                  <a:pt x="0" y="0"/>
                </a:moveTo>
                <a:lnTo>
                  <a:pt x="5099972" y="0"/>
                </a:lnTo>
                <a:lnTo>
                  <a:pt x="509997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5519748">
            <a:off x="14709314" y="6571420"/>
            <a:ext cx="5099972" cy="4114800"/>
          </a:xfrm>
          <a:custGeom>
            <a:avLst/>
            <a:gdLst/>
            <a:ahLst/>
            <a:cxnLst/>
            <a:rect r="r" b="b" t="t" l="l"/>
            <a:pathLst>
              <a:path h="4114800" w="5099972">
                <a:moveTo>
                  <a:pt x="0" y="0"/>
                </a:moveTo>
                <a:lnTo>
                  <a:pt x="5099972" y="0"/>
                </a:lnTo>
                <a:lnTo>
                  <a:pt x="509997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2529720" y="2467032"/>
            <a:ext cx="13228561" cy="6634324"/>
          </a:xfrm>
          <a:custGeom>
            <a:avLst/>
            <a:gdLst/>
            <a:ahLst/>
            <a:cxnLst/>
            <a:rect r="r" b="b" t="t" l="l"/>
            <a:pathLst>
              <a:path h="6634324" w="13228561">
                <a:moveTo>
                  <a:pt x="0" y="0"/>
                </a:moveTo>
                <a:lnTo>
                  <a:pt x="13228560" y="0"/>
                </a:lnTo>
                <a:lnTo>
                  <a:pt x="13228560" y="6634324"/>
                </a:lnTo>
                <a:lnTo>
                  <a:pt x="0" y="663432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  <a:ln w="57150" cap="rnd">
            <a:solidFill>
              <a:srgbClr val="000000"/>
            </a:solidFill>
            <a:prstDash val="solid"/>
            <a:round/>
          </a:ln>
        </p:spPr>
      </p:sp>
      <p:sp>
        <p:nvSpPr>
          <p:cNvPr name="TextBox 5" id="5"/>
          <p:cNvSpPr txBox="true"/>
          <p:nvPr/>
        </p:nvSpPr>
        <p:spPr>
          <a:xfrm rot="0">
            <a:off x="1955333" y="377641"/>
            <a:ext cx="6342322" cy="1448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64"/>
              </a:lnSpc>
            </a:pPr>
            <a:r>
              <a:rPr lang="en-US" sz="8474" spc="-169">
                <a:solidFill>
                  <a:srgbClr val="2A2E30"/>
                </a:solidFill>
                <a:latin typeface="Arsenal"/>
                <a:ea typeface="Arsenal"/>
                <a:cs typeface="Arsenal"/>
                <a:sym typeface="Arsenal"/>
              </a:rPr>
              <a:t>5G Architecture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4831953" y="9513266"/>
            <a:ext cx="8624094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2A2E30"/>
                </a:solidFill>
                <a:latin typeface="Canva Sans"/>
                <a:ea typeface="Canva Sans"/>
                <a:cs typeface="Canva Sans"/>
                <a:sym typeface="Canva Sans"/>
              </a:rPr>
              <a:t>Fig 1. Representation of Basic 5G Architechture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4ED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954825">
            <a:off x="-2331230" y="-1028700"/>
            <a:ext cx="5099972" cy="4114800"/>
          </a:xfrm>
          <a:custGeom>
            <a:avLst/>
            <a:gdLst/>
            <a:ahLst/>
            <a:cxnLst/>
            <a:rect r="r" b="b" t="t" l="l"/>
            <a:pathLst>
              <a:path h="4114800" w="5099972">
                <a:moveTo>
                  <a:pt x="0" y="0"/>
                </a:moveTo>
                <a:lnTo>
                  <a:pt x="5099972" y="0"/>
                </a:lnTo>
                <a:lnTo>
                  <a:pt x="509997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5519748">
            <a:off x="14709314" y="6571420"/>
            <a:ext cx="5099972" cy="4114800"/>
          </a:xfrm>
          <a:custGeom>
            <a:avLst/>
            <a:gdLst/>
            <a:ahLst/>
            <a:cxnLst/>
            <a:rect r="r" b="b" t="t" l="l"/>
            <a:pathLst>
              <a:path h="4114800" w="5099972">
                <a:moveTo>
                  <a:pt x="0" y="0"/>
                </a:moveTo>
                <a:lnTo>
                  <a:pt x="5099972" y="0"/>
                </a:lnTo>
                <a:lnTo>
                  <a:pt x="509997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872152" y="596397"/>
            <a:ext cx="8771192" cy="1448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64"/>
              </a:lnSpc>
            </a:pPr>
            <a:r>
              <a:rPr lang="en-US" sz="8474" spc="-169">
                <a:solidFill>
                  <a:srgbClr val="2A2E30"/>
                </a:solidFill>
                <a:latin typeface="Arsenal"/>
                <a:ea typeface="Arsenal"/>
                <a:cs typeface="Arsenal"/>
                <a:sym typeface="Arsenal"/>
              </a:rPr>
              <a:t>User Equipment (UE):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267236" y="2283524"/>
            <a:ext cx="16752215" cy="67450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801754" indent="-400877" lvl="1">
              <a:lnSpc>
                <a:spcPts val="5570"/>
              </a:lnSpc>
              <a:buFont typeface="Arial"/>
              <a:buChar char="•"/>
            </a:pPr>
            <a:r>
              <a:rPr lang="en-US" sz="3713">
                <a:solidFill>
                  <a:srgbClr val="2A2E30"/>
                </a:solidFill>
                <a:latin typeface="Canva Sans"/>
                <a:ea typeface="Canva Sans"/>
                <a:cs typeface="Canva Sans"/>
                <a:sym typeface="Canva Sans"/>
              </a:rPr>
              <a:t>UE refers to any </a:t>
            </a:r>
            <a:r>
              <a:rPr lang="en-US" sz="3713">
                <a:solidFill>
                  <a:srgbClr val="2A2E30"/>
                </a:solidFill>
                <a:latin typeface="Canva Sans"/>
                <a:ea typeface="Canva Sans"/>
                <a:cs typeface="Canva Sans"/>
                <a:sym typeface="Canva Sans"/>
              </a:rPr>
              <a:t>device that connects to the 5G network to access services and exchange data.</a:t>
            </a:r>
          </a:p>
          <a:p>
            <a:pPr algn="just">
              <a:lnSpc>
                <a:spcPts val="1499"/>
              </a:lnSpc>
            </a:pPr>
          </a:p>
          <a:p>
            <a:pPr algn="l" marL="801754" indent="-400877" lvl="1">
              <a:lnSpc>
                <a:spcPts val="5570"/>
              </a:lnSpc>
              <a:buFont typeface="Arial"/>
              <a:buChar char="•"/>
            </a:pPr>
            <a:r>
              <a:rPr lang="en-US" sz="3713">
                <a:solidFill>
                  <a:srgbClr val="2A2E30"/>
                </a:solidFill>
                <a:latin typeface="Canva Sans"/>
                <a:ea typeface="Canva Sans"/>
                <a:cs typeface="Canva Sans"/>
                <a:sym typeface="Canva Sans"/>
              </a:rPr>
              <a:t>Examples: Smartphones, IoT sensors/devices, Tablets and laptops, Connected vehicles, Industrial machines</a:t>
            </a:r>
          </a:p>
          <a:p>
            <a:pPr algn="l">
              <a:lnSpc>
                <a:spcPts val="1499"/>
              </a:lnSpc>
            </a:pPr>
          </a:p>
          <a:p>
            <a:pPr algn="l">
              <a:lnSpc>
                <a:spcPts val="6170"/>
              </a:lnSpc>
            </a:pPr>
            <a:r>
              <a:rPr lang="en-US" b="true" sz="4113" u="sng">
                <a:solidFill>
                  <a:srgbClr val="2A2E3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Key Functions:</a:t>
            </a:r>
          </a:p>
          <a:p>
            <a:pPr algn="l" marL="801754" indent="-400877" lvl="1">
              <a:lnSpc>
                <a:spcPts val="5570"/>
              </a:lnSpc>
              <a:buFont typeface="Arial"/>
              <a:buChar char="•"/>
            </a:pPr>
            <a:r>
              <a:rPr lang="en-US" sz="3713">
                <a:solidFill>
                  <a:srgbClr val="2A2E30"/>
                </a:solidFill>
                <a:latin typeface="Canva Sans"/>
                <a:ea typeface="Canva Sans"/>
                <a:cs typeface="Canva Sans"/>
                <a:sym typeface="Canva Sans"/>
              </a:rPr>
              <a:t>Initiates and maintains connection with the gNB (5G RAN)</a:t>
            </a:r>
          </a:p>
          <a:p>
            <a:pPr algn="l" marL="801754" indent="-400877" lvl="1">
              <a:lnSpc>
                <a:spcPts val="5570"/>
              </a:lnSpc>
              <a:buFont typeface="Arial"/>
              <a:buChar char="•"/>
            </a:pPr>
            <a:r>
              <a:rPr lang="en-US" sz="3713">
                <a:solidFill>
                  <a:srgbClr val="2A2E30"/>
                </a:solidFill>
                <a:latin typeface="Canva Sans"/>
                <a:ea typeface="Canva Sans"/>
                <a:cs typeface="Canva Sans"/>
                <a:sym typeface="Canva Sans"/>
              </a:rPr>
              <a:t>Performs authentication and mobility management</a:t>
            </a:r>
          </a:p>
          <a:p>
            <a:pPr algn="l" marL="801754" indent="-400877" lvl="1">
              <a:lnSpc>
                <a:spcPts val="5570"/>
              </a:lnSpc>
              <a:buFont typeface="Arial"/>
              <a:buChar char="•"/>
            </a:pPr>
            <a:r>
              <a:rPr lang="en-US" sz="3713">
                <a:solidFill>
                  <a:srgbClr val="2A2E30"/>
                </a:solidFill>
                <a:latin typeface="Canva Sans"/>
                <a:ea typeface="Canva Sans"/>
                <a:cs typeface="Canva Sans"/>
                <a:sym typeface="Canva Sans"/>
              </a:rPr>
              <a:t>Supports dual connectivity (e.g., 5G + 4G)</a:t>
            </a:r>
          </a:p>
          <a:p>
            <a:pPr algn="l" marL="801754" indent="-400877" lvl="1">
              <a:lnSpc>
                <a:spcPts val="5570"/>
              </a:lnSpc>
              <a:buFont typeface="Arial"/>
              <a:buChar char="•"/>
            </a:pPr>
            <a:r>
              <a:rPr lang="en-US" sz="3713">
                <a:solidFill>
                  <a:srgbClr val="2A2E30"/>
                </a:solidFill>
                <a:latin typeface="Canva Sans"/>
                <a:ea typeface="Canva Sans"/>
                <a:cs typeface="Canva Sans"/>
                <a:sym typeface="Canva Sans"/>
              </a:rPr>
              <a:t>Handles QoS (Quality of Service) negotiation with the network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4ED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954825">
            <a:off x="-2331230" y="-1028700"/>
            <a:ext cx="5099972" cy="4114800"/>
          </a:xfrm>
          <a:custGeom>
            <a:avLst/>
            <a:gdLst/>
            <a:ahLst/>
            <a:cxnLst/>
            <a:rect r="r" b="b" t="t" l="l"/>
            <a:pathLst>
              <a:path h="4114800" w="5099972">
                <a:moveTo>
                  <a:pt x="0" y="0"/>
                </a:moveTo>
                <a:lnTo>
                  <a:pt x="5099972" y="0"/>
                </a:lnTo>
                <a:lnTo>
                  <a:pt x="509997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5519748">
            <a:off x="14709314" y="6571420"/>
            <a:ext cx="5099972" cy="4114800"/>
          </a:xfrm>
          <a:custGeom>
            <a:avLst/>
            <a:gdLst/>
            <a:ahLst/>
            <a:cxnLst/>
            <a:rect r="r" b="b" t="t" l="l"/>
            <a:pathLst>
              <a:path h="4114800" w="5099972">
                <a:moveTo>
                  <a:pt x="0" y="0"/>
                </a:moveTo>
                <a:lnTo>
                  <a:pt x="5099972" y="0"/>
                </a:lnTo>
                <a:lnTo>
                  <a:pt x="509997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80975" y="548772"/>
            <a:ext cx="13074941" cy="1448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64"/>
              </a:lnSpc>
            </a:pPr>
            <a:r>
              <a:rPr lang="en-US" sz="8474" spc="-169">
                <a:solidFill>
                  <a:srgbClr val="2A2E30"/>
                </a:solidFill>
                <a:latin typeface="Arsenal"/>
                <a:ea typeface="Arsenal"/>
                <a:cs typeface="Arsenal"/>
                <a:sym typeface="Arsenal"/>
              </a:rPr>
              <a:t>RAN (Radio Access Network)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767893" y="2140878"/>
            <a:ext cx="16752215" cy="76986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93803" indent="-346902" lvl="1">
              <a:lnSpc>
                <a:spcPts val="4820"/>
              </a:lnSpc>
              <a:buFont typeface="Arial"/>
              <a:buChar char="•"/>
            </a:pPr>
            <a:r>
              <a:rPr lang="en-US" sz="3213">
                <a:solidFill>
                  <a:srgbClr val="2A2E30"/>
                </a:solidFill>
                <a:latin typeface="Canva Sans"/>
                <a:ea typeface="Canva Sans"/>
                <a:cs typeface="Canva Sans"/>
                <a:sym typeface="Canva Sans"/>
              </a:rPr>
              <a:t>The RAN</a:t>
            </a:r>
            <a:r>
              <a:rPr lang="en-US" sz="3213">
                <a:solidFill>
                  <a:srgbClr val="2A2E30"/>
                </a:solidFill>
                <a:latin typeface="Canva Sans"/>
                <a:ea typeface="Canva Sans"/>
                <a:cs typeface="Canva Sans"/>
                <a:sym typeface="Canva Sans"/>
              </a:rPr>
              <a:t> connects User Equipment (UE) to the 5G Core Network, enabling wireless communication over radio waves.</a:t>
            </a:r>
          </a:p>
          <a:p>
            <a:pPr algn="just">
              <a:lnSpc>
                <a:spcPts val="750"/>
              </a:lnSpc>
            </a:pPr>
          </a:p>
          <a:p>
            <a:pPr algn="l">
              <a:lnSpc>
                <a:spcPts val="5270"/>
              </a:lnSpc>
            </a:pPr>
            <a:r>
              <a:rPr lang="en-US" b="true" sz="3513" u="sng">
                <a:solidFill>
                  <a:srgbClr val="2A2E3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Key Co</a:t>
            </a:r>
            <a:r>
              <a:rPr lang="en-US" b="true" sz="3513" u="sng">
                <a:solidFill>
                  <a:srgbClr val="2A2E3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mponents:</a:t>
            </a:r>
          </a:p>
          <a:p>
            <a:pPr algn="l" marL="693803" indent="-346902" lvl="1">
              <a:lnSpc>
                <a:spcPts val="4820"/>
              </a:lnSpc>
              <a:buFont typeface="Arial"/>
              <a:buChar char="•"/>
            </a:pPr>
            <a:r>
              <a:rPr lang="en-US" b="true" sz="3213">
                <a:solidFill>
                  <a:srgbClr val="2A2E3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gNB (Next Generation NodeB):</a:t>
            </a:r>
            <a:r>
              <a:rPr lang="en-US" sz="3213">
                <a:solidFill>
                  <a:srgbClr val="2A2E30"/>
                </a:solidFill>
                <a:latin typeface="Canva Sans"/>
                <a:ea typeface="Canva Sans"/>
                <a:cs typeface="Canva Sans"/>
                <a:sym typeface="Canva Sans"/>
              </a:rPr>
              <a:t>The base station that handles radio transmission and reception.</a:t>
            </a:r>
          </a:p>
          <a:p>
            <a:pPr algn="l" marL="693803" indent="-346902" lvl="1">
              <a:lnSpc>
                <a:spcPts val="4820"/>
              </a:lnSpc>
              <a:buFont typeface="Arial"/>
              <a:buChar char="•"/>
            </a:pPr>
            <a:r>
              <a:rPr lang="en-US" b="true" sz="3213">
                <a:solidFill>
                  <a:srgbClr val="2A2E3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CU/DU (Centralized/Distributed Unit):</a:t>
            </a:r>
            <a:r>
              <a:rPr lang="en-US" sz="3213">
                <a:solidFill>
                  <a:srgbClr val="2A2E30"/>
                </a:solidFill>
                <a:latin typeface="Canva Sans"/>
                <a:ea typeface="Canva Sans"/>
                <a:cs typeface="Canva Sans"/>
                <a:sym typeface="Canva Sans"/>
              </a:rPr>
              <a:t> Splits RAN processing for flexible deployment and lower latency.</a:t>
            </a:r>
          </a:p>
          <a:p>
            <a:pPr algn="l">
              <a:lnSpc>
                <a:spcPts val="750"/>
              </a:lnSpc>
            </a:pPr>
          </a:p>
          <a:p>
            <a:pPr algn="l">
              <a:lnSpc>
                <a:spcPts val="750"/>
              </a:lnSpc>
            </a:pPr>
          </a:p>
          <a:p>
            <a:pPr algn="l">
              <a:lnSpc>
                <a:spcPts val="5420"/>
              </a:lnSpc>
            </a:pPr>
            <a:r>
              <a:rPr lang="en-US" b="true" sz="3613" u="sng">
                <a:solidFill>
                  <a:srgbClr val="2A2E3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Key Functions:</a:t>
            </a:r>
          </a:p>
          <a:p>
            <a:pPr algn="l" marL="693803" indent="-346902" lvl="1">
              <a:lnSpc>
                <a:spcPts val="4820"/>
              </a:lnSpc>
              <a:buFont typeface="Arial"/>
              <a:buChar char="•"/>
            </a:pPr>
            <a:r>
              <a:rPr lang="en-US" sz="3213">
                <a:solidFill>
                  <a:srgbClr val="2A2E30"/>
                </a:solidFill>
                <a:latin typeface="Canva Sans"/>
                <a:ea typeface="Canva Sans"/>
                <a:cs typeface="Canva Sans"/>
                <a:sym typeface="Canva Sans"/>
              </a:rPr>
              <a:t>R</a:t>
            </a:r>
            <a:r>
              <a:rPr lang="en-US" sz="3213">
                <a:solidFill>
                  <a:srgbClr val="2A2E30"/>
                </a:solidFill>
                <a:latin typeface="Canva Sans"/>
                <a:ea typeface="Canva Sans"/>
                <a:cs typeface="Canva Sans"/>
                <a:sym typeface="Canva Sans"/>
              </a:rPr>
              <a:t>adio signal processing and scheduling</a:t>
            </a:r>
          </a:p>
          <a:p>
            <a:pPr algn="l" marL="693803" indent="-346902" lvl="1">
              <a:lnSpc>
                <a:spcPts val="4820"/>
              </a:lnSpc>
              <a:buFont typeface="Arial"/>
              <a:buChar char="•"/>
            </a:pPr>
            <a:r>
              <a:rPr lang="en-US" sz="3213">
                <a:solidFill>
                  <a:srgbClr val="2A2E30"/>
                </a:solidFill>
                <a:latin typeface="Canva Sans"/>
                <a:ea typeface="Canva Sans"/>
                <a:cs typeface="Canva Sans"/>
                <a:sym typeface="Canva Sans"/>
              </a:rPr>
              <a:t>Mobility management and handovers</a:t>
            </a:r>
          </a:p>
          <a:p>
            <a:pPr algn="l" marL="693803" indent="-346902" lvl="1">
              <a:lnSpc>
                <a:spcPts val="4820"/>
              </a:lnSpc>
              <a:buFont typeface="Arial"/>
              <a:buChar char="•"/>
            </a:pPr>
            <a:r>
              <a:rPr lang="en-US" sz="3213">
                <a:solidFill>
                  <a:srgbClr val="2A2E30"/>
                </a:solidFill>
                <a:latin typeface="Canva Sans"/>
                <a:ea typeface="Canva Sans"/>
                <a:cs typeface="Canva Sans"/>
                <a:sym typeface="Canva Sans"/>
              </a:rPr>
              <a:t>Resource allocation and traffic control</a:t>
            </a:r>
          </a:p>
          <a:p>
            <a:pPr algn="l" marL="693803" indent="-346902" lvl="1">
              <a:lnSpc>
                <a:spcPts val="4820"/>
              </a:lnSpc>
              <a:buFont typeface="Arial"/>
              <a:buChar char="•"/>
            </a:pPr>
            <a:r>
              <a:rPr lang="en-US" sz="3213">
                <a:solidFill>
                  <a:srgbClr val="2A2E30"/>
                </a:solidFill>
                <a:latin typeface="Canva Sans"/>
                <a:ea typeface="Canva Sans"/>
                <a:cs typeface="Canva Sans"/>
                <a:sym typeface="Canva Sans"/>
              </a:rPr>
              <a:t>Interface with 5GC via NG interface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4ED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954825">
            <a:off x="-2331230" y="-1028700"/>
            <a:ext cx="5099972" cy="4114800"/>
          </a:xfrm>
          <a:custGeom>
            <a:avLst/>
            <a:gdLst/>
            <a:ahLst/>
            <a:cxnLst/>
            <a:rect r="r" b="b" t="t" l="l"/>
            <a:pathLst>
              <a:path h="4114800" w="5099972">
                <a:moveTo>
                  <a:pt x="0" y="0"/>
                </a:moveTo>
                <a:lnTo>
                  <a:pt x="5099972" y="0"/>
                </a:lnTo>
                <a:lnTo>
                  <a:pt x="509997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5519748">
            <a:off x="14709314" y="6571420"/>
            <a:ext cx="5099972" cy="4114800"/>
          </a:xfrm>
          <a:custGeom>
            <a:avLst/>
            <a:gdLst/>
            <a:ahLst/>
            <a:cxnLst/>
            <a:rect r="r" b="b" t="t" l="l"/>
            <a:pathLst>
              <a:path h="4114800" w="5099972">
                <a:moveTo>
                  <a:pt x="0" y="0"/>
                </a:moveTo>
                <a:lnTo>
                  <a:pt x="5099972" y="0"/>
                </a:lnTo>
                <a:lnTo>
                  <a:pt x="509997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465464"/>
            <a:ext cx="9775225" cy="1448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64"/>
              </a:lnSpc>
            </a:pPr>
            <a:r>
              <a:rPr lang="en-US" sz="8474" spc="-169">
                <a:solidFill>
                  <a:srgbClr val="2A2E30"/>
                </a:solidFill>
                <a:latin typeface="Arsenal"/>
                <a:ea typeface="Arsenal"/>
                <a:cs typeface="Arsenal"/>
                <a:sym typeface="Arsenal"/>
              </a:rPr>
              <a:t>5GC (5G Core Network):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2513211"/>
            <a:ext cx="16032086" cy="67450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801754" indent="-400877" lvl="1">
              <a:lnSpc>
                <a:spcPts val="5570"/>
              </a:lnSpc>
              <a:buFont typeface="Arial"/>
              <a:buChar char="•"/>
            </a:pPr>
            <a:r>
              <a:rPr lang="en-US" sz="3713">
                <a:solidFill>
                  <a:srgbClr val="2A2E30"/>
                </a:solidFill>
                <a:latin typeface="Canva Sans"/>
                <a:ea typeface="Canva Sans"/>
                <a:cs typeface="Canva Sans"/>
                <a:sym typeface="Canva Sans"/>
              </a:rPr>
              <a:t>The 5G Core (5GC) </a:t>
            </a:r>
            <a:r>
              <a:rPr lang="en-US" sz="3713">
                <a:solidFill>
                  <a:srgbClr val="2A2E30"/>
                </a:solidFill>
                <a:latin typeface="Canva Sans"/>
                <a:ea typeface="Canva Sans"/>
                <a:cs typeface="Canva Sans"/>
                <a:sym typeface="Canva Sans"/>
              </a:rPr>
              <a:t>is the central part of the 5G network that manages connectivity, mobility, authentication, and data routing between UEs and external networks.</a:t>
            </a:r>
          </a:p>
          <a:p>
            <a:pPr algn="just">
              <a:lnSpc>
                <a:spcPts val="1499"/>
              </a:lnSpc>
            </a:pPr>
          </a:p>
          <a:p>
            <a:pPr algn="l">
              <a:lnSpc>
                <a:spcPts val="1499"/>
              </a:lnSpc>
            </a:pPr>
          </a:p>
          <a:p>
            <a:pPr algn="l">
              <a:lnSpc>
                <a:spcPts val="6170"/>
              </a:lnSpc>
            </a:pPr>
            <a:r>
              <a:rPr lang="en-US" b="true" sz="4113" u="sng">
                <a:solidFill>
                  <a:srgbClr val="2A2E3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K</a:t>
            </a:r>
            <a:r>
              <a:rPr lang="en-US" sz="4113" b="true">
                <a:solidFill>
                  <a:srgbClr val="2A2E3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ey Characterisitics:</a:t>
            </a:r>
          </a:p>
          <a:p>
            <a:pPr algn="l" marL="801754" indent="-400877" lvl="1">
              <a:lnSpc>
                <a:spcPts val="5570"/>
              </a:lnSpc>
              <a:buFont typeface="Arial"/>
              <a:buChar char="•"/>
            </a:pPr>
            <a:r>
              <a:rPr lang="en-US" sz="3713">
                <a:solidFill>
                  <a:srgbClr val="2A2E30"/>
                </a:solidFill>
                <a:latin typeface="Canva Sans"/>
                <a:ea typeface="Canva Sans"/>
                <a:cs typeface="Canva Sans"/>
                <a:sym typeface="Canva Sans"/>
              </a:rPr>
              <a:t>B</a:t>
            </a:r>
            <a:r>
              <a:rPr lang="en-US" sz="3713">
                <a:solidFill>
                  <a:srgbClr val="2A2E30"/>
                </a:solidFill>
                <a:latin typeface="Canva Sans"/>
                <a:ea typeface="Canva Sans"/>
                <a:cs typeface="Canva Sans"/>
                <a:sym typeface="Canva Sans"/>
              </a:rPr>
              <a:t>ased on a Service-Based Architecture (SBA)</a:t>
            </a:r>
          </a:p>
          <a:p>
            <a:pPr algn="l" marL="801754" indent="-400877" lvl="1">
              <a:lnSpc>
                <a:spcPts val="5570"/>
              </a:lnSpc>
              <a:buFont typeface="Arial"/>
              <a:buChar char="•"/>
            </a:pPr>
            <a:r>
              <a:rPr lang="en-US" sz="3713">
                <a:solidFill>
                  <a:srgbClr val="2A2E30"/>
                </a:solidFill>
                <a:latin typeface="Canva Sans"/>
                <a:ea typeface="Canva Sans"/>
                <a:cs typeface="Canva Sans"/>
                <a:sym typeface="Canva Sans"/>
              </a:rPr>
              <a:t>Separation of Control and User Plane (CUPS)</a:t>
            </a:r>
          </a:p>
          <a:p>
            <a:pPr algn="l" marL="801754" indent="-400877" lvl="1">
              <a:lnSpc>
                <a:spcPts val="5570"/>
              </a:lnSpc>
              <a:buFont typeface="Arial"/>
              <a:buChar char="•"/>
            </a:pPr>
            <a:r>
              <a:rPr lang="en-US" sz="3713">
                <a:solidFill>
                  <a:srgbClr val="2A2E30"/>
                </a:solidFill>
                <a:latin typeface="Canva Sans"/>
                <a:ea typeface="Canva Sans"/>
                <a:cs typeface="Canva Sans"/>
                <a:sym typeface="Canva Sans"/>
              </a:rPr>
              <a:t>Supports Network Slicing for flexible, service-specific virtual networks</a:t>
            </a:r>
          </a:p>
          <a:p>
            <a:pPr algn="l">
              <a:lnSpc>
                <a:spcPts val="5570"/>
              </a:lnSpc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4ED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519748">
            <a:off x="14709314" y="6571420"/>
            <a:ext cx="5099972" cy="4114800"/>
          </a:xfrm>
          <a:custGeom>
            <a:avLst/>
            <a:gdLst/>
            <a:ahLst/>
            <a:cxnLst/>
            <a:rect r="r" b="b" t="t" l="l"/>
            <a:pathLst>
              <a:path h="4114800" w="5099972">
                <a:moveTo>
                  <a:pt x="0" y="0"/>
                </a:moveTo>
                <a:lnTo>
                  <a:pt x="5099972" y="0"/>
                </a:lnTo>
                <a:lnTo>
                  <a:pt x="509997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55364" y="419448"/>
            <a:ext cx="12864014" cy="1448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64"/>
              </a:lnSpc>
            </a:pPr>
            <a:r>
              <a:rPr lang="en-US" sz="8474" spc="-169">
                <a:solidFill>
                  <a:srgbClr val="2A2E30"/>
                </a:solidFill>
                <a:latin typeface="Arsenal"/>
                <a:ea typeface="Arsenal"/>
                <a:cs typeface="Arsenal"/>
                <a:sym typeface="Arsenal"/>
              </a:rPr>
              <a:t>5G Core Network Functions: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2366885"/>
            <a:ext cx="16032086" cy="20778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570"/>
              </a:lnSpc>
            </a:pPr>
            <a:r>
              <a:rPr lang="en-US" sz="3713">
                <a:solidFill>
                  <a:srgbClr val="2A2E30"/>
                </a:solidFill>
                <a:latin typeface="Canva Sans"/>
                <a:ea typeface="Canva Sans"/>
                <a:cs typeface="Canva Sans"/>
                <a:sym typeface="Canva Sans"/>
              </a:rPr>
              <a:t>The 5G Core (5GC) follows a Service-Based Architecture (SBA), where each network function is modular and designed to perform a specific role. Let’s explore some of the key components.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5954825">
            <a:off x="-2331230" y="-1028700"/>
            <a:ext cx="5099972" cy="4114800"/>
          </a:xfrm>
          <a:custGeom>
            <a:avLst/>
            <a:gdLst/>
            <a:ahLst/>
            <a:cxnLst/>
            <a:rect r="r" b="b" t="t" l="l"/>
            <a:pathLst>
              <a:path h="4114800" w="5099972">
                <a:moveTo>
                  <a:pt x="0" y="0"/>
                </a:moveTo>
                <a:lnTo>
                  <a:pt x="5099972" y="0"/>
                </a:lnTo>
                <a:lnTo>
                  <a:pt x="509997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694240" y="4920974"/>
            <a:ext cx="16032086" cy="35161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020"/>
              </a:lnSpc>
            </a:pPr>
            <a:r>
              <a:rPr lang="en-US" sz="4013" b="true">
                <a:solidFill>
                  <a:srgbClr val="2A2E3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1.AMF – Access and Mobility Management Function:</a:t>
            </a:r>
          </a:p>
          <a:p>
            <a:pPr algn="just">
              <a:lnSpc>
                <a:spcPts val="1499"/>
              </a:lnSpc>
            </a:pPr>
          </a:p>
          <a:p>
            <a:pPr algn="just" marL="1473971" indent="-491324" lvl="2">
              <a:lnSpc>
                <a:spcPts val="5120"/>
              </a:lnSpc>
              <a:buFont typeface="Arial"/>
              <a:buChar char="⚬"/>
            </a:pPr>
            <a:r>
              <a:rPr lang="en-US" sz="3413">
                <a:solidFill>
                  <a:srgbClr val="2A2E30"/>
                </a:solidFill>
                <a:latin typeface="Canva Sans"/>
                <a:ea typeface="Canva Sans"/>
                <a:cs typeface="Canva Sans"/>
                <a:sym typeface="Canva Sans"/>
              </a:rPr>
              <a:t>The AMF is responsible for managing user registration, authentication, and mobility.</a:t>
            </a:r>
          </a:p>
          <a:p>
            <a:pPr algn="just" marL="1473971" indent="-491324" lvl="2">
              <a:lnSpc>
                <a:spcPts val="5120"/>
              </a:lnSpc>
              <a:buFont typeface="Arial"/>
              <a:buChar char="⚬"/>
            </a:pPr>
            <a:r>
              <a:rPr lang="en-US" sz="3413">
                <a:solidFill>
                  <a:srgbClr val="2A2E30"/>
                </a:solidFill>
                <a:latin typeface="Canva Sans"/>
                <a:ea typeface="Canva Sans"/>
                <a:cs typeface="Canva Sans"/>
                <a:sym typeface="Canva Sans"/>
              </a:rPr>
              <a:t> It handles signaling between the UE and the core, manages handovers, and maintains the connection state.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4ED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519748">
            <a:off x="14709314" y="6571420"/>
            <a:ext cx="5099972" cy="4114800"/>
          </a:xfrm>
          <a:custGeom>
            <a:avLst/>
            <a:gdLst/>
            <a:ahLst/>
            <a:cxnLst/>
            <a:rect r="r" b="b" t="t" l="l"/>
            <a:pathLst>
              <a:path h="4114800" w="5099972">
                <a:moveTo>
                  <a:pt x="0" y="0"/>
                </a:moveTo>
                <a:lnTo>
                  <a:pt x="5099972" y="0"/>
                </a:lnTo>
                <a:lnTo>
                  <a:pt x="509997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5954825">
            <a:off x="-2331230" y="-1028700"/>
            <a:ext cx="5099972" cy="4114800"/>
          </a:xfrm>
          <a:custGeom>
            <a:avLst/>
            <a:gdLst/>
            <a:ahLst/>
            <a:cxnLst/>
            <a:rect r="r" b="b" t="t" l="l"/>
            <a:pathLst>
              <a:path h="4114800" w="5099972">
                <a:moveTo>
                  <a:pt x="0" y="0"/>
                </a:moveTo>
                <a:lnTo>
                  <a:pt x="5099972" y="0"/>
                </a:lnTo>
                <a:lnTo>
                  <a:pt x="509997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2056187"/>
            <a:ext cx="16032086" cy="28684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020"/>
              </a:lnSpc>
            </a:pPr>
            <a:r>
              <a:rPr lang="en-US" sz="4013" b="true">
                <a:solidFill>
                  <a:srgbClr val="2A2E3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2. SMF – Session Management Function</a:t>
            </a:r>
          </a:p>
          <a:p>
            <a:pPr algn="just">
              <a:lnSpc>
                <a:spcPts val="1499"/>
              </a:lnSpc>
            </a:pPr>
          </a:p>
          <a:p>
            <a:pPr algn="just" marL="1473971" indent="-491324" lvl="2">
              <a:lnSpc>
                <a:spcPts val="5120"/>
              </a:lnSpc>
              <a:buFont typeface="Arial"/>
              <a:buChar char="⚬"/>
            </a:pPr>
            <a:r>
              <a:rPr lang="en-US" sz="3413">
                <a:solidFill>
                  <a:srgbClr val="2A2E30"/>
                </a:solidFill>
                <a:latin typeface="Canva Sans"/>
                <a:ea typeface="Canva Sans"/>
                <a:cs typeface="Canva Sans"/>
                <a:sym typeface="Canva Sans"/>
              </a:rPr>
              <a:t>The SMF manages session establishment, modification, and release.</a:t>
            </a:r>
          </a:p>
          <a:p>
            <a:pPr algn="just" marL="1473971" indent="-491324" lvl="2">
              <a:lnSpc>
                <a:spcPts val="5120"/>
              </a:lnSpc>
              <a:buFont typeface="Arial"/>
              <a:buChar char="⚬"/>
            </a:pPr>
            <a:r>
              <a:rPr lang="en-US" sz="3413">
                <a:solidFill>
                  <a:srgbClr val="2A2E30"/>
                </a:solidFill>
                <a:latin typeface="Canva Sans"/>
                <a:ea typeface="Canva Sans"/>
                <a:cs typeface="Canva Sans"/>
                <a:sym typeface="Canva Sans"/>
              </a:rPr>
              <a:t> It allocates IP addresses to UEs, enforces QoS policies, and selects the appropriate UPF for routing data.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355364" y="419448"/>
            <a:ext cx="12864014" cy="1448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64"/>
              </a:lnSpc>
            </a:pPr>
            <a:r>
              <a:rPr lang="en-US" sz="8474" spc="-169">
                <a:solidFill>
                  <a:srgbClr val="2A2E30"/>
                </a:solidFill>
                <a:latin typeface="Arsenal"/>
                <a:ea typeface="Arsenal"/>
                <a:cs typeface="Arsenal"/>
                <a:sym typeface="Arsenal"/>
              </a:rPr>
              <a:t>5G Core Network Functions: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5344150"/>
            <a:ext cx="16032086" cy="35161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020"/>
              </a:lnSpc>
            </a:pPr>
            <a:r>
              <a:rPr lang="en-US" sz="4013" b="true">
                <a:solidFill>
                  <a:srgbClr val="2A2E3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3. UPF – User Plane Function</a:t>
            </a:r>
          </a:p>
          <a:p>
            <a:pPr algn="just">
              <a:lnSpc>
                <a:spcPts val="1499"/>
              </a:lnSpc>
            </a:pPr>
          </a:p>
          <a:p>
            <a:pPr algn="just" marL="1473971" indent="-491324" lvl="2">
              <a:lnSpc>
                <a:spcPts val="5120"/>
              </a:lnSpc>
              <a:buFont typeface="Arial"/>
              <a:buChar char="⚬"/>
            </a:pPr>
            <a:r>
              <a:rPr lang="en-US" sz="3413">
                <a:solidFill>
                  <a:srgbClr val="2A2E30"/>
                </a:solidFill>
                <a:latin typeface="Canva Sans"/>
                <a:ea typeface="Canva Sans"/>
                <a:cs typeface="Canva Sans"/>
                <a:sym typeface="Canva Sans"/>
              </a:rPr>
              <a:t>The UPF handles all user data traffic between the UE and external networks (e.g., internet).</a:t>
            </a:r>
          </a:p>
          <a:p>
            <a:pPr algn="just" marL="1473971" indent="-491324" lvl="2">
              <a:lnSpc>
                <a:spcPts val="5120"/>
              </a:lnSpc>
              <a:buFont typeface="Arial"/>
              <a:buChar char="⚬"/>
            </a:pPr>
            <a:r>
              <a:rPr lang="en-US" sz="3413">
                <a:solidFill>
                  <a:srgbClr val="2A2E30"/>
                </a:solidFill>
                <a:latin typeface="Canva Sans"/>
                <a:ea typeface="Canva Sans"/>
                <a:cs typeface="Canva Sans"/>
                <a:sym typeface="Canva Sans"/>
              </a:rPr>
              <a:t> It performs packet routing, forwarding, traffic usage reporting, and supports QoS and traffic steering.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DAGo6GlXVBI</dc:identifier>
  <dcterms:modified xsi:type="dcterms:W3CDTF">2011-08-01T06:04:30Z</dcterms:modified>
  <cp:revision>1</cp:revision>
  <dc:title>OAI Test Bed Config</dc:title>
</cp:coreProperties>
</file>