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Arsenal" charset="1" panose="00000500000000000000"/>
      <p:regular r:id="rId13"/>
    </p:embeddedFont>
    <p:embeddedFont>
      <p:font typeface="Radley" charset="1" panose="00000500000000000000"/>
      <p:regular r:id="rId14"/>
    </p:embeddedFont>
    <p:embeddedFont>
      <p:font typeface="Open Sauce" charset="1" panose="00000500000000000000"/>
      <p:regular r:id="rId15"/>
    </p:embeddedFont>
    <p:embeddedFont>
      <p:font typeface="Open Sauce Bold" charset="1" panose="000008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https://gitlab.eurecom.fr/oai/openairinterface5g/-/blob/develop/doc/NR_SA_Tutorial_OAI_CN5G.md?ref_type=heads" TargetMode="External" Type="http://schemas.openxmlformats.org/officeDocument/2006/relationships/hyperlink"/><Relationship Id="rId5" Target="https://gitlab.eurecom.fr/oai/openairinterface5g/-/blob/develop/doc/NR_SA_Tutorial_OAI_nrUE.md?ref_type=heads" TargetMode="External" Type="http://schemas.openxmlformats.org/officeDocument/2006/relationships/hyperlink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BAE8FF">
                <a:alpha val="100000"/>
              </a:srgbClr>
            </a:gs>
            <a:gs pos="100000">
              <a:srgbClr val="A2C4FF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698163">
            <a:off x="-1738277" y="-874659"/>
            <a:ext cx="5099972" cy="4114800"/>
          </a:xfrm>
          <a:custGeom>
            <a:avLst/>
            <a:gdLst/>
            <a:ahLst/>
            <a:cxnLst/>
            <a:rect r="r" b="b" t="t" l="l"/>
            <a:pathLst>
              <a:path h="4114800" w="5099972">
                <a:moveTo>
                  <a:pt x="0" y="0"/>
                </a:moveTo>
                <a:lnTo>
                  <a:pt x="5099972" y="0"/>
                </a:lnTo>
                <a:lnTo>
                  <a:pt x="50999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04766" y="3012757"/>
            <a:ext cx="15678467" cy="2331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39"/>
              </a:lnSpc>
            </a:pPr>
            <a:r>
              <a:rPr lang="en-US" sz="13599" spc="-271">
                <a:solidFill>
                  <a:srgbClr val="2A2E30"/>
                </a:solidFill>
                <a:latin typeface="Arsenal"/>
                <a:ea typeface="Arsenal"/>
                <a:cs typeface="Arsenal"/>
                <a:sym typeface="Arsenal"/>
              </a:rPr>
              <a:t>Configuring 5G Test Bed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837351" y="5290861"/>
            <a:ext cx="8613299" cy="1292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7599">
                <a:solidFill>
                  <a:srgbClr val="2A2E30"/>
                </a:solidFill>
                <a:latin typeface="Radley"/>
                <a:ea typeface="Radley"/>
                <a:cs typeface="Radley"/>
                <a:sym typeface="Radley"/>
              </a:rPr>
              <a:t>5G Core, RAN &amp; UE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5519748">
            <a:off x="14709314" y="6571420"/>
            <a:ext cx="5099972" cy="4114800"/>
          </a:xfrm>
          <a:custGeom>
            <a:avLst/>
            <a:gdLst/>
            <a:ahLst/>
            <a:cxnLst/>
            <a:rect r="r" b="b" t="t" l="l"/>
            <a:pathLst>
              <a:path h="4114800" w="5099972">
                <a:moveTo>
                  <a:pt x="0" y="0"/>
                </a:moveTo>
                <a:lnTo>
                  <a:pt x="5099972" y="0"/>
                </a:lnTo>
                <a:lnTo>
                  <a:pt x="50999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BAE8FF">
                <a:alpha val="100000"/>
              </a:srgbClr>
            </a:gs>
            <a:gs pos="100000">
              <a:srgbClr val="A2C4FF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519748">
            <a:off x="14836577" y="7200900"/>
            <a:ext cx="5099972" cy="4114800"/>
          </a:xfrm>
          <a:custGeom>
            <a:avLst/>
            <a:gdLst/>
            <a:ahLst/>
            <a:cxnLst/>
            <a:rect r="r" b="b" t="t" l="l"/>
            <a:pathLst>
              <a:path h="4114800" w="5099972">
                <a:moveTo>
                  <a:pt x="0" y="0"/>
                </a:moveTo>
                <a:lnTo>
                  <a:pt x="5099972" y="0"/>
                </a:lnTo>
                <a:lnTo>
                  <a:pt x="50999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6289131">
            <a:off x="-2035223" y="-874659"/>
            <a:ext cx="5099972" cy="4114800"/>
          </a:xfrm>
          <a:custGeom>
            <a:avLst/>
            <a:gdLst/>
            <a:ahLst/>
            <a:cxnLst/>
            <a:rect r="r" b="b" t="t" l="l"/>
            <a:pathLst>
              <a:path h="4114800" w="5099972">
                <a:moveTo>
                  <a:pt x="0" y="0"/>
                </a:moveTo>
                <a:lnTo>
                  <a:pt x="5099971" y="0"/>
                </a:lnTo>
                <a:lnTo>
                  <a:pt x="50999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55664" y="2441916"/>
            <a:ext cx="4197668" cy="145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64"/>
              </a:lnSpc>
            </a:pPr>
            <a:r>
              <a:rPr lang="en-US" sz="8474" spc="-169">
                <a:solidFill>
                  <a:srgbClr val="2A2E30"/>
                </a:solidFill>
                <a:latin typeface="Arsenal"/>
                <a:ea typeface="Arsenal"/>
                <a:cs typeface="Arsenal"/>
                <a:sym typeface="Arsenal"/>
              </a:rPr>
              <a:t>OAI-Setup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55664" y="4097921"/>
            <a:ext cx="17632336" cy="2941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A2E30"/>
                </a:solidFill>
                <a:latin typeface="Open Sauce"/>
                <a:ea typeface="Open Sauce"/>
                <a:cs typeface="Open Sauce"/>
                <a:sym typeface="Open Sauce"/>
              </a:rPr>
              <a:t>Refer to the following Documentations to configure the 5GC, RAN and UE. Run the Commands on the Terminal</a:t>
            </a:r>
          </a:p>
          <a:p>
            <a:pPr algn="l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2A2E30"/>
                </a:solidFill>
                <a:latin typeface="Open Sauce"/>
                <a:ea typeface="Open Sauce"/>
                <a:cs typeface="Open Sauce"/>
                <a:sym typeface="Open Sauce"/>
              </a:rPr>
              <a:t>5GC - </a:t>
            </a:r>
            <a:r>
              <a:rPr lang="en-US" sz="4200" u="sng">
                <a:solidFill>
                  <a:srgbClr val="2A2E30"/>
                </a:solidFill>
                <a:latin typeface="Open Sauce"/>
                <a:ea typeface="Open Sauce"/>
                <a:cs typeface="Open Sauce"/>
                <a:sym typeface="Open Sauce"/>
                <a:hlinkClick r:id="rId4" tooltip="https://gitlab.eurecom.fr/oai/openairinterface5g/-/blob/develop/doc/NR_SA_Tutorial_OAI_CN5G.md?ref_type=heads"/>
              </a:rPr>
              <a:t>Click_Here</a:t>
            </a:r>
          </a:p>
          <a:p>
            <a:pPr algn="l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2A2E30"/>
                </a:solidFill>
                <a:latin typeface="Open Sauce"/>
                <a:ea typeface="Open Sauce"/>
                <a:cs typeface="Open Sauce"/>
                <a:sym typeface="Open Sauce"/>
              </a:rPr>
              <a:t>NR-UE - </a:t>
            </a:r>
            <a:r>
              <a:rPr lang="en-US" sz="4200" u="sng">
                <a:solidFill>
                  <a:srgbClr val="2A2E30"/>
                </a:solidFill>
                <a:latin typeface="Open Sauce"/>
                <a:ea typeface="Open Sauce"/>
                <a:cs typeface="Open Sauce"/>
                <a:sym typeface="Open Sauce"/>
                <a:hlinkClick r:id="rId5" tooltip="https://gitlab.eurecom.fr/oai/openairinterface5g/-/blob/develop/doc/NR_SA_Tutorial_OAI_nrUE.md?ref_type=heads"/>
              </a:rPr>
              <a:t>Click Here </a:t>
            </a:r>
            <a:r>
              <a:rPr lang="en-US" sz="4200">
                <a:solidFill>
                  <a:srgbClr val="2A2E30"/>
                </a:solidFill>
                <a:latin typeface="Open Sauce"/>
                <a:ea typeface="Open Sauce"/>
                <a:cs typeface="Open Sauce"/>
                <a:sym typeface="Open Sauce"/>
              </a:rPr>
              <a:t> (Use the RFsimulator for GnB and UE)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BAE8FF">
                <a:alpha val="100000"/>
              </a:srgbClr>
            </a:gs>
            <a:gs pos="100000">
              <a:srgbClr val="A2C4FF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519748">
            <a:off x="14836577" y="7200900"/>
            <a:ext cx="5099972" cy="4114800"/>
          </a:xfrm>
          <a:custGeom>
            <a:avLst/>
            <a:gdLst/>
            <a:ahLst/>
            <a:cxnLst/>
            <a:rect r="r" b="b" t="t" l="l"/>
            <a:pathLst>
              <a:path h="4114800" w="5099972">
                <a:moveTo>
                  <a:pt x="0" y="0"/>
                </a:moveTo>
                <a:lnTo>
                  <a:pt x="5099972" y="0"/>
                </a:lnTo>
                <a:lnTo>
                  <a:pt x="50999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6289131">
            <a:off x="-2035223" y="-874659"/>
            <a:ext cx="5099972" cy="4114800"/>
          </a:xfrm>
          <a:custGeom>
            <a:avLst/>
            <a:gdLst/>
            <a:ahLst/>
            <a:cxnLst/>
            <a:rect r="r" b="b" t="t" l="l"/>
            <a:pathLst>
              <a:path h="4114800" w="5099972">
                <a:moveTo>
                  <a:pt x="0" y="0"/>
                </a:moveTo>
                <a:lnTo>
                  <a:pt x="5099971" y="0"/>
                </a:lnTo>
                <a:lnTo>
                  <a:pt x="50999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27832" y="2213835"/>
            <a:ext cx="17632336" cy="1286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64"/>
              </a:lnSpc>
            </a:pPr>
            <a:r>
              <a:rPr lang="en-US" sz="7474" spc="-149">
                <a:solidFill>
                  <a:srgbClr val="2A2E30"/>
                </a:solidFill>
                <a:latin typeface="Arsenal"/>
                <a:ea typeface="Arsenal"/>
                <a:cs typeface="Arsenal"/>
                <a:sym typeface="Arsenal"/>
              </a:rPr>
              <a:t>Basic Troubleshooting Commands and Methods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14762" y="3528932"/>
            <a:ext cx="17773238" cy="4427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80" indent="-453390" lvl="1">
              <a:lnSpc>
                <a:spcPts val="5880"/>
              </a:lnSpc>
              <a:buAutoNum type="arabicPeriod" startAt="1"/>
            </a:pPr>
            <a:r>
              <a:rPr lang="en-US" b="true" sz="4200">
                <a:solidFill>
                  <a:srgbClr val="2A2E3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docker ps</a:t>
            </a:r>
            <a:r>
              <a:rPr lang="en-US" sz="4200">
                <a:solidFill>
                  <a:srgbClr val="2A2E30"/>
                </a:solidFill>
                <a:latin typeface="Open Sauce"/>
                <a:ea typeface="Open Sauce"/>
                <a:cs typeface="Open Sauce"/>
                <a:sym typeface="Open Sauce"/>
              </a:rPr>
              <a:t> – Lists running OAI-CN5G containers to verify active components</a:t>
            </a:r>
          </a:p>
          <a:p>
            <a:pPr algn="l" marL="906780" indent="-453390" lvl="1">
              <a:lnSpc>
                <a:spcPts val="5880"/>
              </a:lnSpc>
              <a:buAutoNum type="arabicPeriod" startAt="1"/>
            </a:pPr>
            <a:r>
              <a:rPr lang="en-US" b="true" sz="4200">
                <a:solidFill>
                  <a:srgbClr val="2A2E3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ifconfig</a:t>
            </a:r>
            <a:r>
              <a:rPr lang="en-US" sz="4200">
                <a:solidFill>
                  <a:srgbClr val="2A2E30"/>
                </a:solidFill>
                <a:latin typeface="Open Sauce"/>
                <a:ea typeface="Open Sauce"/>
                <a:cs typeface="Open Sauce"/>
                <a:sym typeface="Open Sauce"/>
              </a:rPr>
              <a:t> – Shows network interfaces and IP addresses for connectivity checks</a:t>
            </a:r>
          </a:p>
          <a:p>
            <a:pPr algn="l" marL="906780" indent="-453390" lvl="1">
              <a:lnSpc>
                <a:spcPts val="5880"/>
              </a:lnSpc>
              <a:buAutoNum type="arabicPeriod" startAt="1"/>
            </a:pPr>
            <a:r>
              <a:rPr lang="en-US" b="true" sz="4200">
                <a:solidFill>
                  <a:srgbClr val="2A2E3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docker logs &lt;container-name&gt;</a:t>
            </a:r>
            <a:r>
              <a:rPr lang="en-US" sz="4200">
                <a:solidFill>
                  <a:srgbClr val="2A2E30"/>
                </a:solidFill>
                <a:latin typeface="Open Sauce"/>
                <a:ea typeface="Open Sauce"/>
                <a:cs typeface="Open Sauce"/>
                <a:sym typeface="Open Sauce"/>
              </a:rPr>
              <a:t> – Displays logs from containers for debugging and monitoring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BAE8FF">
                <a:alpha val="100000"/>
              </a:srgbClr>
            </a:gs>
            <a:gs pos="100000">
              <a:srgbClr val="A2C4FF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289131">
            <a:off x="-2035223" y="-874659"/>
            <a:ext cx="5099972" cy="4114800"/>
          </a:xfrm>
          <a:custGeom>
            <a:avLst/>
            <a:gdLst/>
            <a:ahLst/>
            <a:cxnLst/>
            <a:rect r="r" b="b" t="t" l="l"/>
            <a:pathLst>
              <a:path h="4114800" w="5099972">
                <a:moveTo>
                  <a:pt x="0" y="0"/>
                </a:moveTo>
                <a:lnTo>
                  <a:pt x="5099971" y="0"/>
                </a:lnTo>
                <a:lnTo>
                  <a:pt x="50999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611405">
            <a:off x="16066783" y="6755481"/>
            <a:ext cx="5099972" cy="4114800"/>
          </a:xfrm>
          <a:custGeom>
            <a:avLst/>
            <a:gdLst/>
            <a:ahLst/>
            <a:cxnLst/>
            <a:rect r="r" b="b" t="t" l="l"/>
            <a:pathLst>
              <a:path h="4114800" w="5099972">
                <a:moveTo>
                  <a:pt x="0" y="0"/>
                </a:moveTo>
                <a:lnTo>
                  <a:pt x="5099971" y="0"/>
                </a:lnTo>
                <a:lnTo>
                  <a:pt x="50999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42373" y="221924"/>
            <a:ext cx="16729321" cy="145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64"/>
              </a:lnSpc>
            </a:pPr>
            <a:r>
              <a:rPr lang="en-US" sz="8474" spc="-169">
                <a:solidFill>
                  <a:srgbClr val="2A2E30"/>
                </a:solidFill>
                <a:latin typeface="Arsenal"/>
                <a:ea typeface="Arsenal"/>
                <a:cs typeface="Arsenal"/>
                <a:sym typeface="Arsenal"/>
              </a:rPr>
              <a:t>Testing IF UE is succesfully Registered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43803" y="1692601"/>
            <a:ext cx="10021252" cy="145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A2E30"/>
                </a:solidFill>
                <a:latin typeface="Open Sauce"/>
                <a:ea typeface="Open Sauce"/>
                <a:cs typeface="Open Sauce"/>
                <a:sym typeface="Open Sauce"/>
              </a:rPr>
              <a:t>Method 1 - Check AMF Logs:</a:t>
            </a:r>
          </a:p>
          <a:p>
            <a:pPr algn="l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2A2E30"/>
                </a:solidFill>
                <a:latin typeface="Open Sauce"/>
                <a:ea typeface="Open Sauce"/>
                <a:cs typeface="Open Sauce"/>
                <a:sym typeface="Open Sauce"/>
              </a:rPr>
              <a:t>U</a:t>
            </a:r>
            <a:r>
              <a:rPr lang="en-US" sz="4200">
                <a:solidFill>
                  <a:srgbClr val="2A2E30"/>
                </a:solidFill>
                <a:latin typeface="Open Sauce"/>
                <a:ea typeface="Open Sauce"/>
                <a:cs typeface="Open Sauce"/>
                <a:sym typeface="Open Sauce"/>
              </a:rPr>
              <a:t>se command: docker logs oai-amf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524287" y="3326360"/>
            <a:ext cx="17144794" cy="6584084"/>
            <a:chOff x="0" y="0"/>
            <a:chExt cx="22859726" cy="877877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859726" cy="7104311"/>
            </a:xfrm>
            <a:custGeom>
              <a:avLst/>
              <a:gdLst/>
              <a:ahLst/>
              <a:cxnLst/>
              <a:rect r="r" b="b" t="t" l="l"/>
              <a:pathLst>
                <a:path h="7104311" w="22859726">
                  <a:moveTo>
                    <a:pt x="0" y="0"/>
                  </a:moveTo>
                  <a:lnTo>
                    <a:pt x="22859726" y="0"/>
                  </a:lnTo>
                  <a:lnTo>
                    <a:pt x="22859726" y="7104311"/>
                  </a:lnTo>
                  <a:lnTo>
                    <a:pt x="0" y="71043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411" t="-4702" r="-846" b="-4702"/>
              </a:stretch>
            </a:blip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 rot="0">
              <a:off x="4163039" y="8080703"/>
              <a:ext cx="14786821" cy="6980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>
                  <a:solidFill>
                    <a:srgbClr val="2A2E3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Logs like this Indicate that the UE is registerd to the 5GC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8211622" y="7120702"/>
              <a:ext cx="5901902" cy="9245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880"/>
                </a:lnSpc>
              </a:pPr>
              <a:r>
                <a:rPr lang="en-US" sz="4200" b="true">
                  <a:solidFill>
                    <a:srgbClr val="2A2E3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FIG 1. AMF LOGS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BAE8FF">
                <a:alpha val="100000"/>
              </a:srgbClr>
            </a:gs>
            <a:gs pos="100000">
              <a:srgbClr val="A2C4FF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289131">
            <a:off x="-2035223" y="-874659"/>
            <a:ext cx="5099972" cy="4114800"/>
          </a:xfrm>
          <a:custGeom>
            <a:avLst/>
            <a:gdLst/>
            <a:ahLst/>
            <a:cxnLst/>
            <a:rect r="r" b="b" t="t" l="l"/>
            <a:pathLst>
              <a:path h="4114800" w="5099972">
                <a:moveTo>
                  <a:pt x="0" y="0"/>
                </a:moveTo>
                <a:lnTo>
                  <a:pt x="5099971" y="0"/>
                </a:lnTo>
                <a:lnTo>
                  <a:pt x="50999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611405">
            <a:off x="16066783" y="6755481"/>
            <a:ext cx="5099972" cy="4114800"/>
          </a:xfrm>
          <a:custGeom>
            <a:avLst/>
            <a:gdLst/>
            <a:ahLst/>
            <a:cxnLst/>
            <a:rect r="r" b="b" t="t" l="l"/>
            <a:pathLst>
              <a:path h="4114800" w="5099972">
                <a:moveTo>
                  <a:pt x="0" y="0"/>
                </a:moveTo>
                <a:lnTo>
                  <a:pt x="5099971" y="0"/>
                </a:lnTo>
                <a:lnTo>
                  <a:pt x="50999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0653" y="3542378"/>
            <a:ext cx="16886693" cy="4453865"/>
          </a:xfrm>
          <a:custGeom>
            <a:avLst/>
            <a:gdLst/>
            <a:ahLst/>
            <a:cxnLst/>
            <a:rect r="r" b="b" t="t" l="l"/>
            <a:pathLst>
              <a:path h="4453865" w="16886693">
                <a:moveTo>
                  <a:pt x="0" y="0"/>
                </a:moveTo>
                <a:lnTo>
                  <a:pt x="16886694" y="0"/>
                </a:lnTo>
                <a:lnTo>
                  <a:pt x="16886694" y="4453865"/>
                </a:lnTo>
                <a:lnTo>
                  <a:pt x="0" y="44538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57150" cap="rnd">
            <a:solidFill>
              <a:srgbClr val="000000"/>
            </a:solidFill>
            <a:prstDash val="solid"/>
            <a:round/>
          </a:ln>
        </p:spPr>
      </p:sp>
      <p:sp>
        <p:nvSpPr>
          <p:cNvPr name="TextBox 5" id="5"/>
          <p:cNvSpPr txBox="true"/>
          <p:nvPr/>
        </p:nvSpPr>
        <p:spPr>
          <a:xfrm rot="0">
            <a:off x="842373" y="221924"/>
            <a:ext cx="16729321" cy="145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64"/>
              </a:lnSpc>
            </a:pPr>
            <a:r>
              <a:rPr lang="en-US" sz="8474" spc="-169">
                <a:solidFill>
                  <a:srgbClr val="2A2E30"/>
                </a:solidFill>
                <a:latin typeface="Arsenal"/>
                <a:ea typeface="Arsenal"/>
                <a:cs typeface="Arsenal"/>
                <a:sym typeface="Arsenal"/>
              </a:rPr>
              <a:t>Testing IF UE is succesfully Registered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43803" y="1956454"/>
            <a:ext cx="14357985" cy="145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A2E30"/>
                </a:solidFill>
                <a:latin typeface="Open Sauce"/>
                <a:ea typeface="Open Sauce"/>
                <a:cs typeface="Open Sauce"/>
                <a:sym typeface="Open Sauce"/>
              </a:rPr>
              <a:t>Method 2 - Ping from UE to External Data Network:</a:t>
            </a:r>
          </a:p>
          <a:p>
            <a:pPr algn="l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2A2E30"/>
                </a:solidFill>
                <a:latin typeface="Open Sauce"/>
                <a:ea typeface="Open Sauce"/>
                <a:cs typeface="Open Sauce"/>
                <a:sym typeface="Open Sauce"/>
              </a:rPr>
              <a:t>U</a:t>
            </a:r>
            <a:r>
              <a:rPr lang="en-US" sz="4200">
                <a:solidFill>
                  <a:srgbClr val="2A2E30"/>
                </a:solidFill>
                <a:latin typeface="Open Sauce"/>
                <a:ea typeface="Open Sauce"/>
                <a:cs typeface="Open Sauce"/>
                <a:sym typeface="Open Sauce"/>
              </a:rPr>
              <a:t>se command: ping -I oaitun_ue1 -c 4 192.168.70.135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13077" y="8979853"/>
            <a:ext cx="12299950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2A2E30"/>
                </a:solidFill>
                <a:latin typeface="Open Sauce"/>
                <a:ea typeface="Open Sauce"/>
                <a:cs typeface="Open Sauce"/>
                <a:sym typeface="Open Sauce"/>
              </a:rPr>
              <a:t>Logs like this Indicate that the UE Can successfully ping ext-dn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126648" y="8234368"/>
            <a:ext cx="6160770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b="true">
                <a:solidFill>
                  <a:srgbClr val="2A2E3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FIG 2. PINGING EXT-DN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BAE8FF">
                <a:alpha val="100000"/>
              </a:srgbClr>
            </a:gs>
            <a:gs pos="100000">
              <a:srgbClr val="A2C4FF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289131">
            <a:off x="-2035223" y="-874659"/>
            <a:ext cx="5099972" cy="4114800"/>
          </a:xfrm>
          <a:custGeom>
            <a:avLst/>
            <a:gdLst/>
            <a:ahLst/>
            <a:cxnLst/>
            <a:rect r="r" b="b" t="t" l="l"/>
            <a:pathLst>
              <a:path h="4114800" w="5099972">
                <a:moveTo>
                  <a:pt x="0" y="0"/>
                </a:moveTo>
                <a:lnTo>
                  <a:pt x="5099971" y="0"/>
                </a:lnTo>
                <a:lnTo>
                  <a:pt x="50999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4611405">
            <a:off x="16066783" y="6755481"/>
            <a:ext cx="5099972" cy="4114800"/>
          </a:xfrm>
          <a:custGeom>
            <a:avLst/>
            <a:gdLst/>
            <a:ahLst/>
            <a:cxnLst/>
            <a:rect r="r" b="b" t="t" l="l"/>
            <a:pathLst>
              <a:path h="4114800" w="5099972">
                <a:moveTo>
                  <a:pt x="0" y="0"/>
                </a:moveTo>
                <a:lnTo>
                  <a:pt x="5099971" y="0"/>
                </a:lnTo>
                <a:lnTo>
                  <a:pt x="50999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42373" y="221924"/>
            <a:ext cx="16729321" cy="145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64"/>
              </a:lnSpc>
            </a:pPr>
            <a:r>
              <a:rPr lang="en-US" sz="8474" spc="-169">
                <a:solidFill>
                  <a:srgbClr val="2A2E30"/>
                </a:solidFill>
                <a:latin typeface="Arsenal"/>
                <a:ea typeface="Arsenal"/>
                <a:cs typeface="Arsenal"/>
                <a:sym typeface="Arsenal"/>
              </a:rPr>
              <a:t>Testing IF UE is succesfully Registered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77383" y="3663498"/>
            <a:ext cx="17259300" cy="2198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2A2E30"/>
                </a:solidFill>
                <a:latin typeface="Open Sauce"/>
                <a:ea typeface="Open Sauce"/>
                <a:cs typeface="Open Sauce"/>
                <a:sym typeface="Open Sauce"/>
              </a:rPr>
              <a:t>Method 3 - Use Wireshark:</a:t>
            </a:r>
          </a:p>
          <a:p>
            <a:pPr algn="l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2A2E30"/>
                </a:solidFill>
                <a:latin typeface="Open Sauce"/>
                <a:ea typeface="Open Sauce"/>
                <a:cs typeface="Open Sauce"/>
                <a:sym typeface="Open Sauce"/>
              </a:rPr>
              <a:t>We can use Wireshark to monitor the packets being sent and view when the UE-tunnel is being established.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BAE8FF">
                <a:alpha val="100000"/>
              </a:srgbClr>
            </a:gs>
            <a:gs pos="100000">
              <a:srgbClr val="A2C4FF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717328">
            <a:off x="14144021" y="6326969"/>
            <a:ext cx="5099972" cy="4114800"/>
          </a:xfrm>
          <a:custGeom>
            <a:avLst/>
            <a:gdLst/>
            <a:ahLst/>
            <a:cxnLst/>
            <a:rect r="r" b="b" t="t" l="l"/>
            <a:pathLst>
              <a:path h="4114800" w="5099972">
                <a:moveTo>
                  <a:pt x="0" y="0"/>
                </a:moveTo>
                <a:lnTo>
                  <a:pt x="5099972" y="0"/>
                </a:lnTo>
                <a:lnTo>
                  <a:pt x="50999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6642187">
            <a:off x="-1017305" y="-799527"/>
            <a:ext cx="5099972" cy="4114800"/>
          </a:xfrm>
          <a:custGeom>
            <a:avLst/>
            <a:gdLst/>
            <a:ahLst/>
            <a:cxnLst/>
            <a:rect r="r" b="b" t="t" l="l"/>
            <a:pathLst>
              <a:path h="4114800" w="5099972">
                <a:moveTo>
                  <a:pt x="0" y="0"/>
                </a:moveTo>
                <a:lnTo>
                  <a:pt x="5099972" y="0"/>
                </a:lnTo>
                <a:lnTo>
                  <a:pt x="509997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11993" y="2963863"/>
            <a:ext cx="12864014" cy="3425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0"/>
              </a:lnSpc>
            </a:pPr>
            <a:r>
              <a:rPr lang="en-US" sz="20000" spc="-400">
                <a:solidFill>
                  <a:srgbClr val="2A2E30"/>
                </a:solidFill>
                <a:latin typeface="Arsenal"/>
                <a:ea typeface="Arsenal"/>
                <a:cs typeface="Arsenal"/>
                <a:sym typeface="Arsenal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DAGpF73KdAU</dc:identifier>
  <dcterms:modified xsi:type="dcterms:W3CDTF">2011-08-01T06:04:30Z</dcterms:modified>
  <cp:revision>1</cp:revision>
  <dc:title>Configuring 5G Test Bed</dc:title>
</cp:coreProperties>
</file>