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52E55C1-2018-4592-B352-2149B2D2C066}">
  <a:tblStyle styleId="{052E55C1-2018-4592-B352-2149B2D2C06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Total of 2214 in 2015 and 2016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1079/1139 (94%) in 2015 and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1005/1075 (93%) in 2016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Total of 94%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101 women total in 2015 &amp; 2016, 48 women in 2015, 53 women in 2016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1982 men in total in 2015 &amp; 2016, 1030 men in 2015, 952 in 2016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2084 total male and female,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101 women total in 2015 &amp; 2016, 48 women in 2015, 53 women in 2016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1982 men in total in 2015 &amp; 2016, 1030 men in 2015, 952 in 2016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2084 total male and female,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~ 20% killed although they had no weapons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~ 50% killed since they had firearms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~ 90% killed by gunshot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500"/>
              <a:t>Police Violence in 2015 &amp; 2016 in the United States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By: Efezino John Erome-Utunedi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17725"/>
            <a:ext cx="6868148" cy="354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6889250" y="999100"/>
            <a:ext cx="21642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-GB">
                <a:solidFill>
                  <a:srgbClr val="F3F3F3"/>
                </a:solidFill>
              </a:rPr>
              <a:t>More direct relationship between the weapon of use by victim and how victim was killed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41525"/>
            <a:ext cx="7340276" cy="378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17725"/>
            <a:ext cx="6732450" cy="34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Conclusion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71350" y="1048425"/>
            <a:ext cx="83010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Interesting that the data presented today can used to show that white people are killed more than any other ethnicity but at a closer look, if the percentage of different ethnicities are taken, it will be obvious that it is not the case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Same data can be used to tell very </a:t>
            </a:r>
            <a:r>
              <a:rPr lang="en-GB">
                <a:solidFill>
                  <a:srgbClr val="FFFFFF"/>
                </a:solidFill>
              </a:rPr>
              <a:t>different</a:t>
            </a:r>
            <a:r>
              <a:rPr lang="en-GB">
                <a:solidFill>
                  <a:srgbClr val="FFFFFF"/>
                </a:solidFill>
              </a:rPr>
              <a:t> stories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Will be interesting to compare this data against black on black crime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The data is also not complete since not all police departments could provide this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75" y="1017725"/>
            <a:ext cx="6705598" cy="34607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6660650" y="999100"/>
            <a:ext cx="23682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-GB">
                <a:solidFill>
                  <a:srgbClr val="F3F3F3"/>
                </a:solidFill>
              </a:rPr>
              <a:t>Most populated states contain most number of deaths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41525"/>
            <a:ext cx="6892798" cy="35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6889250" y="999100"/>
            <a:ext cx="21642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-GB">
                <a:solidFill>
                  <a:srgbClr val="F3F3F3"/>
                </a:solidFill>
              </a:rPr>
              <a:t>To no surprise, top 3 demographics in the united states contain ~95% of of people killed by the police in the United States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17725"/>
            <a:ext cx="6954473" cy="35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6889250" y="999100"/>
            <a:ext cx="21642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-GB">
                <a:solidFill>
                  <a:srgbClr val="F3F3F3"/>
                </a:solidFill>
              </a:rPr>
              <a:t>A small drop in police violence from 2015 to 2016 but it is relatively consistent for each ethnicity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graphicFrame>
        <p:nvGraphicFramePr>
          <p:cNvPr id="82" name="Shape 82"/>
          <p:cNvGraphicFramePr/>
          <p:nvPr/>
        </p:nvGraphicFramePr>
        <p:xfrm>
          <a:off x="1889925" y="112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{052E55C1-2018-4592-B352-2149B2D2C066}</a:tableStyleId>
              </a:tblPr>
              <a:tblGrid>
                <a:gridCol w="1699450"/>
                <a:gridCol w="900900"/>
                <a:gridCol w="719900"/>
                <a:gridCol w="958475"/>
              </a:tblGrid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Ethnicity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2015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T="91425" marB="91425" marR="91425" marL="91425"/>
                </a:tc>
              </a:tr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Arab-American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T="91425" marB="91425" marR="91425" marL="91425"/>
                </a:tc>
              </a:tr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Asian/Pacific Islander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48</a:t>
                      </a:r>
                    </a:p>
                  </a:txBody>
                  <a:tcPr marT="91425" marB="91425" marR="91425" marL="91425"/>
                </a:tc>
              </a:tr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Black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300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256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556</a:t>
                      </a:r>
                    </a:p>
                  </a:txBody>
                  <a:tcPr marT="91425" marB="91425" marR="91425" marL="91425"/>
                </a:tc>
              </a:tr>
              <a:tr h="377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Hispanic/Latino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195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183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348</a:t>
                      </a:r>
                    </a:p>
                  </a:txBody>
                  <a:tcPr marT="91425" marB="91425" marR="91425" marL="91425"/>
                </a:tc>
              </a:tr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Native American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34</a:t>
                      </a:r>
                    </a:p>
                  </a:txBody>
                  <a:tcPr marT="91425" marB="91425" marR="91425" marL="91425"/>
                </a:tc>
              </a:tr>
              <a:tr h="343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Other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43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Unknown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43</a:t>
                      </a:r>
                    </a:p>
                  </a:txBody>
                  <a:tcPr marT="91425" marB="91425" marR="91425" marL="91425"/>
                </a:tc>
              </a:tr>
              <a:tr h="343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White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584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566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1150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93925"/>
            <a:ext cx="6843475" cy="35319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6889250" y="1075300"/>
            <a:ext cx="21642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-GB">
                <a:solidFill>
                  <a:srgbClr val="F3F3F3"/>
                </a:solidFill>
              </a:rPr>
              <a:t>Small percentage of women consist of total group killed by police in 2015 and 2016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-GB">
                <a:solidFill>
                  <a:srgbClr val="F3F3F3"/>
                </a:solidFill>
              </a:rPr>
              <a:t>Will be focusing on the male gender with white, black and hispanic/latino ethnicity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graphicFrame>
        <p:nvGraphicFramePr>
          <p:cNvPr id="95" name="Shape 95"/>
          <p:cNvGraphicFramePr/>
          <p:nvPr/>
        </p:nvGraphicFramePr>
        <p:xfrm>
          <a:off x="2277275" y="123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{052E55C1-2018-4592-B352-2149B2D2C066}</a:tableStyleId>
              </a:tblPr>
              <a:tblGrid>
                <a:gridCol w="1699450"/>
                <a:gridCol w="900900"/>
                <a:gridCol w="719900"/>
                <a:gridCol w="958475"/>
              </a:tblGrid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Ethnicity (Female)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2015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T="91425" marB="91425" marR="91425" marL="91425"/>
                </a:tc>
              </a:tr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Black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22</a:t>
                      </a:r>
                    </a:p>
                  </a:txBody>
                  <a:tcPr marT="91425" marB="91425" marR="91425" marL="91425"/>
                </a:tc>
              </a:tr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Hispanic/Latino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</a:tr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White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34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74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6" name="Shape 96"/>
          <p:cNvGraphicFramePr/>
          <p:nvPr/>
        </p:nvGraphicFramePr>
        <p:xfrm>
          <a:off x="2277275" y="302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{052E55C1-2018-4592-B352-2149B2D2C066}</a:tableStyleId>
              </a:tblPr>
              <a:tblGrid>
                <a:gridCol w="1699450"/>
                <a:gridCol w="900900"/>
                <a:gridCol w="719900"/>
                <a:gridCol w="958475"/>
              </a:tblGrid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Ethnicity (Male)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2015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 marT="91425" marB="91425" marR="91425" marL="91425"/>
                </a:tc>
              </a:tr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Arab-American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284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245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529</a:t>
                      </a:r>
                    </a:p>
                  </a:txBody>
                  <a:tcPr marT="91425" marB="91425" marR="91425" marL="91425"/>
                </a:tc>
              </a:tr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Asian/Pacific Islander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191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181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372</a:t>
                      </a:r>
                    </a:p>
                  </a:txBody>
                  <a:tcPr marT="91425" marB="91425" marR="91425" marL="91425"/>
                </a:tc>
              </a:tr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Native American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550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526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1076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17725"/>
            <a:ext cx="6929823" cy="35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6889250" y="999100"/>
            <a:ext cx="21642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-GB">
                <a:solidFill>
                  <a:srgbClr val="F3F3F3"/>
                </a:solidFill>
              </a:rPr>
              <a:t>Obvious that firearm would be top weapon of choice but what is more interesting is that the second most number of kills based by weapon choice was ‘No’.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17725"/>
            <a:ext cx="6902951" cy="35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889250" y="999100"/>
            <a:ext cx="21642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-GB">
                <a:solidFill>
                  <a:srgbClr val="F3F3F3"/>
                </a:solidFill>
              </a:rPr>
              <a:t>Since huge percentage of people were armed with guns, it makes sense that gunshot was the reason of death based on race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