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72" r:id="rId9"/>
    <p:sldId id="264" r:id="rId10"/>
    <p:sldId id="266" r:id="rId11"/>
    <p:sldId id="274" r:id="rId12"/>
    <p:sldId id="267" r:id="rId13"/>
    <p:sldId id="275" r:id="rId14"/>
    <p:sldId id="259" r:id="rId15"/>
    <p:sldId id="268" r:id="rId16"/>
    <p:sldId id="269" r:id="rId17"/>
    <p:sldId id="271" r:id="rId18"/>
    <p:sldId id="273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702DA-8968-444A-AF7B-CD4EE23685C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38668-8EC5-4EB0-856D-946F02F4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38668-8EC5-4EB0-856D-946F02F48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B0440-E7CC-4B4D-A801-2EF39BED0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C64147-78A0-4A2B-850B-20544631A90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7127"/>
            <a:ext cx="6096000" cy="2133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70C0"/>
                </a:solidFill>
              </a:rPr>
              <a:t>Allstate Claims Severity</a:t>
            </a: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sz="2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5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Kaggle</a:t>
            </a:r>
            <a:r>
              <a:rPr lang="en-US" b="1" dirty="0" smtClean="0">
                <a:solidFill>
                  <a:schemeClr val="bg1"/>
                </a:solidFill>
              </a:rPr>
              <a:t> Competition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by Annie George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a. Forward Selection</a:t>
            </a:r>
          </a:p>
          <a:p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variables (graph)</a:t>
            </a:r>
          </a:p>
          <a:p>
            <a:r>
              <a:rPr lang="en-US" dirty="0" smtClean="0"/>
              <a:t>RMSE </a:t>
            </a:r>
            <a:r>
              <a:rPr lang="en-US" dirty="0"/>
              <a:t>of training data  = </a:t>
            </a:r>
            <a:r>
              <a:rPr lang="en-US" dirty="0" smtClean="0"/>
              <a:t>0.8267</a:t>
            </a:r>
          </a:p>
          <a:p>
            <a:r>
              <a:rPr lang="en-US" dirty="0"/>
              <a:t>forward_model$bestTune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nvmax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18  20</a:t>
            </a:r>
            <a:endParaRPr lang="en-US" dirty="0"/>
          </a:p>
          <a:p>
            <a:r>
              <a:rPr lang="en-US" dirty="0" smtClean="0"/>
              <a:t>Mean </a:t>
            </a:r>
            <a:r>
              <a:rPr lang="en-US" dirty="0"/>
              <a:t>absolute error for test data using </a:t>
            </a:r>
            <a:r>
              <a:rPr lang="en-US" dirty="0" err="1"/>
              <a:t>Kaggle</a:t>
            </a:r>
            <a:r>
              <a:rPr lang="en-US" dirty="0"/>
              <a:t> submission </a:t>
            </a:r>
            <a:r>
              <a:rPr lang="en-US" dirty="0" smtClean="0"/>
              <a:t>= 3019.94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Feature Engineering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38200" y="12954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200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 importance using Forward Selection model</a:t>
            </a:r>
            <a:endParaRPr lang="en-US" b="1" dirty="0"/>
          </a:p>
        </p:txBody>
      </p:sp>
      <p:pic>
        <p:nvPicPr>
          <p:cNvPr id="6146" name="Picture 2" descr="C:\Users\georgeannie\Downloads\varimp_forward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743575" cy="45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81534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b. Lasso and ridge regression</a:t>
            </a:r>
          </a:p>
          <a:p>
            <a:endParaRPr lang="en-US" dirty="0" smtClean="0"/>
          </a:p>
          <a:p>
            <a:r>
              <a:rPr lang="en-US" sz="2000" dirty="0" smtClean="0"/>
              <a:t>Important </a:t>
            </a:r>
            <a:r>
              <a:rPr lang="en-US" sz="2000" dirty="0"/>
              <a:t>variables (graph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RMSE of training data  = </a:t>
            </a:r>
            <a:r>
              <a:rPr lang="en-US" sz="2000" dirty="0" smtClean="0"/>
              <a:t>0.7157</a:t>
            </a:r>
          </a:p>
          <a:p>
            <a:r>
              <a:rPr lang="en-US" sz="2000" dirty="0" err="1"/>
              <a:t>glmnet_model$bestTune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alpha    </a:t>
            </a:r>
            <a:r>
              <a:rPr lang="en-US" sz="2000" dirty="0"/>
              <a:t>lambda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55    0.5  0.0001676833</a:t>
            </a:r>
            <a:endParaRPr lang="en-US" sz="2000" dirty="0"/>
          </a:p>
          <a:p>
            <a:r>
              <a:rPr lang="en-US" sz="2000" dirty="0" smtClean="0"/>
              <a:t>Mean </a:t>
            </a:r>
            <a:r>
              <a:rPr lang="en-US" sz="2000" dirty="0"/>
              <a:t>absolute error for test data using </a:t>
            </a:r>
            <a:r>
              <a:rPr lang="en-US" sz="2000" dirty="0" err="1"/>
              <a:t>Kaggle</a:t>
            </a:r>
            <a:r>
              <a:rPr lang="en-US" sz="2000" dirty="0"/>
              <a:t> submission </a:t>
            </a:r>
            <a:r>
              <a:rPr lang="en-US" sz="2000" dirty="0" smtClean="0"/>
              <a:t>= 3020.36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81000" y="5334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</a:rPr>
              <a:t>Feature Engineering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85800" y="1295400"/>
            <a:ext cx="79248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eorgeannie\Downloads\varimp_glmne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4007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09600" y="45720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Variable importance using Lasso and Ridge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92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8153400" cy="50291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a. </a:t>
            </a:r>
            <a:r>
              <a:rPr lang="en-US" sz="3600" dirty="0"/>
              <a:t>Multiple linear regression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Important variables (graph)</a:t>
            </a:r>
          </a:p>
          <a:p>
            <a:r>
              <a:rPr lang="en-US" sz="2000" dirty="0" smtClean="0"/>
              <a:t>Interpretation of variance</a:t>
            </a:r>
          </a:p>
          <a:p>
            <a:pPr lvl="1"/>
            <a:r>
              <a:rPr lang="en-US" sz="1600" dirty="0" smtClean="0"/>
              <a:t>Adjusted R square is  0.4574 which is low indicating high variance in the data using this model</a:t>
            </a:r>
            <a:endParaRPr lang="en-US" sz="1600" dirty="0"/>
          </a:p>
          <a:p>
            <a:r>
              <a:rPr lang="en-US" sz="2000" dirty="0" smtClean="0"/>
              <a:t>RMSE of training data  = 0.7165</a:t>
            </a:r>
          </a:p>
          <a:p>
            <a:r>
              <a:rPr lang="en-US" sz="2000" dirty="0" smtClean="0"/>
              <a:t>Mean absolute error for training data = 21908.73</a:t>
            </a:r>
          </a:p>
          <a:p>
            <a:r>
              <a:rPr lang="en-US" sz="2000" dirty="0" smtClean="0"/>
              <a:t>Mean absolute error for test data using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submission = 3021.32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Models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85800" y="12192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143001"/>
            <a:ext cx="8153400" cy="5029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b. Decision Tree (with </a:t>
            </a:r>
            <a:r>
              <a:rPr lang="en-US" sz="3600" dirty="0" err="1" smtClean="0"/>
              <a:t>cp</a:t>
            </a:r>
            <a:r>
              <a:rPr lang="en-US" sz="3600" dirty="0" smtClean="0"/>
              <a:t> parameter)</a:t>
            </a:r>
            <a:endParaRPr lang="en-US" sz="3600" dirty="0"/>
          </a:p>
          <a:p>
            <a:pPr marL="0" indent="0">
              <a:buNone/>
            </a:pPr>
            <a:r>
              <a:rPr lang="en-US" sz="2000" dirty="0" smtClean="0"/>
              <a:t>Parameters</a:t>
            </a:r>
          </a:p>
          <a:p>
            <a:pPr marL="342900" indent="-342900">
              <a:buAutoNum type="alphaLcPeriod"/>
            </a:pPr>
            <a:r>
              <a:rPr lang="en-US" sz="2000" dirty="0" smtClean="0"/>
              <a:t>Complexity parameter  with values 0.005, 0.002, 0.008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Important variables (graph)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RMSE of training data  </a:t>
            </a:r>
          </a:p>
          <a:p>
            <a:pPr marL="0" indent="0">
              <a:buNone/>
            </a:pPr>
            <a:r>
              <a:rPr lang="en-US" sz="2000" dirty="0" smtClean="0"/>
              <a:t>CP	RMSE	R squared</a:t>
            </a:r>
          </a:p>
          <a:p>
            <a:pPr marL="0" indent="0">
              <a:buNone/>
            </a:pPr>
            <a:r>
              <a:rPr lang="en-US" sz="2000" dirty="0" smtClean="0"/>
              <a:t>0.002	0.7840	0.3913 </a:t>
            </a:r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0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Best model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0.005	0.8080	0.3534</a:t>
            </a:r>
          </a:p>
          <a:p>
            <a:pPr marL="0" indent="0">
              <a:buNone/>
            </a:pPr>
            <a:r>
              <a:rPr lang="en-US" sz="2000" dirty="0" smtClean="0"/>
              <a:t>0.008	0.8137	0.3443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RMSE of test data = 1.17 (too high)</a:t>
            </a:r>
          </a:p>
          <a:p>
            <a:r>
              <a:rPr lang="en-US" sz="2000" dirty="0" smtClean="0"/>
              <a:t>Mean absolute error for test data using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submission = 3019.19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Models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62000" y="9906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</a:t>
            </a:r>
            <a:r>
              <a:rPr lang="en-US" sz="3600" dirty="0" smtClean="0"/>
              <a:t>. Decision Tree (with depth parameter)</a:t>
            </a:r>
            <a:endParaRPr lang="en-US" sz="3600" dirty="0"/>
          </a:p>
          <a:p>
            <a:pPr marL="0" indent="0">
              <a:buNone/>
            </a:pPr>
            <a:r>
              <a:rPr lang="en-US" sz="2000" dirty="0" smtClean="0"/>
              <a:t>Parameters</a:t>
            </a:r>
          </a:p>
          <a:p>
            <a:pPr marL="342900" indent="-342900">
              <a:buAutoNum type="alphaLcPeriod"/>
            </a:pPr>
            <a:r>
              <a:rPr lang="en-US" sz="2000" dirty="0" smtClean="0"/>
              <a:t>Depth values 5, 10, 15, 20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Important variables (graph)</a:t>
            </a:r>
          </a:p>
          <a:p>
            <a:r>
              <a:rPr lang="en-US" sz="2000" dirty="0" smtClean="0"/>
              <a:t>RMSE of training data</a:t>
            </a:r>
          </a:p>
          <a:p>
            <a:pPr marL="0" indent="0">
              <a:buNone/>
            </a:pPr>
            <a:r>
              <a:rPr lang="en-US" sz="2000" dirty="0" smtClean="0"/>
              <a:t>   Depth</a:t>
            </a:r>
            <a:r>
              <a:rPr lang="en-US" sz="2000" dirty="0"/>
              <a:t>	RMSE	R squared</a:t>
            </a:r>
          </a:p>
          <a:p>
            <a:pPr marL="0" indent="0">
              <a:buNone/>
            </a:pPr>
            <a:r>
              <a:rPr lang="en-US" sz="2000" dirty="0" smtClean="0"/>
              <a:t>   5</a:t>
            </a:r>
            <a:r>
              <a:rPr lang="en-US" sz="2000" dirty="0"/>
              <a:t>	</a:t>
            </a:r>
            <a:r>
              <a:rPr lang="en-US" sz="2000" dirty="0" smtClean="0"/>
              <a:t>0.8262</a:t>
            </a:r>
            <a:r>
              <a:rPr lang="en-US" sz="2000" dirty="0"/>
              <a:t>	</a:t>
            </a:r>
            <a:r>
              <a:rPr lang="en-US" sz="2000" dirty="0" smtClean="0"/>
              <a:t>0.3071</a:t>
            </a:r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0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Best model</a:t>
            </a: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10</a:t>
            </a:r>
            <a:r>
              <a:rPr lang="en-US" sz="2000" dirty="0"/>
              <a:t>	</a:t>
            </a:r>
            <a:r>
              <a:rPr lang="en-US" sz="2000" dirty="0" smtClean="0"/>
              <a:t>0.8120</a:t>
            </a:r>
            <a:r>
              <a:rPr lang="en-US" sz="2000" dirty="0"/>
              <a:t>	</a:t>
            </a:r>
            <a:r>
              <a:rPr lang="en-US" sz="2000" dirty="0" smtClean="0"/>
              <a:t>0.3307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15</a:t>
            </a:r>
            <a:r>
              <a:rPr lang="en-US" sz="2000" dirty="0"/>
              <a:t>	</a:t>
            </a:r>
            <a:r>
              <a:rPr lang="en-US" sz="2000" dirty="0" smtClean="0"/>
              <a:t>0.8120</a:t>
            </a:r>
            <a:r>
              <a:rPr lang="en-US" sz="2000" dirty="0"/>
              <a:t>	 0.3307</a:t>
            </a:r>
          </a:p>
          <a:p>
            <a:pPr marL="0" indent="0">
              <a:buNone/>
            </a:pPr>
            <a:r>
              <a:rPr lang="en-US" sz="2000" dirty="0" smtClean="0"/>
              <a:t>  20	0.8120	</a:t>
            </a:r>
            <a:r>
              <a:rPr lang="en-US" sz="2000" dirty="0"/>
              <a:t> </a:t>
            </a:r>
            <a:r>
              <a:rPr lang="en-US" sz="2000" dirty="0" smtClean="0"/>
              <a:t>0.3307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RMSE </a:t>
            </a:r>
            <a:r>
              <a:rPr lang="en-US" sz="2000" dirty="0"/>
              <a:t>of test data = </a:t>
            </a:r>
            <a:r>
              <a:rPr lang="en-US" sz="2000" dirty="0" smtClean="0"/>
              <a:t>0.7937</a:t>
            </a:r>
            <a:endParaRPr lang="en-US" sz="2000" dirty="0"/>
          </a:p>
          <a:p>
            <a:r>
              <a:rPr lang="en-US" sz="2000" dirty="0" smtClean="0"/>
              <a:t>Mean absolute error for test data using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submission = 3019.88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Models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2000" y="9906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52400"/>
            <a:ext cx="8153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d. Extreme Gradient boosting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Important variables (graph)</a:t>
            </a:r>
          </a:p>
          <a:p>
            <a:r>
              <a:rPr lang="en-US" sz="2000" dirty="0" smtClean="0"/>
              <a:t>RMSE of training data = 0.667</a:t>
            </a:r>
          </a:p>
          <a:p>
            <a:r>
              <a:rPr lang="en-US" sz="2000" dirty="0" smtClean="0"/>
              <a:t>xg_model$bestTune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    nrounds </a:t>
            </a:r>
            <a:r>
              <a:rPr lang="en-US" sz="2000" dirty="0"/>
              <a:t>max_depth eta </a:t>
            </a:r>
            <a:r>
              <a:rPr lang="en-US" sz="2000" dirty="0" smtClean="0"/>
              <a:t>    gamma  colsample_bytree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45        </a:t>
            </a:r>
            <a:r>
              <a:rPr lang="en-US" sz="2000" dirty="0"/>
              <a:t>150      </a:t>
            </a:r>
            <a:r>
              <a:rPr lang="en-US" sz="2000" dirty="0" smtClean="0"/>
              <a:t>            3   0.3                </a:t>
            </a:r>
            <a:r>
              <a:rPr lang="en-US" sz="2000" dirty="0"/>
              <a:t>0            </a:t>
            </a:r>
            <a:r>
              <a:rPr lang="en-US" sz="2000" dirty="0" smtClean="0"/>
              <a:t>     </a:t>
            </a:r>
            <a:r>
              <a:rPr lang="en-US" sz="2000" dirty="0"/>
              <a:t>0.6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dirty="0"/>
              <a:t>min_child_weight </a:t>
            </a:r>
            <a:r>
              <a:rPr lang="en-US" sz="2000" dirty="0" smtClean="0"/>
              <a:t>   subsample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45                         1                 </a:t>
            </a:r>
            <a:r>
              <a:rPr lang="en-US" sz="2000" dirty="0"/>
              <a:t>1        </a:t>
            </a:r>
            <a:endParaRPr lang="en-US" sz="2000" dirty="0" smtClean="0"/>
          </a:p>
          <a:p>
            <a:r>
              <a:rPr lang="en-US" sz="2000" dirty="0" smtClean="0"/>
              <a:t>Mean absolute error for test data using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submission =  3020.15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Models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85800" y="990600"/>
            <a:ext cx="7848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86600" cy="685800"/>
          </a:xfrm>
        </p:spPr>
        <p:txBody>
          <a:bodyPr/>
          <a:lstStyle/>
          <a:p>
            <a:r>
              <a:rPr lang="en-US" b="1" dirty="0" smtClean="0"/>
              <a:t>RMSE vs tree depth for extreme boosting</a:t>
            </a:r>
            <a:endParaRPr lang="en-US" b="1" dirty="0"/>
          </a:p>
        </p:txBody>
      </p:sp>
      <p:pic>
        <p:nvPicPr>
          <p:cNvPr id="4100" name="Picture 4" descr="C:\Users\georgeannie\Downloads\xgplot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4706"/>
            <a:ext cx="7467600" cy="51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1534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Comparing all models above Decision tree with complexity parameter yielded the lowest MAE.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However it would inappropriate to say that this is the best model.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Given more time, more models like SVM and random forest </a:t>
            </a:r>
            <a:r>
              <a:rPr lang="en-US" sz="2400" dirty="0">
                <a:solidFill>
                  <a:srgbClr val="002060"/>
                </a:solidFill>
              </a:rPr>
              <a:t>can be done or the above models with more parameters can be run.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Can also perform more feature engineering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Conclusion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990600"/>
            <a:ext cx="8077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Allstate wants to develop </a:t>
            </a:r>
            <a:r>
              <a:rPr lang="en-US" sz="2800" dirty="0"/>
              <a:t>automated methods of predicting the cost, and hence severity, of </a:t>
            </a:r>
            <a:r>
              <a:rPr lang="en-US" sz="2800" dirty="0" smtClean="0"/>
              <a:t>claims</a:t>
            </a:r>
            <a:r>
              <a:rPr lang="en-US" sz="2800" dirty="0"/>
              <a:t> </a:t>
            </a:r>
            <a:r>
              <a:rPr lang="en-US" sz="2800" dirty="0" smtClean="0"/>
              <a:t>and claim service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447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Introduction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2000" y="13716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1"/>
            <a:ext cx="8153400" cy="4114799"/>
          </a:xfrm>
        </p:spPr>
        <p:txBody>
          <a:bodyPr>
            <a:noAutofit/>
          </a:bodyPr>
          <a:lstStyle/>
          <a:p>
            <a:r>
              <a:rPr lang="en-US" sz="2800" dirty="0"/>
              <a:t>Data provided has no comprehensible variable name but has 116 categorical variables and 15 continuous variables including the response variable </a:t>
            </a:r>
            <a:r>
              <a:rPr lang="en-US" sz="2800" dirty="0" smtClean="0"/>
              <a:t>loss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No null values in the training or test data provided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Response variable is a continuous variable – loss. Hence the models that follow will be based on </a:t>
            </a:r>
            <a:r>
              <a:rPr lang="en-US" sz="2800" dirty="0"/>
              <a:t>regression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Exploratory</a:t>
            </a:r>
            <a:r>
              <a:rPr lang="en-US" sz="3600" b="1" dirty="0">
                <a:solidFill>
                  <a:srgbClr val="0070C0"/>
                </a:solidFill>
              </a:rPr>
              <a:t> Data Analysis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9600" y="1371600"/>
            <a:ext cx="7772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3962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Training data is split 80/20 and cross validated</a:t>
            </a:r>
            <a:endParaRPr lang="en-US" sz="2800" dirty="0"/>
          </a:p>
          <a:p>
            <a:r>
              <a:rPr lang="en-US" sz="2800" dirty="0" smtClean="0"/>
              <a:t>Dummy variables are created for the categorical variables</a:t>
            </a:r>
          </a:p>
          <a:p>
            <a:r>
              <a:rPr lang="en-US" sz="2800" dirty="0" smtClean="0"/>
              <a:t>Data is scale and centered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Exploratory</a:t>
            </a:r>
            <a:r>
              <a:rPr lang="en-US" sz="3600" b="1" dirty="0">
                <a:solidFill>
                  <a:srgbClr val="0070C0"/>
                </a:solidFill>
              </a:rPr>
              <a:t> Data Analysis (contd.)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9600" y="1371600"/>
            <a:ext cx="79248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099" y="1600200"/>
            <a:ext cx="8001000" cy="48767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Right skew for response variable loss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838200"/>
          </a:xfrm>
        </p:spPr>
        <p:txBody>
          <a:bodyPr/>
          <a:lstStyle/>
          <a:p>
            <a:pPr algn="l"/>
            <a:r>
              <a:rPr lang="en-US" dirty="0" smtClean="0"/>
              <a:t>a. Histogram with no transformation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14400" y="1066800"/>
            <a:ext cx="5029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georgeannie\Downloads\histo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13" y="1524001"/>
            <a:ext cx="594928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8767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Using log transformation, the histogram has a Normal distribution.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838200"/>
          </a:xfrm>
        </p:spPr>
        <p:txBody>
          <a:bodyPr/>
          <a:lstStyle/>
          <a:p>
            <a:pPr algn="l"/>
            <a:r>
              <a:rPr lang="en-US" dirty="0" smtClean="0"/>
              <a:t>b. Histogram with log transformation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14400" y="1066800"/>
            <a:ext cx="5181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georgeannie\Downloads\log_histo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001000" cy="4495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Residual standard error = 2005.224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Only 4 variables - cat58, cat62, cat64, cat68 -  have p-value greater than 0.05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Check if each model has these variables listed in variable importance.</a:t>
            </a:r>
            <a:endParaRPr lang="en-US" sz="28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838200"/>
          </a:xfrm>
        </p:spPr>
        <p:txBody>
          <a:bodyPr/>
          <a:lstStyle/>
          <a:p>
            <a:pPr algn="l"/>
            <a:r>
              <a:rPr lang="en-US" dirty="0" smtClean="0"/>
              <a:t>c. ANOVA test for categorical predictors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38200" y="1066800"/>
            <a:ext cx="5486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georgeannie\Downloads\aov-residual-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69" y="1208964"/>
            <a:ext cx="43243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eorgeannie\Downloads\aov-qq-plo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6024"/>
            <a:ext cx="4324350" cy="39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23" y="46402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QQ plot and residual vs fitted plot for categorical predictors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5756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40793" y="838200"/>
            <a:ext cx="8001000" cy="4876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Correlated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Strong correlation for the following variables (using correlation and not 	   actual data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cont6, cont12, </a:t>
            </a:r>
            <a:r>
              <a:rPr lang="en-US" dirty="0" err="1" smtClean="0"/>
              <a:t>cont</a:t>
            </a:r>
            <a:r>
              <a:rPr lang="en-US" dirty="0" smtClean="0"/>
              <a:t> 6, </a:t>
            </a:r>
            <a:r>
              <a:rPr lang="en-US" dirty="0" err="1" smtClean="0"/>
              <a:t>cont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838200"/>
          </a:xfrm>
        </p:spPr>
        <p:txBody>
          <a:bodyPr/>
          <a:lstStyle/>
          <a:p>
            <a:pPr algn="l"/>
            <a:r>
              <a:rPr lang="en-US" dirty="0" smtClean="0"/>
              <a:t>d. Correlation of numerical predictors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14400" y="1066800"/>
            <a:ext cx="52578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C:\Users\georgeannie\Downloads\cont_cor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79119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958</TotalTime>
  <Words>497</Words>
  <Application>Microsoft Office PowerPoint</Application>
  <PresentationFormat>On-screen Show (4:3)</PresentationFormat>
  <Paragraphs>137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Composite</vt:lpstr>
      <vt:lpstr>Allstate Claims Severity  </vt:lpstr>
      <vt:lpstr>Introduction</vt:lpstr>
      <vt:lpstr>Exploratory Data Analysis</vt:lpstr>
      <vt:lpstr>Exploratory Data Analysis (contd.)</vt:lpstr>
      <vt:lpstr>a. Histogram with no transformation</vt:lpstr>
      <vt:lpstr>b. Histogram with log transformation</vt:lpstr>
      <vt:lpstr>c. ANOVA test for categorical predictors</vt:lpstr>
      <vt:lpstr>PowerPoint Presentation</vt:lpstr>
      <vt:lpstr>d. Correlation of numerical predictors</vt:lpstr>
      <vt:lpstr>Feature Engineering</vt:lpstr>
      <vt:lpstr>Variable importance using Forward Selection model</vt:lpstr>
      <vt:lpstr>PowerPoint Presentation</vt:lpstr>
      <vt:lpstr>PowerPoint Presentation</vt:lpstr>
      <vt:lpstr>Models</vt:lpstr>
      <vt:lpstr>Models</vt:lpstr>
      <vt:lpstr>Models</vt:lpstr>
      <vt:lpstr>Models</vt:lpstr>
      <vt:lpstr>RMSE vs tree depth for extreme boosting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Kaggle competition Allstate Claims Severity</dc:title>
  <dc:creator>georgeannie</dc:creator>
  <cp:lastModifiedBy>georgeannie</cp:lastModifiedBy>
  <cp:revision>43</cp:revision>
  <dcterms:created xsi:type="dcterms:W3CDTF">2017-07-03T23:49:39Z</dcterms:created>
  <dcterms:modified xsi:type="dcterms:W3CDTF">2017-07-04T15:48:19Z</dcterms:modified>
</cp:coreProperties>
</file>