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6"/>
  </p:normalViewPr>
  <p:slideViewPr>
    <p:cSldViewPr snapToGrid="0" snapToObjects="1">
      <p:cViewPr varScale="1">
        <p:scale>
          <a:sx n="87" d="100"/>
          <a:sy n="87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41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456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0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69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1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6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7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17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9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49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EF53-F6F0-6E4B-86BD-D646E7565882}" type="datetimeFigureOut">
              <a:rPr kumimoji="1" lang="zh-CN" altLang="en-US" smtClean="0"/>
              <a:t>16/6/15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93BB1-F314-9946-B818-517135DBFC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4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477" y="1533832"/>
            <a:ext cx="11105535" cy="1976131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/>
              <a:t>Project #1: </a:t>
            </a:r>
            <a:br>
              <a:rPr kumimoji="1" lang="en-US" altLang="zh-CN" sz="5400" dirty="0" smtClean="0"/>
            </a:br>
            <a:r>
              <a:rPr lang="en-US" altLang="zh-CN" sz="5400" dirty="0" smtClean="0"/>
              <a:t>The </a:t>
            </a:r>
            <a:r>
              <a:rPr lang="en-US" altLang="zh-CN" sz="5400" dirty="0" err="1"/>
              <a:t>Belousov-Zhabotinskii</a:t>
            </a:r>
            <a:r>
              <a:rPr lang="en-US" altLang="zh-CN" sz="5400" dirty="0"/>
              <a:t> reaction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Wenjing KE</a:t>
            </a:r>
          </a:p>
          <a:p>
            <a:pPr algn="r"/>
            <a:r>
              <a:rPr kumimoji="1" lang="en-US" altLang="zh-CN" dirty="0" smtClean="0"/>
              <a:t>Christopher </a:t>
            </a:r>
            <a:r>
              <a:rPr kumimoji="1" lang="en-US" altLang="zh-CN" dirty="0" err="1" smtClean="0"/>
              <a:t>Reinertz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General problem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b="1" dirty="0"/>
                  <a:t>Oscillating chemical system: </a:t>
                </a:r>
              </a:p>
              <a:p>
                <a:pPr lvl="1"/>
                <a:r>
                  <a:rPr lang="en-US" altLang="zh-CN" dirty="0" smtClean="0"/>
                  <a:t>the composition may oscillate depending on the initial concentrations </a:t>
                </a:r>
                <a:endParaRPr lang="en-US" altLang="zh-CN" dirty="0" smtClean="0">
                  <a:effectLst/>
                </a:endParaRPr>
              </a:p>
              <a:p>
                <a:pPr lvl="1"/>
                <a:endParaRPr lang="en-US" altLang="zh-CN" b="1" dirty="0" smtClean="0"/>
              </a:p>
              <a:p>
                <a:r>
                  <a:rPr lang="en-US" altLang="zh-CN" b="1" dirty="0" err="1"/>
                  <a:t>Belousov-Zhabotinskii</a:t>
                </a:r>
                <a:r>
                  <a:rPr lang="en-US" altLang="zh-CN" b="1" dirty="0"/>
                  <a:t> reaction </a:t>
                </a:r>
              </a:p>
              <a:p>
                <a:pPr lvl="1"/>
                <a:r>
                  <a:rPr lang="en-US" altLang="zh-CN" dirty="0" smtClean="0"/>
                  <a:t>Oscillating </a:t>
                </a:r>
                <a:r>
                  <a:rPr lang="en-US" altLang="zh-CN" dirty="0"/>
                  <a:t>equilibrium between two species:</a:t>
                </a:r>
              </a:p>
              <a:p>
                <a:pPr lvl="2"/>
                <a:r>
                  <a:rPr lang="en-US" altLang="zh-CN" dirty="0"/>
                  <a:t>reduction of Cerium(IV) in Cerium(III) by </a:t>
                </a:r>
                <a:r>
                  <a:rPr lang="en-US" altLang="zh-CN" dirty="0" err="1"/>
                  <a:t>hypobromic</a:t>
                </a:r>
                <a:r>
                  <a:rPr lang="en-US" altLang="zh-CN" dirty="0"/>
                  <a:t> acid </a:t>
                </a:r>
                <a:endParaRPr lang="en-US" altLang="zh-CN" dirty="0" smtClean="0">
                  <a:effectLst/>
                </a:endParaRPr>
              </a:p>
              <a:p>
                <a:pPr lvl="2"/>
                <a:r>
                  <a:rPr lang="en-US" altLang="zh-CN" dirty="0"/>
                  <a:t>Oxidation of Cerium(III) into Cerium (IV) by bromate </a:t>
                </a:r>
                <a:endParaRPr lang="en-US" altLang="zh-CN" dirty="0" smtClean="0">
                  <a:effectLst/>
                </a:endParaRPr>
              </a:p>
              <a:p>
                <a:pPr lvl="1"/>
                <a:endParaRPr lang="en-US" altLang="zh-CN" dirty="0" smtClean="0">
                  <a:effectLst/>
                </a:endParaRPr>
              </a:p>
              <a:p>
                <a:r>
                  <a:rPr lang="en-US" altLang="zh-CN" b="1" dirty="0"/>
                  <a:t>Simplified system x=Cerium(IV), y=</a:t>
                </a:r>
                <a:r>
                  <a:rPr lang="en-US" altLang="zh-CN" b="1" dirty="0" err="1"/>
                  <a:t>hypobromic</a:t>
                </a:r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acid</a:t>
                </a:r>
              </a:p>
              <a:p>
                <a:pPr lvl="1"/>
                <a:r>
                  <a:rPr lang="en-US" altLang="zh-CN" dirty="0"/>
                  <a:t>two parameters: f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b="1" dirty="0" smtClean="0"/>
                  <a:t> </a:t>
                </a:r>
                <a:endParaRPr lang="en-US" altLang="zh-CN" dirty="0" smtClean="0">
                  <a:effectLst/>
                </a:endParaRPr>
              </a:p>
              <a:p>
                <a:endParaRPr lang="en-US" altLang="zh-CN" dirty="0" smtClean="0">
                  <a:effectLst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20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4608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dirty="0" smtClean="0"/>
                  <a:t>Equation of concentration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𝜖</m:t>
                            </m:r>
                            <m:f>
                              <m:fPr>
                                <m:ctrlPr>
                                  <a:rPr kumimoji="1" lang="bg-BG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𝑑𝑥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1−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f>
                              <m:fPr>
                                <m:ctrlPr>
                                  <a:rPr kumimoji="1" lang="bg-BG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  <m:e>
                            <m:f>
                              <m:fPr>
                                <m:ctrlPr>
                                  <a:rPr kumimoji="1" lang="bg-BG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𝑑𝑧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 smtClean="0"/>
                  <a:t>Three methods to apply:</a:t>
                </a:r>
              </a:p>
              <a:p>
                <a:pPr lvl="1"/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Euler forward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𝜖</m:t>
                            </m:r>
                            <m:f>
                              <m:fPr>
                                <m:ctrlPr>
                                  <a:rPr kumimoji="1" lang="bg-BG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kumimoji="1" lang="en-US" altLang="zh-CN" b="0" i="0" smtClean="0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f</m:t>
                            </m:r>
                            <m:f>
                              <m:fPr>
                                <m:ctrlPr>
                                  <a:rPr kumimoji="1" lang="bg-BG" altLang="zh-C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kumimoji="1" lang="bg-BG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1" lang="en-US" altLang="zh-CN" b="0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Euler backward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𝜖</m:t>
                            </m:r>
                            <m:f>
                              <m:fPr>
                                <m:ctrlPr>
                                  <a:rPr kumimoji="1" lang="bg-BG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kumimoji="1" lang="en-US" altLang="zh-CN" b="0" i="0" smtClean="0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f</m:t>
                            </m:r>
                            <m:f>
                              <m:fPr>
                                <m:ctrlPr>
                                  <a:rPr kumimoji="1" lang="bg-BG" altLang="zh-C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ctrlPr>
                                  <a:rPr kumimoji="1" lang="bg-BG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Trapezoidal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𝜖</m:t>
                            </m:r>
                            <m:f>
                              <m:fPr>
                                <m:ctrlPr>
                                  <a:rPr kumimoji="1" lang="bg-BG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((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kumimoji="1" lang="en-US" altLang="zh-CN" b="0" i="0" smtClean="0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f</m:t>
                            </m:r>
                            <m:f>
                              <m:fPr>
                                <m:ctrlPr>
                                  <a:rPr kumimoji="1" lang="bg-BG" altLang="zh-C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)+(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  <m:r>
                              <a:rPr kumimoji="1" lang="en-US" altLang="zh-CN" b="0" i="0" smtClean="0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charset="0"/>
                              </a:rPr>
                              <m:t>f</m:t>
                            </m:r>
                            <m:f>
                              <m:fPr>
                                <m:ctrlPr>
                                  <a:rPr kumimoji="1" lang="bg-BG" altLang="zh-CN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))/2</m:t>
                            </m:r>
                          </m:e>
                          <m:e>
                            <m:f>
                              <m:fPr>
                                <m:ctrlPr>
                                  <a:rPr kumimoji="1" lang="bg-BG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((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)+(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))/2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dirty="0" smtClean="0"/>
              </a:p>
              <a:p>
                <a:pPr lvl="1"/>
                <a:endParaRPr kumimoji="1"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46085"/>
              </a:xfrm>
              <a:blipFill rotWithShape="0">
                <a:blip r:embed="rId2"/>
                <a:stretch>
                  <a:fillRect l="-812" t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964130" y="4277033"/>
            <a:ext cx="4305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The equation is non-linear, we can not solve</a:t>
            </a:r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irectly, we use “</a:t>
            </a:r>
            <a:r>
              <a:rPr kumimoji="1" lang="en-US" altLang="zh-CN" dirty="0" err="1" smtClean="0"/>
              <a:t>fsolve</a:t>
            </a:r>
            <a:r>
              <a:rPr kumimoji="1" lang="en-US" altLang="zh-CN" dirty="0" smtClean="0"/>
              <a:t>” </a:t>
            </a:r>
            <a:r>
              <a:rPr kumimoji="1" lang="en-US" altLang="zh-CN" dirty="0" err="1" smtClean="0"/>
              <a:t>insteadly</a:t>
            </a:r>
            <a:r>
              <a:rPr kumimoji="1" lang="en-US" altLang="zh-CN" dirty="0" smtClean="0"/>
              <a:t>.</a:t>
            </a:r>
          </a:p>
        </p:txBody>
      </p:sp>
      <p:sp>
        <p:nvSpPr>
          <p:cNvPr id="5" name="右箭头 4"/>
          <p:cNvSpPr/>
          <p:nvPr/>
        </p:nvSpPr>
        <p:spPr>
          <a:xfrm>
            <a:off x="7669161" y="4498258"/>
            <a:ext cx="368710" cy="147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07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706"/>
            <a:ext cx="4038641" cy="286903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35" y="1815281"/>
            <a:ext cx="4096281" cy="2797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750" y="1732929"/>
            <a:ext cx="4124876" cy="2869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7135" y="4763729"/>
            <a:ext cx="3903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The change of x and z are oscillating.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For z, z(max)=0.396, z(min)=0.06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88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106</Words>
  <Application>Microsoft Macintosh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宋体</vt:lpstr>
      <vt:lpstr>Arial</vt:lpstr>
      <vt:lpstr>Office 主题</vt:lpstr>
      <vt:lpstr>Project #1:  The Belousov-Zhabotinskii reaction </vt:lpstr>
      <vt:lpstr>General problem</vt:lpstr>
      <vt:lpstr>Analysis </vt:lpstr>
      <vt:lpstr>Result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#1:  The Belousov-Zhabotinskii reaction </dc:title>
  <dc:creator>Wenjing Ke</dc:creator>
  <cp:lastModifiedBy>Wenjing Ke</cp:lastModifiedBy>
  <cp:revision>4</cp:revision>
  <dcterms:created xsi:type="dcterms:W3CDTF">2016-06-16T03:57:57Z</dcterms:created>
  <dcterms:modified xsi:type="dcterms:W3CDTF">2016-06-16T05:06:28Z</dcterms:modified>
</cp:coreProperties>
</file>