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5"/>
    <p:restoredTop sz="86388"/>
  </p:normalViewPr>
  <p:slideViewPr>
    <p:cSldViewPr snapToGrid="0" snapToObjects="1">
      <p:cViewPr>
        <p:scale>
          <a:sx n="70" d="100"/>
          <a:sy n="70" d="100"/>
        </p:scale>
        <p:origin x="872" y="408"/>
      </p:cViewPr>
      <p:guideLst/>
    </p:cSldViewPr>
  </p:slideViewPr>
  <p:outlineViewPr>
    <p:cViewPr>
      <p:scale>
        <a:sx n="33" d="100"/>
        <a:sy n="33" d="100"/>
      </p:scale>
      <p:origin x="0" y="-1352"/>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6CD70299-A628-9A49-97D9-4B07BDD3AF2B}" type="datetimeFigureOut">
              <a:rPr kumimoji="1" lang="zh-CN" altLang="en-US" smtClean="0"/>
              <a:t>16/6/14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38A9F95-8123-9448-99B6-8A021E2D1379}" type="slidenum">
              <a:rPr kumimoji="1" lang="zh-CN" altLang="en-US" smtClean="0"/>
              <a:t>‹#›</a:t>
            </a:fld>
            <a:endParaRPr kumimoji="1" lang="zh-CN" altLang="en-US"/>
          </a:p>
        </p:txBody>
      </p:sp>
    </p:spTree>
    <p:extLst>
      <p:ext uri="{BB962C8B-B14F-4D97-AF65-F5344CB8AC3E}">
        <p14:creationId xmlns:p14="http://schemas.microsoft.com/office/powerpoint/2010/main" val="1845799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6CD70299-A628-9A49-97D9-4B07BDD3AF2B}" type="datetimeFigureOut">
              <a:rPr kumimoji="1" lang="zh-CN" altLang="en-US" smtClean="0"/>
              <a:t>16/6/14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38A9F95-8123-9448-99B6-8A021E2D1379}" type="slidenum">
              <a:rPr kumimoji="1" lang="zh-CN" altLang="en-US" smtClean="0"/>
              <a:t>‹#›</a:t>
            </a:fld>
            <a:endParaRPr kumimoji="1" lang="zh-CN" altLang="en-US"/>
          </a:p>
        </p:txBody>
      </p:sp>
    </p:spTree>
    <p:extLst>
      <p:ext uri="{BB962C8B-B14F-4D97-AF65-F5344CB8AC3E}">
        <p14:creationId xmlns:p14="http://schemas.microsoft.com/office/powerpoint/2010/main" val="170356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6CD70299-A628-9A49-97D9-4B07BDD3AF2B}" type="datetimeFigureOut">
              <a:rPr kumimoji="1" lang="zh-CN" altLang="en-US" smtClean="0"/>
              <a:t>16/6/14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38A9F95-8123-9448-99B6-8A021E2D1379}" type="slidenum">
              <a:rPr kumimoji="1" lang="zh-CN" altLang="en-US" smtClean="0"/>
              <a:t>‹#›</a:t>
            </a:fld>
            <a:endParaRPr kumimoji="1" lang="zh-CN" altLang="en-US"/>
          </a:p>
        </p:txBody>
      </p:sp>
    </p:spTree>
    <p:extLst>
      <p:ext uri="{BB962C8B-B14F-4D97-AF65-F5344CB8AC3E}">
        <p14:creationId xmlns:p14="http://schemas.microsoft.com/office/powerpoint/2010/main" val="1577040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6CD70299-A628-9A49-97D9-4B07BDD3AF2B}" type="datetimeFigureOut">
              <a:rPr kumimoji="1" lang="zh-CN" altLang="en-US" smtClean="0"/>
              <a:t>16/6/14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38A9F95-8123-9448-99B6-8A021E2D1379}" type="slidenum">
              <a:rPr kumimoji="1" lang="zh-CN" altLang="en-US" smtClean="0"/>
              <a:t>‹#›</a:t>
            </a:fld>
            <a:endParaRPr kumimoji="1" lang="zh-CN" altLang="en-US"/>
          </a:p>
        </p:txBody>
      </p:sp>
    </p:spTree>
    <p:extLst>
      <p:ext uri="{BB962C8B-B14F-4D97-AF65-F5344CB8AC3E}">
        <p14:creationId xmlns:p14="http://schemas.microsoft.com/office/powerpoint/2010/main" val="319297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6CD70299-A628-9A49-97D9-4B07BDD3AF2B}" type="datetimeFigureOut">
              <a:rPr kumimoji="1" lang="zh-CN" altLang="en-US" smtClean="0"/>
              <a:t>16/6/14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38A9F95-8123-9448-99B6-8A021E2D1379}" type="slidenum">
              <a:rPr kumimoji="1" lang="zh-CN" altLang="en-US" smtClean="0"/>
              <a:t>‹#›</a:t>
            </a:fld>
            <a:endParaRPr kumimoji="1" lang="zh-CN" altLang="en-US"/>
          </a:p>
        </p:txBody>
      </p:sp>
    </p:spTree>
    <p:extLst>
      <p:ext uri="{BB962C8B-B14F-4D97-AF65-F5344CB8AC3E}">
        <p14:creationId xmlns:p14="http://schemas.microsoft.com/office/powerpoint/2010/main" val="169015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6CD70299-A628-9A49-97D9-4B07BDD3AF2B}" type="datetimeFigureOut">
              <a:rPr kumimoji="1" lang="zh-CN" altLang="en-US" smtClean="0"/>
              <a:t>16/6/14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38A9F95-8123-9448-99B6-8A021E2D1379}" type="slidenum">
              <a:rPr kumimoji="1" lang="zh-CN" altLang="en-US" smtClean="0"/>
              <a:t>‹#›</a:t>
            </a:fld>
            <a:endParaRPr kumimoji="1" lang="zh-CN" altLang="en-US"/>
          </a:p>
        </p:txBody>
      </p:sp>
    </p:spTree>
    <p:extLst>
      <p:ext uri="{BB962C8B-B14F-4D97-AF65-F5344CB8AC3E}">
        <p14:creationId xmlns:p14="http://schemas.microsoft.com/office/powerpoint/2010/main" val="1649406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6CD70299-A628-9A49-97D9-4B07BDD3AF2B}" type="datetimeFigureOut">
              <a:rPr kumimoji="1" lang="zh-CN" altLang="en-US" smtClean="0"/>
              <a:t>16/6/14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338A9F95-8123-9448-99B6-8A021E2D1379}" type="slidenum">
              <a:rPr kumimoji="1" lang="zh-CN" altLang="en-US" smtClean="0"/>
              <a:t>‹#›</a:t>
            </a:fld>
            <a:endParaRPr kumimoji="1" lang="zh-CN" altLang="en-US"/>
          </a:p>
        </p:txBody>
      </p:sp>
    </p:spTree>
    <p:extLst>
      <p:ext uri="{BB962C8B-B14F-4D97-AF65-F5344CB8AC3E}">
        <p14:creationId xmlns:p14="http://schemas.microsoft.com/office/powerpoint/2010/main" val="1861474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6CD70299-A628-9A49-97D9-4B07BDD3AF2B}" type="datetimeFigureOut">
              <a:rPr kumimoji="1" lang="zh-CN" altLang="en-US" smtClean="0"/>
              <a:t>16/6/14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338A9F95-8123-9448-99B6-8A021E2D1379}" type="slidenum">
              <a:rPr kumimoji="1" lang="zh-CN" altLang="en-US" smtClean="0"/>
              <a:t>‹#›</a:t>
            </a:fld>
            <a:endParaRPr kumimoji="1" lang="zh-CN" altLang="en-US"/>
          </a:p>
        </p:txBody>
      </p:sp>
    </p:spTree>
    <p:extLst>
      <p:ext uri="{BB962C8B-B14F-4D97-AF65-F5344CB8AC3E}">
        <p14:creationId xmlns:p14="http://schemas.microsoft.com/office/powerpoint/2010/main" val="1262673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D70299-A628-9A49-97D9-4B07BDD3AF2B}" type="datetimeFigureOut">
              <a:rPr kumimoji="1" lang="zh-CN" altLang="en-US" smtClean="0"/>
              <a:t>16/6/14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338A9F95-8123-9448-99B6-8A021E2D1379}" type="slidenum">
              <a:rPr kumimoji="1" lang="zh-CN" altLang="en-US" smtClean="0"/>
              <a:t>‹#›</a:t>
            </a:fld>
            <a:endParaRPr kumimoji="1" lang="zh-CN" altLang="en-US"/>
          </a:p>
        </p:txBody>
      </p:sp>
    </p:spTree>
    <p:extLst>
      <p:ext uri="{BB962C8B-B14F-4D97-AF65-F5344CB8AC3E}">
        <p14:creationId xmlns:p14="http://schemas.microsoft.com/office/powerpoint/2010/main" val="312618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6CD70299-A628-9A49-97D9-4B07BDD3AF2B}" type="datetimeFigureOut">
              <a:rPr kumimoji="1" lang="zh-CN" altLang="en-US" smtClean="0"/>
              <a:t>16/6/14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38A9F95-8123-9448-99B6-8A021E2D1379}" type="slidenum">
              <a:rPr kumimoji="1" lang="zh-CN" altLang="en-US" smtClean="0"/>
              <a:t>‹#›</a:t>
            </a:fld>
            <a:endParaRPr kumimoji="1" lang="zh-CN" altLang="en-US"/>
          </a:p>
        </p:txBody>
      </p:sp>
    </p:spTree>
    <p:extLst>
      <p:ext uri="{BB962C8B-B14F-4D97-AF65-F5344CB8AC3E}">
        <p14:creationId xmlns:p14="http://schemas.microsoft.com/office/powerpoint/2010/main" val="144125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6CD70299-A628-9A49-97D9-4B07BDD3AF2B}" type="datetimeFigureOut">
              <a:rPr kumimoji="1" lang="zh-CN" altLang="en-US" smtClean="0"/>
              <a:t>16/6/14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38A9F95-8123-9448-99B6-8A021E2D1379}" type="slidenum">
              <a:rPr kumimoji="1" lang="zh-CN" altLang="en-US" smtClean="0"/>
              <a:t>‹#›</a:t>
            </a:fld>
            <a:endParaRPr kumimoji="1" lang="zh-CN" altLang="en-US"/>
          </a:p>
        </p:txBody>
      </p:sp>
    </p:spTree>
    <p:extLst>
      <p:ext uri="{BB962C8B-B14F-4D97-AF65-F5344CB8AC3E}">
        <p14:creationId xmlns:p14="http://schemas.microsoft.com/office/powerpoint/2010/main" val="17065120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70299-A628-9A49-97D9-4B07BDD3AF2B}" type="datetimeFigureOut">
              <a:rPr kumimoji="1" lang="zh-CN" altLang="en-US" smtClean="0"/>
              <a:t>16/6/14</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A9F95-8123-9448-99B6-8A021E2D1379}" type="slidenum">
              <a:rPr kumimoji="1" lang="zh-CN" altLang="en-US" smtClean="0"/>
              <a:t>‹#›</a:t>
            </a:fld>
            <a:endParaRPr kumimoji="1" lang="zh-CN" altLang="en-US"/>
          </a:p>
        </p:txBody>
      </p:sp>
    </p:spTree>
    <p:extLst>
      <p:ext uri="{BB962C8B-B14F-4D97-AF65-F5344CB8AC3E}">
        <p14:creationId xmlns:p14="http://schemas.microsoft.com/office/powerpoint/2010/main" val="486797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0.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en-US" altLang="zh-CN" dirty="0" smtClean="0"/>
              <a:t>Project 2: </a:t>
            </a:r>
            <a:r>
              <a:rPr lang="en-US" altLang="zh-CN" i="1" dirty="0"/>
              <a:t>Design of a cooling rib </a:t>
            </a:r>
            <a:endParaRPr kumimoji="1" lang="zh-CN" altLang="en-US"/>
          </a:p>
        </p:txBody>
      </p:sp>
      <p:sp>
        <p:nvSpPr>
          <p:cNvPr id="3" name="副标题 2"/>
          <p:cNvSpPr>
            <a:spLocks noGrp="1"/>
          </p:cNvSpPr>
          <p:nvPr>
            <p:ph type="subTitle" idx="1"/>
          </p:nvPr>
        </p:nvSpPr>
        <p:spPr/>
        <p:txBody>
          <a:bodyPr/>
          <a:lstStyle/>
          <a:p>
            <a:r>
              <a:rPr kumimoji="1" lang="en-US" altLang="zh-CN" dirty="0" smtClean="0"/>
              <a:t>Wenjing KE</a:t>
            </a:r>
          </a:p>
          <a:p>
            <a:r>
              <a:rPr kumimoji="1" lang="en-US" altLang="zh-CN" dirty="0" smtClean="0"/>
              <a:t>Christopher </a:t>
            </a:r>
            <a:r>
              <a:rPr kumimoji="1" lang="en-US" altLang="zh-CN" dirty="0" err="1" smtClean="0"/>
              <a:t>Reinartz</a:t>
            </a:r>
            <a:endParaRPr kumimoji="1" lang="zh-CN" altLang="en-US"/>
          </a:p>
        </p:txBody>
      </p:sp>
    </p:spTree>
    <p:extLst>
      <p:ext uri="{BB962C8B-B14F-4D97-AF65-F5344CB8AC3E}">
        <p14:creationId xmlns:p14="http://schemas.microsoft.com/office/powerpoint/2010/main" val="1954915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Specific questions</a:t>
            </a:r>
            <a:endParaRPr kumimoji="1" lang="zh-CN" altLang="en-US" dirty="0"/>
          </a:p>
        </p:txBody>
      </p:sp>
      <p:sp>
        <p:nvSpPr>
          <p:cNvPr id="3" name="内容占位符 2"/>
          <p:cNvSpPr>
            <a:spLocks noGrp="1"/>
          </p:cNvSpPr>
          <p:nvPr>
            <p:ph idx="1"/>
          </p:nvPr>
        </p:nvSpPr>
        <p:spPr/>
        <p:txBody>
          <a:bodyPr/>
          <a:lstStyle/>
          <a:p>
            <a:r>
              <a:rPr lang="en-US" altLang="zh-CN" sz="2400" dirty="0"/>
              <a:t>Determine the bulk velocity </a:t>
            </a:r>
            <a:r>
              <a:rPr lang="en-US" altLang="zh-CN" sz="2400" dirty="0" err="1"/>
              <a:t>Uin</a:t>
            </a:r>
            <a:r>
              <a:rPr lang="en-US" altLang="zh-CN" sz="2400" dirty="0"/>
              <a:t> to cool the rib and prevent boiling of the water inside the channel: As a safety measure, water temperature is not to exceed 360 K. </a:t>
            </a:r>
          </a:p>
          <a:p>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21474"/>
            <a:ext cx="4378960" cy="3390426"/>
          </a:xfrm>
          <a:prstGeom prst="rect">
            <a:avLst/>
          </a:prstGeom>
        </p:spPr>
      </p:pic>
      <p:sp>
        <p:nvSpPr>
          <p:cNvPr id="5" name="文本框 4"/>
          <p:cNvSpPr txBox="1"/>
          <p:nvPr/>
        </p:nvSpPr>
        <p:spPr>
          <a:xfrm>
            <a:off x="1298448" y="6311900"/>
            <a:ext cx="2382383" cy="369332"/>
          </a:xfrm>
          <a:prstGeom prst="rect">
            <a:avLst/>
          </a:prstGeom>
          <a:noFill/>
        </p:spPr>
        <p:txBody>
          <a:bodyPr wrap="none" rtlCol="0">
            <a:spAutoFit/>
          </a:bodyPr>
          <a:lstStyle/>
          <a:p>
            <a:r>
              <a:rPr kumimoji="1" lang="en-US" altLang="zh-CN" dirty="0" err="1" smtClean="0"/>
              <a:t>Uin</a:t>
            </a:r>
            <a:r>
              <a:rPr kumimoji="1" lang="en-US" altLang="zh-CN" dirty="0" smtClean="0"/>
              <a:t> = 0.5, </a:t>
            </a:r>
            <a:r>
              <a:rPr kumimoji="1" lang="en-US" altLang="zh-CN" dirty="0" err="1" smtClean="0"/>
              <a:t>Tmax</a:t>
            </a:r>
            <a:r>
              <a:rPr kumimoji="1" lang="en-US" altLang="zh-CN" dirty="0" smtClean="0"/>
              <a:t>=378K</a:t>
            </a:r>
            <a:endParaRPr kumimoji="1" lang="zh-CN" altLang="en-US" dirty="0"/>
          </a:p>
        </p:txBody>
      </p:sp>
      <p:sp>
        <p:nvSpPr>
          <p:cNvPr id="6" name="右箭头 5"/>
          <p:cNvSpPr/>
          <p:nvPr/>
        </p:nvSpPr>
        <p:spPr>
          <a:xfrm>
            <a:off x="5376672" y="4001294"/>
            <a:ext cx="1078992" cy="460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5219503" y="3631962"/>
            <a:ext cx="1393330" cy="369332"/>
          </a:xfrm>
          <a:prstGeom prst="rect">
            <a:avLst/>
          </a:prstGeom>
          <a:noFill/>
        </p:spPr>
        <p:txBody>
          <a:bodyPr wrap="none" rtlCol="0">
            <a:spAutoFit/>
          </a:bodyPr>
          <a:lstStyle/>
          <a:p>
            <a:r>
              <a:rPr kumimoji="1" lang="en-US" altLang="zh-CN" smtClean="0"/>
              <a:t>Increase </a:t>
            </a:r>
            <a:r>
              <a:rPr kumimoji="1" lang="en-US" altLang="zh-CN" dirty="0" err="1" smtClean="0"/>
              <a:t>Uin</a:t>
            </a:r>
            <a:endParaRPr kumimoji="1"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778" y="2836401"/>
            <a:ext cx="4499764" cy="3475499"/>
          </a:xfrm>
          <a:prstGeom prst="rect">
            <a:avLst/>
          </a:prstGeom>
        </p:spPr>
      </p:pic>
      <p:sp>
        <p:nvSpPr>
          <p:cNvPr id="10" name="文本框 9"/>
          <p:cNvSpPr txBox="1"/>
          <p:nvPr/>
        </p:nvSpPr>
        <p:spPr>
          <a:xfrm>
            <a:off x="7424928" y="6372876"/>
            <a:ext cx="3052439" cy="369332"/>
          </a:xfrm>
          <a:prstGeom prst="rect">
            <a:avLst/>
          </a:prstGeom>
          <a:noFill/>
        </p:spPr>
        <p:txBody>
          <a:bodyPr wrap="none" rtlCol="0">
            <a:spAutoFit/>
          </a:bodyPr>
          <a:lstStyle/>
          <a:p>
            <a:r>
              <a:rPr kumimoji="1" lang="en-US" altLang="zh-CN" dirty="0" err="1" smtClean="0"/>
              <a:t>Uin</a:t>
            </a:r>
            <a:r>
              <a:rPr kumimoji="1" lang="en-US" altLang="zh-CN" dirty="0" smtClean="0"/>
              <a:t>=1.04 m/s, </a:t>
            </a:r>
            <a:r>
              <a:rPr kumimoji="1" lang="en-US" altLang="zh-CN" dirty="0" err="1" smtClean="0"/>
              <a:t>Tmax</a:t>
            </a:r>
            <a:r>
              <a:rPr kumimoji="1" lang="en-US" altLang="zh-CN" dirty="0" smtClean="0"/>
              <a:t>= 360.0K</a:t>
            </a:r>
            <a:endParaRPr kumimoji="1" lang="zh-CN" altLang="en-US" dirty="0"/>
          </a:p>
        </p:txBody>
      </p:sp>
    </p:spTree>
    <p:extLst>
      <p:ext uri="{BB962C8B-B14F-4D97-AF65-F5344CB8AC3E}">
        <p14:creationId xmlns:p14="http://schemas.microsoft.com/office/powerpoint/2010/main" val="705279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Specific questions</a:t>
            </a:r>
            <a:endParaRPr kumimoji="1" lang="zh-CN" altLang="en-US" dirty="0"/>
          </a:p>
        </p:txBody>
      </p:sp>
      <p:sp>
        <p:nvSpPr>
          <p:cNvPr id="3" name="内容占位符 2"/>
          <p:cNvSpPr>
            <a:spLocks noGrp="1"/>
          </p:cNvSpPr>
          <p:nvPr>
            <p:ph idx="1"/>
          </p:nvPr>
        </p:nvSpPr>
        <p:spPr/>
        <p:txBody>
          <a:bodyPr/>
          <a:lstStyle/>
          <a:p>
            <a:r>
              <a:rPr lang="en-US" altLang="zh-CN" sz="2400" dirty="0"/>
              <a:t>Determine the bulk velocity </a:t>
            </a:r>
            <a:r>
              <a:rPr lang="en-US" altLang="zh-CN" sz="2400" dirty="0" err="1"/>
              <a:t>Uin</a:t>
            </a:r>
            <a:r>
              <a:rPr lang="en-US" altLang="zh-CN" sz="2400" dirty="0"/>
              <a:t> to cool the rib and prevent boiling of the water inside the channel: As a safety measure, water temperature is not to exceed 360 K. </a:t>
            </a:r>
          </a:p>
          <a:p>
            <a:r>
              <a:rPr kumimoji="1" lang="en-US" altLang="zh-CN" dirty="0" smtClean="0"/>
              <a:t>Response: 	while </a:t>
            </a:r>
            <a:r>
              <a:rPr kumimoji="1" lang="en-US" altLang="zh-CN" dirty="0" err="1" smtClean="0"/>
              <a:t>Uin</a:t>
            </a:r>
            <a:r>
              <a:rPr kumimoji="1" lang="en-US" altLang="zh-CN" dirty="0" smtClean="0"/>
              <a:t>&gt;1.04m/s, water temperature would not 			exceed 360K. </a:t>
            </a:r>
            <a:endParaRPr kumimoji="1" lang="zh-CN" altLang="en-US" dirty="0"/>
          </a:p>
        </p:txBody>
      </p:sp>
    </p:spTree>
    <p:extLst>
      <p:ext uri="{BB962C8B-B14F-4D97-AF65-F5344CB8AC3E}">
        <p14:creationId xmlns:p14="http://schemas.microsoft.com/office/powerpoint/2010/main" val="706474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Specific questions</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smtClean="0"/>
                  <a:t>Estimate computationally the corresponding heat power that can be extracted. </a:t>
                </a:r>
              </a:p>
              <a:p>
                <a:r>
                  <a:rPr kumimoji="1" lang="en-US" altLang="zh-CN" dirty="0" smtClean="0"/>
                  <a:t>Response: </a:t>
                </a:r>
              </a:p>
              <a:p>
                <a:pPr lvl="1"/>
                <a:r>
                  <a:rPr kumimoji="1" lang="en-US" altLang="zh-CN" dirty="0" smtClean="0"/>
                  <a:t>we have calculated the </a:t>
                </a:r>
                <a14:m>
                  <m:oMath xmlns:m="http://schemas.openxmlformats.org/officeDocument/2006/math">
                    <m:r>
                      <a:rPr kumimoji="1" lang="en-US" altLang="zh-CN" i="1" smtClean="0">
                        <a:latin typeface="Cambria Math" charset="0"/>
                        <a:ea typeface="Cambria Math" charset="0"/>
                        <a:cs typeface="Cambria Math" charset="0"/>
                      </a:rPr>
                      <m:t>𝜑</m:t>
                    </m:r>
                  </m:oMath>
                </a14:m>
                <a:r>
                  <a:rPr kumimoji="1" lang="en-US" altLang="zh-CN" dirty="0" smtClean="0"/>
                  <a:t> on the steel-water interface, the heat power </a:t>
                </a:r>
                <a14:m>
                  <m:oMath xmlns:m="http://schemas.openxmlformats.org/officeDocument/2006/math">
                    <m:r>
                      <a:rPr kumimoji="1" lang="en-US" altLang="zh-CN" i="1" smtClean="0">
                        <a:latin typeface="Cambria Math" charset="0"/>
                        <a:ea typeface="Cambria Math" charset="0"/>
                        <a:cs typeface="Cambria Math" charset="0"/>
                      </a:rPr>
                      <m:t>𝜙</m:t>
                    </m:r>
                    <m:r>
                      <a:rPr kumimoji="1" lang="en-US" altLang="zh-CN" b="0" i="1" smtClean="0">
                        <a:latin typeface="Cambria Math" charset="0"/>
                        <a:ea typeface="Cambria Math" charset="0"/>
                        <a:cs typeface="Cambria Math" charset="0"/>
                      </a:rPr>
                      <m:t>= </m:t>
                    </m:r>
                    <m:nary>
                      <m:naryPr>
                        <m:limLoc m:val="undOvr"/>
                        <m:subHide m:val="on"/>
                        <m:supHide m:val="on"/>
                        <m:ctrlPr>
                          <a:rPr kumimoji="1" lang="en-US" altLang="zh-CN" b="0" i="1" smtClean="0">
                            <a:latin typeface="Cambria Math" charset="0"/>
                            <a:ea typeface="Cambria Math" charset="0"/>
                            <a:cs typeface="Cambria Math" charset="0"/>
                          </a:rPr>
                        </m:ctrlPr>
                      </m:naryPr>
                      <m:sub/>
                      <m:sup/>
                      <m:e>
                        <m:r>
                          <a:rPr kumimoji="1" lang="en-US" altLang="zh-CN" b="0" i="1" smtClean="0">
                            <a:latin typeface="Cambria Math" charset="0"/>
                            <a:ea typeface="Cambria Math" charset="0"/>
                            <a:cs typeface="Cambria Math" charset="0"/>
                          </a:rPr>
                          <m:t>𝜑</m:t>
                        </m:r>
                        <m:r>
                          <a:rPr kumimoji="1" lang="en-US" altLang="zh-CN" b="0" i="1" smtClean="0">
                            <a:latin typeface="Cambria Math" charset="0"/>
                            <a:ea typeface="Cambria Math" charset="0"/>
                            <a:cs typeface="Cambria Math" charset="0"/>
                          </a:rPr>
                          <m:t> </m:t>
                        </m:r>
                        <m:r>
                          <a:rPr kumimoji="1" lang="en-US" altLang="zh-CN" b="0" i="1" smtClean="0">
                            <a:latin typeface="Cambria Math" charset="0"/>
                            <a:ea typeface="Cambria Math" charset="0"/>
                            <a:cs typeface="Cambria Math" charset="0"/>
                          </a:rPr>
                          <m:t>𝑑𝑠</m:t>
                        </m:r>
                      </m:e>
                    </m:nary>
                    <m:r>
                      <a:rPr kumimoji="1" lang="en-US" altLang="zh-CN" b="0" i="1" smtClean="0">
                        <a:latin typeface="Cambria Math" charset="0"/>
                        <a:ea typeface="Cambria Math" charset="0"/>
                        <a:cs typeface="Cambria Math" charset="0"/>
                      </a:rPr>
                      <m:t>= </m:t>
                    </m:r>
                    <m:nary>
                      <m:naryPr>
                        <m:limLoc m:val="undOvr"/>
                        <m:subHide m:val="on"/>
                        <m:supHide m:val="on"/>
                        <m:ctrlPr>
                          <a:rPr kumimoji="1" lang="en-US" altLang="zh-CN" b="0" i="1" smtClean="0">
                            <a:latin typeface="Cambria Math" charset="0"/>
                            <a:ea typeface="Cambria Math" charset="0"/>
                            <a:cs typeface="Cambria Math" charset="0"/>
                          </a:rPr>
                        </m:ctrlPr>
                      </m:naryPr>
                      <m:sub/>
                      <m:sup/>
                      <m:e>
                        <m:r>
                          <a:rPr kumimoji="1" lang="en-US" altLang="zh-CN" i="1">
                            <a:latin typeface="Cambria Math" charset="0"/>
                            <a:ea typeface="Cambria Math" charset="0"/>
                            <a:cs typeface="Cambria Math" charset="0"/>
                          </a:rPr>
                          <m:t>𝜑</m:t>
                        </m:r>
                        <m:r>
                          <a:rPr kumimoji="1" lang="en-US" altLang="zh-CN" b="0" i="1" smtClean="0">
                            <a:latin typeface="Cambria Math" charset="0"/>
                            <a:ea typeface="Cambria Math" charset="0"/>
                            <a:cs typeface="Cambria Math" charset="0"/>
                          </a:rPr>
                          <m:t> </m:t>
                        </m:r>
                        <m:r>
                          <a:rPr kumimoji="1" lang="en-US" altLang="zh-CN" b="0" i="1" smtClean="0">
                            <a:latin typeface="Cambria Math" charset="0"/>
                            <a:ea typeface="Cambria Math" charset="0"/>
                            <a:cs typeface="Cambria Math" charset="0"/>
                          </a:rPr>
                          <m:t>𝑑𝑥</m:t>
                        </m:r>
                        <m:r>
                          <a:rPr kumimoji="1" lang="en-US" altLang="zh-CN" b="0" i="1" smtClean="0">
                            <a:latin typeface="Cambria Math" charset="0"/>
                            <a:ea typeface="Cambria Math" charset="0"/>
                            <a:cs typeface="Cambria Math" charset="0"/>
                          </a:rPr>
                          <m:t>∙</m:t>
                        </m:r>
                        <m:sSub>
                          <m:sSubPr>
                            <m:ctrlPr>
                              <a:rPr kumimoji="1" lang="en-US" altLang="zh-CN" b="0" i="1" smtClean="0">
                                <a:latin typeface="Cambria Math" charset="0"/>
                                <a:ea typeface="Cambria Math" charset="0"/>
                                <a:cs typeface="Cambria Math" charset="0"/>
                              </a:rPr>
                            </m:ctrlPr>
                          </m:sSubPr>
                          <m:e>
                            <m:r>
                              <a:rPr kumimoji="1" lang="en-US" altLang="zh-CN" b="0" i="1" smtClean="0">
                                <a:latin typeface="Cambria Math" charset="0"/>
                                <a:ea typeface="Cambria Math" charset="0"/>
                                <a:cs typeface="Cambria Math" charset="0"/>
                              </a:rPr>
                              <m:t>𝐿</m:t>
                            </m:r>
                          </m:e>
                          <m:sub>
                            <m:r>
                              <a:rPr kumimoji="1" lang="en-US" altLang="zh-CN" b="0" i="1" smtClean="0">
                                <a:latin typeface="Cambria Math" charset="0"/>
                                <a:ea typeface="Cambria Math" charset="0"/>
                                <a:cs typeface="Cambria Math" charset="0"/>
                              </a:rPr>
                              <m:t>𝑟𝑖𝑏</m:t>
                            </m:r>
                          </m:sub>
                        </m:sSub>
                      </m:e>
                    </m:nary>
                  </m:oMath>
                </a14:m>
                <a:endParaRPr kumimoji="1" lang="en-US" altLang="zh-CN" dirty="0" smtClean="0"/>
              </a:p>
              <a:p>
                <a:pPr lvl="1"/>
                <a:r>
                  <a:rPr kumimoji="1" lang="en-US" altLang="zh-CN" dirty="0" smtClean="0">
                    <a:ea typeface="Cambria Math" charset="0"/>
                    <a:cs typeface="Cambria Math" charset="0"/>
                  </a:rPr>
                  <a:t>Since </a:t>
                </a:r>
                <a14:m>
                  <m:oMath xmlns:m="http://schemas.openxmlformats.org/officeDocument/2006/math">
                    <m:sSub>
                      <m:sSubPr>
                        <m:ctrlPr>
                          <a:rPr kumimoji="1" lang="en-US" altLang="zh-CN" i="1">
                            <a:latin typeface="Cambria Math" charset="0"/>
                            <a:ea typeface="Cambria Math" charset="0"/>
                            <a:cs typeface="Cambria Math" charset="0"/>
                          </a:rPr>
                        </m:ctrlPr>
                      </m:sSubPr>
                      <m:e>
                        <m:r>
                          <a:rPr kumimoji="1" lang="en-US" altLang="zh-CN" i="1">
                            <a:latin typeface="Cambria Math" charset="0"/>
                            <a:ea typeface="Cambria Math" charset="0"/>
                            <a:cs typeface="Cambria Math" charset="0"/>
                          </a:rPr>
                          <m:t>𝜑</m:t>
                        </m:r>
                      </m:e>
                      <m:sub>
                        <m:r>
                          <a:rPr kumimoji="1" lang="en-US" altLang="zh-CN" i="1">
                            <a:latin typeface="Cambria Math" charset="0"/>
                            <a:ea typeface="Cambria Math" charset="0"/>
                            <a:cs typeface="Cambria Math" charset="0"/>
                          </a:rPr>
                          <m:t>𝑖</m:t>
                        </m:r>
                      </m:sub>
                    </m:sSub>
                    <m:r>
                      <a:rPr kumimoji="1" lang="en-US" altLang="zh-CN" i="1">
                        <a:latin typeface="Cambria Math" charset="0"/>
                        <a:ea typeface="Cambria Math" charset="0"/>
                        <a:cs typeface="Cambria Math" charset="0"/>
                      </a:rPr>
                      <m:t>=</m:t>
                    </m:r>
                    <m:sSub>
                      <m:sSubPr>
                        <m:ctrlPr>
                          <a:rPr kumimoji="1" lang="en-US" altLang="zh-CN" i="1">
                            <a:latin typeface="Cambria Math" charset="0"/>
                          </a:rPr>
                        </m:ctrlPr>
                      </m:sSubPr>
                      <m:e>
                        <m:r>
                          <a:rPr kumimoji="1" lang="en-US" altLang="zh-CN" i="1">
                            <a:latin typeface="Cambria Math" charset="0"/>
                            <a:ea typeface="Cambria Math" charset="0"/>
                            <a:cs typeface="Cambria Math" charset="0"/>
                          </a:rPr>
                          <m:t>𝜆</m:t>
                        </m:r>
                      </m:e>
                      <m:sub>
                        <m:r>
                          <a:rPr kumimoji="1" lang="en-US" altLang="zh-CN" i="1">
                            <a:latin typeface="Cambria Math" charset="0"/>
                          </a:rPr>
                          <m:t>𝑠</m:t>
                        </m:r>
                      </m:sub>
                    </m:sSub>
                    <m:f>
                      <m:fPr>
                        <m:ctrlPr>
                          <a:rPr kumimoji="1" lang="bg-BG" altLang="zh-CN" i="1">
                            <a:latin typeface="Cambria Math" charset="0"/>
                          </a:rPr>
                        </m:ctrlPr>
                      </m:fPr>
                      <m:num>
                        <m:sSub>
                          <m:sSubPr>
                            <m:ctrlPr>
                              <a:rPr kumimoji="1" lang="en-US" altLang="zh-CN" i="1">
                                <a:latin typeface="Cambria Math" charset="0"/>
                              </a:rPr>
                            </m:ctrlPr>
                          </m:sSubPr>
                          <m:e>
                            <m:r>
                              <a:rPr kumimoji="1" lang="en-US" altLang="zh-CN" i="1">
                                <a:latin typeface="Cambria Math" charset="0"/>
                              </a:rPr>
                              <m:t>𝑇</m:t>
                            </m:r>
                          </m:e>
                          <m:sub>
                            <m:r>
                              <a:rPr kumimoji="1" lang="en-US" altLang="zh-CN" i="1">
                                <a:latin typeface="Cambria Math" charset="0"/>
                              </a:rPr>
                              <m:t>𝑖</m:t>
                            </m:r>
                            <m:r>
                              <a:rPr kumimoji="1" lang="en-US" altLang="zh-CN" i="1">
                                <a:latin typeface="Cambria Math" charset="0"/>
                              </a:rPr>
                              <m:t>,1</m:t>
                            </m:r>
                          </m:sub>
                        </m:sSub>
                        <m:r>
                          <a:rPr kumimoji="1" lang="en-US" altLang="zh-CN" i="1">
                            <a:latin typeface="Cambria Math" charset="0"/>
                          </a:rPr>
                          <m:t>−</m:t>
                        </m:r>
                        <m:sSub>
                          <m:sSubPr>
                            <m:ctrlPr>
                              <a:rPr kumimoji="1" lang="en-US" altLang="zh-CN" i="1">
                                <a:latin typeface="Cambria Math" charset="0"/>
                              </a:rPr>
                            </m:ctrlPr>
                          </m:sSubPr>
                          <m:e>
                            <m:r>
                              <a:rPr kumimoji="1" lang="en-US" altLang="zh-CN" i="1">
                                <a:latin typeface="Cambria Math" charset="0"/>
                              </a:rPr>
                              <m:t>𝑇</m:t>
                            </m:r>
                          </m:e>
                          <m:sub>
                            <m:r>
                              <a:rPr kumimoji="1" lang="en-US" altLang="zh-CN" i="1">
                                <a:latin typeface="Cambria Math" charset="0"/>
                              </a:rPr>
                              <m:t>𝑖</m:t>
                            </m:r>
                            <m:r>
                              <a:rPr kumimoji="1" lang="en-US" altLang="zh-CN" i="1">
                                <a:latin typeface="Cambria Math" charset="0"/>
                              </a:rPr>
                              <m:t>,0</m:t>
                            </m:r>
                          </m:sub>
                        </m:sSub>
                      </m:num>
                      <m:den>
                        <m:r>
                          <a:rPr kumimoji="1" lang="en-US" altLang="zh-CN" i="1">
                            <a:latin typeface="Cambria Math" charset="0"/>
                          </a:rPr>
                          <m:t>𝑑𝑦</m:t>
                        </m:r>
                      </m:den>
                    </m:f>
                  </m:oMath>
                </a14:m>
                <a:r>
                  <a:rPr kumimoji="1" lang="en-US" altLang="zh-CN" dirty="0" smtClean="0"/>
                  <a:t>, so</a:t>
                </a:r>
                <a14:m>
                  <m:oMath xmlns:m="http://schemas.openxmlformats.org/officeDocument/2006/math">
                    <m:r>
                      <a:rPr kumimoji="1" lang="en-US" altLang="zh-CN" b="0" i="0" smtClean="0">
                        <a:latin typeface="Cambria Math" charset="0"/>
                        <a:ea typeface="Cambria Math" charset="0"/>
                        <a:cs typeface="Cambria Math" charset="0"/>
                      </a:rPr>
                      <m:t> </m:t>
                    </m:r>
                    <m:r>
                      <a:rPr kumimoji="1" lang="en-US" altLang="zh-CN" i="1">
                        <a:latin typeface="Cambria Math" charset="0"/>
                        <a:ea typeface="Cambria Math" charset="0"/>
                        <a:cs typeface="Cambria Math" charset="0"/>
                      </a:rPr>
                      <m:t>𝜙</m:t>
                    </m:r>
                    <m:r>
                      <a:rPr kumimoji="1" lang="en-US" altLang="zh-CN" i="1">
                        <a:latin typeface="Cambria Math" charset="0"/>
                        <a:ea typeface="Cambria Math" charset="0"/>
                        <a:cs typeface="Cambria Math" charset="0"/>
                      </a:rPr>
                      <m:t>=(</m:t>
                    </m:r>
                    <m:nary>
                      <m:naryPr>
                        <m:chr m:val="∑"/>
                        <m:supHide m:val="on"/>
                        <m:ctrlPr>
                          <a:rPr kumimoji="1" lang="en-US" altLang="zh-CN" b="0" i="1" smtClean="0">
                            <a:latin typeface="Cambria Math" charset="0"/>
                            <a:ea typeface="Cambria Math" charset="0"/>
                            <a:cs typeface="Cambria Math" charset="0"/>
                          </a:rPr>
                        </m:ctrlPr>
                      </m:naryPr>
                      <m:sub>
                        <m:r>
                          <m:rPr>
                            <m:brk m:alnAt="7"/>
                          </m:rPr>
                          <a:rPr kumimoji="1" lang="en-US" altLang="zh-CN" b="0" i="1" smtClean="0">
                            <a:latin typeface="Cambria Math" charset="0"/>
                            <a:ea typeface="Cambria Math" charset="0"/>
                            <a:cs typeface="Cambria Math" charset="0"/>
                          </a:rPr>
                          <m:t>𝑖</m:t>
                        </m:r>
                      </m:sub>
                      <m:sup/>
                      <m:e>
                        <m:sSub>
                          <m:sSubPr>
                            <m:ctrlPr>
                              <a:rPr kumimoji="1" lang="en-US" altLang="zh-CN" i="1">
                                <a:latin typeface="Cambria Math" charset="0"/>
                                <a:ea typeface="Cambria Math" charset="0"/>
                                <a:cs typeface="Cambria Math" charset="0"/>
                              </a:rPr>
                            </m:ctrlPr>
                          </m:sSubPr>
                          <m:e>
                            <m:r>
                              <a:rPr kumimoji="1" lang="en-US" altLang="zh-CN" i="1">
                                <a:latin typeface="Cambria Math" charset="0"/>
                                <a:ea typeface="Cambria Math" charset="0"/>
                                <a:cs typeface="Cambria Math" charset="0"/>
                              </a:rPr>
                              <m:t>𝜑</m:t>
                            </m:r>
                          </m:e>
                          <m:sub>
                            <m:r>
                              <a:rPr kumimoji="1" lang="en-US" altLang="zh-CN" i="1">
                                <a:latin typeface="Cambria Math" charset="0"/>
                                <a:ea typeface="Cambria Math" charset="0"/>
                                <a:cs typeface="Cambria Math" charset="0"/>
                              </a:rPr>
                              <m:t>𝑖</m:t>
                            </m:r>
                          </m:sub>
                        </m:sSub>
                        <m:r>
                          <a:rPr kumimoji="1" lang="en-US" altLang="zh-CN" b="0" i="1" smtClean="0">
                            <a:latin typeface="Cambria Math" charset="0"/>
                            <a:ea typeface="Cambria Math" charset="0"/>
                            <a:cs typeface="Cambria Math" charset="0"/>
                          </a:rPr>
                          <m:t>𝑑𝑥</m:t>
                        </m:r>
                      </m:e>
                    </m:nary>
                    <m:r>
                      <a:rPr kumimoji="1" lang="en-US" altLang="zh-CN" b="0" i="1" smtClean="0">
                        <a:latin typeface="Cambria Math" charset="0"/>
                        <a:ea typeface="Cambria Math" charset="0"/>
                        <a:cs typeface="Cambria Math" charset="0"/>
                      </a:rPr>
                      <m:t>)</m:t>
                    </m:r>
                    <m:r>
                      <a:rPr kumimoji="1" lang="en-US" altLang="zh-CN" i="1">
                        <a:latin typeface="Cambria Math" charset="0"/>
                        <a:ea typeface="Cambria Math" charset="0"/>
                        <a:cs typeface="Cambria Math" charset="0"/>
                      </a:rPr>
                      <m:t>∙</m:t>
                    </m:r>
                    <m:sSub>
                      <m:sSubPr>
                        <m:ctrlPr>
                          <a:rPr kumimoji="1" lang="en-US" altLang="zh-CN" i="1">
                            <a:latin typeface="Cambria Math" charset="0"/>
                            <a:ea typeface="Cambria Math" charset="0"/>
                            <a:cs typeface="Cambria Math" charset="0"/>
                          </a:rPr>
                        </m:ctrlPr>
                      </m:sSubPr>
                      <m:e>
                        <m:r>
                          <a:rPr kumimoji="1" lang="en-US" altLang="zh-CN" i="1">
                            <a:latin typeface="Cambria Math" charset="0"/>
                            <a:ea typeface="Cambria Math" charset="0"/>
                            <a:cs typeface="Cambria Math" charset="0"/>
                          </a:rPr>
                          <m:t>𝐿</m:t>
                        </m:r>
                      </m:e>
                      <m:sub>
                        <m:r>
                          <a:rPr kumimoji="1" lang="en-US" altLang="zh-CN" i="1">
                            <a:latin typeface="Cambria Math" charset="0"/>
                            <a:ea typeface="Cambria Math" charset="0"/>
                            <a:cs typeface="Cambria Math" charset="0"/>
                          </a:rPr>
                          <m:t>𝑟𝑖𝑏</m:t>
                        </m:r>
                      </m:sub>
                    </m:sSub>
                  </m:oMath>
                </a14:m>
                <a:endParaRPr kumimoji="1" lang="en-US" altLang="zh-CN" dirty="0" smtClean="0"/>
              </a:p>
              <a:p>
                <a:pPr lvl="1"/>
                <a:r>
                  <a:rPr kumimoji="1" lang="en-US" altLang="zh-CN" dirty="0" smtClean="0"/>
                  <a:t>After calculation, we get: while </a:t>
                </a:r>
                <a:r>
                  <a:rPr kumimoji="1" lang="en-US" altLang="zh-CN" dirty="0" err="1" smtClean="0"/>
                  <a:t>Uin</a:t>
                </a:r>
                <a:r>
                  <a:rPr kumimoji="1" lang="en-US" altLang="zh-CN" dirty="0" smtClean="0"/>
                  <a:t>=1.04 m/s, </a:t>
                </a:r>
                <a14:m>
                  <m:oMath xmlns:m="http://schemas.openxmlformats.org/officeDocument/2006/math">
                    <m:r>
                      <a:rPr kumimoji="1" lang="en-US" altLang="zh-CN" i="1" u="sng">
                        <a:latin typeface="Cambria Math" charset="0"/>
                        <a:ea typeface="Cambria Math" charset="0"/>
                        <a:cs typeface="Cambria Math" charset="0"/>
                      </a:rPr>
                      <m:t>𝜙</m:t>
                    </m:r>
                    <m:r>
                      <a:rPr kumimoji="1" lang="en-US" altLang="zh-CN" i="1" u="sng">
                        <a:latin typeface="Cambria Math" charset="0"/>
                        <a:ea typeface="Cambria Math" charset="0"/>
                        <a:cs typeface="Cambria Math" charset="0"/>
                      </a:rPr>
                      <m:t>=</m:t>
                    </m:r>
                  </m:oMath>
                </a14:m>
                <a:r>
                  <a:rPr kumimoji="1" lang="en-US" altLang="zh-CN" u="sng" dirty="0" smtClean="0"/>
                  <a:t> (3589</a:t>
                </a:r>
                <a14:m>
                  <m:oMath xmlns:m="http://schemas.openxmlformats.org/officeDocument/2006/math">
                    <m:r>
                      <a:rPr kumimoji="1" lang="en-US" altLang="zh-CN" i="1" u="sng">
                        <a:latin typeface="Cambria Math" charset="0"/>
                        <a:ea typeface="Cambria Math" charset="0"/>
                        <a:cs typeface="Cambria Math" charset="0"/>
                      </a:rPr>
                      <m:t>∙</m:t>
                    </m:r>
                    <m:sSub>
                      <m:sSubPr>
                        <m:ctrlPr>
                          <a:rPr kumimoji="1" lang="en-US" altLang="zh-CN" i="1" u="sng">
                            <a:latin typeface="Cambria Math" charset="0"/>
                            <a:ea typeface="Cambria Math" charset="0"/>
                            <a:cs typeface="Cambria Math" charset="0"/>
                          </a:rPr>
                        </m:ctrlPr>
                      </m:sSubPr>
                      <m:e>
                        <m:r>
                          <a:rPr kumimoji="1" lang="en-US" altLang="zh-CN" i="1" u="sng">
                            <a:latin typeface="Cambria Math" charset="0"/>
                            <a:ea typeface="Cambria Math" charset="0"/>
                            <a:cs typeface="Cambria Math" charset="0"/>
                          </a:rPr>
                          <m:t>𝐿</m:t>
                        </m:r>
                      </m:e>
                      <m:sub>
                        <m:r>
                          <a:rPr kumimoji="1" lang="en-US" altLang="zh-CN" i="1" u="sng">
                            <a:latin typeface="Cambria Math" charset="0"/>
                            <a:ea typeface="Cambria Math" charset="0"/>
                            <a:cs typeface="Cambria Math" charset="0"/>
                          </a:rPr>
                          <m:t>𝑟𝑖𝑏</m:t>
                        </m:r>
                      </m:sub>
                    </m:sSub>
                  </m:oMath>
                </a14:m>
                <a:r>
                  <a:rPr kumimoji="1" lang="en-US" altLang="zh-CN" u="sng" dirty="0" smtClean="0"/>
                  <a:t>)W</a:t>
                </a:r>
                <a:endParaRPr kumimoji="1" lang="zh-CN" altLang="en-US" u="sng"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80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Specific questions</a:t>
            </a:r>
            <a:endParaRPr kumimoji="1" lang="zh-CN" altLang="en-US" dirty="0"/>
          </a:p>
        </p:txBody>
      </p:sp>
      <p:sp>
        <p:nvSpPr>
          <p:cNvPr id="3" name="内容占位符 2"/>
          <p:cNvSpPr>
            <a:spLocks noGrp="1"/>
          </p:cNvSpPr>
          <p:nvPr>
            <p:ph idx="1"/>
          </p:nvPr>
        </p:nvSpPr>
        <p:spPr>
          <a:xfrm>
            <a:off x="838200" y="1825625"/>
            <a:ext cx="5306568" cy="4351338"/>
          </a:xfrm>
        </p:spPr>
        <p:txBody>
          <a:bodyPr/>
          <a:lstStyle/>
          <a:p>
            <a:r>
              <a:rPr lang="en-US" altLang="zh-CN" dirty="0" smtClean="0"/>
              <a:t>The case </a:t>
            </a:r>
            <a:r>
              <a:rPr lang="en-US" altLang="zh-CN" dirty="0"/>
              <a:t>of flow </a:t>
            </a:r>
            <a:r>
              <a:rPr lang="en-US" altLang="zh-CN" dirty="0" smtClean="0"/>
              <a:t>reversal:</a:t>
            </a:r>
          </a:p>
          <a:p>
            <a:pPr lvl="1"/>
            <a:r>
              <a:rPr lang="en-US" altLang="zh-CN" dirty="0" smtClean="0"/>
              <a:t>While </a:t>
            </a:r>
            <a:r>
              <a:rPr lang="en-US" altLang="zh-CN" dirty="0" err="1" smtClean="0"/>
              <a:t>Uin</a:t>
            </a:r>
            <a:r>
              <a:rPr lang="en-US" altLang="zh-CN" dirty="0" smtClean="0"/>
              <a:t>=1.04 m/s, normal we get the water </a:t>
            </a:r>
            <a:r>
              <a:rPr lang="en-US" altLang="zh-CN" dirty="0" err="1" smtClean="0"/>
              <a:t>Tmax</a:t>
            </a:r>
            <a:r>
              <a:rPr lang="en-US" altLang="zh-CN" dirty="0" smtClean="0"/>
              <a:t>=360K. </a:t>
            </a:r>
          </a:p>
          <a:p>
            <a:pPr lvl="1"/>
            <a:r>
              <a:rPr lang="en-US" altLang="zh-CN" dirty="0" smtClean="0"/>
              <a:t>In the case of flow reversal, </a:t>
            </a:r>
            <a:r>
              <a:rPr lang="en-US" altLang="zh-CN" u="sng" dirty="0" err="1" smtClean="0"/>
              <a:t>Tmax</a:t>
            </a:r>
            <a:r>
              <a:rPr lang="en-US" altLang="zh-CN" u="sng" dirty="0" smtClean="0"/>
              <a:t>= 386K </a:t>
            </a:r>
            <a:r>
              <a:rPr lang="en-US" altLang="zh-CN" dirty="0" smtClean="0"/>
              <a:t>in the left side.</a:t>
            </a:r>
          </a:p>
          <a:p>
            <a:pPr lvl="1"/>
            <a:endParaRPr lang="en-US" altLang="zh-CN" dirty="0"/>
          </a:p>
          <a:p>
            <a:pPr lvl="1"/>
            <a:r>
              <a:rPr lang="en-US" altLang="zh-CN" dirty="0" smtClean="0"/>
              <a:t>So, if it happens a wrong setting of the water pumping system, the </a:t>
            </a:r>
            <a:r>
              <a:rPr lang="en-US" altLang="zh-CN" u="sng" dirty="0" smtClean="0"/>
              <a:t>water will boil more easily </a:t>
            </a:r>
            <a:r>
              <a:rPr lang="en-US" altLang="zh-CN" dirty="0" smtClean="0"/>
              <a:t>than the normal case. </a:t>
            </a:r>
          </a:p>
          <a:p>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768" y="1993693"/>
            <a:ext cx="5043248" cy="4015201"/>
          </a:xfrm>
          <a:prstGeom prst="rect">
            <a:avLst/>
          </a:prstGeom>
        </p:spPr>
      </p:pic>
    </p:spTree>
    <p:extLst>
      <p:ext uri="{BB962C8B-B14F-4D97-AF65-F5344CB8AC3E}">
        <p14:creationId xmlns:p14="http://schemas.microsoft.com/office/powerpoint/2010/main" val="199785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Resume </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kumimoji="1" lang="en-US" altLang="zh-CN" dirty="0" smtClean="0"/>
                  <a:t>The minimum velocity to avoid the boiling of water is </a:t>
                </a:r>
                <a:r>
                  <a:rPr kumimoji="1" lang="en-US" altLang="zh-CN" dirty="0" err="1" smtClean="0"/>
                  <a:t>Uin</a:t>
                </a:r>
                <a:r>
                  <a:rPr kumimoji="1" lang="en-US" altLang="zh-CN" dirty="0" smtClean="0"/>
                  <a:t>=1.04m/s</a:t>
                </a:r>
              </a:p>
              <a:p>
                <a:pPr marL="228600" lvl="1">
                  <a:spcBef>
                    <a:spcPts val="1000"/>
                  </a:spcBef>
                </a:pPr>
                <a:endParaRPr kumimoji="1" lang="en-US" altLang="zh-CN" dirty="0" smtClean="0"/>
              </a:p>
              <a:p>
                <a:pPr marL="228600" lvl="1">
                  <a:spcBef>
                    <a:spcPts val="1000"/>
                  </a:spcBef>
                </a:pPr>
                <a:r>
                  <a:rPr kumimoji="1" lang="en-US" altLang="zh-CN" dirty="0" smtClean="0"/>
                  <a:t>While </a:t>
                </a:r>
                <a:r>
                  <a:rPr kumimoji="1" lang="en-US" altLang="zh-CN" dirty="0" err="1" smtClean="0"/>
                  <a:t>Uin</a:t>
                </a:r>
                <a:r>
                  <a:rPr kumimoji="1" lang="en-US" altLang="zh-CN" dirty="0" smtClean="0"/>
                  <a:t>=1.04 m/s, the corresponding heat power is </a:t>
                </a:r>
                <a14:m>
                  <m:oMath xmlns:m="http://schemas.openxmlformats.org/officeDocument/2006/math">
                    <m:r>
                      <a:rPr kumimoji="1" lang="en-US" altLang="zh-CN" i="1">
                        <a:latin typeface="Cambria Math" charset="0"/>
                        <a:ea typeface="Cambria Math" charset="0"/>
                        <a:cs typeface="Cambria Math" charset="0"/>
                      </a:rPr>
                      <m:t>𝜙</m:t>
                    </m:r>
                    <m:r>
                      <a:rPr kumimoji="1" lang="en-US" altLang="zh-CN" i="1">
                        <a:latin typeface="Cambria Math" charset="0"/>
                        <a:ea typeface="Cambria Math" charset="0"/>
                        <a:cs typeface="Cambria Math" charset="0"/>
                      </a:rPr>
                      <m:t>=</m:t>
                    </m:r>
                  </m:oMath>
                </a14:m>
                <a:r>
                  <a:rPr kumimoji="1" lang="en-US" altLang="zh-CN" dirty="0"/>
                  <a:t> (3589</a:t>
                </a:r>
                <a14:m>
                  <m:oMath xmlns:m="http://schemas.openxmlformats.org/officeDocument/2006/math">
                    <m:r>
                      <a:rPr kumimoji="1" lang="en-US" altLang="zh-CN" i="1">
                        <a:latin typeface="Cambria Math" charset="0"/>
                        <a:ea typeface="Cambria Math" charset="0"/>
                        <a:cs typeface="Cambria Math" charset="0"/>
                      </a:rPr>
                      <m:t>∙</m:t>
                    </m:r>
                    <m:sSub>
                      <m:sSubPr>
                        <m:ctrlPr>
                          <a:rPr kumimoji="1" lang="en-US" altLang="zh-CN" i="1">
                            <a:latin typeface="Cambria Math" charset="0"/>
                            <a:ea typeface="Cambria Math" charset="0"/>
                            <a:cs typeface="Cambria Math" charset="0"/>
                          </a:rPr>
                        </m:ctrlPr>
                      </m:sSubPr>
                      <m:e>
                        <m:r>
                          <a:rPr kumimoji="1" lang="en-US" altLang="zh-CN" i="1">
                            <a:latin typeface="Cambria Math" charset="0"/>
                            <a:ea typeface="Cambria Math" charset="0"/>
                            <a:cs typeface="Cambria Math" charset="0"/>
                          </a:rPr>
                          <m:t>𝐿</m:t>
                        </m:r>
                      </m:e>
                      <m:sub>
                        <m:r>
                          <a:rPr kumimoji="1" lang="en-US" altLang="zh-CN" i="1">
                            <a:latin typeface="Cambria Math" charset="0"/>
                            <a:ea typeface="Cambria Math" charset="0"/>
                            <a:cs typeface="Cambria Math" charset="0"/>
                          </a:rPr>
                          <m:t>𝑟𝑖𝑏</m:t>
                        </m:r>
                      </m:sub>
                    </m:sSub>
                  </m:oMath>
                </a14:m>
                <a:r>
                  <a:rPr kumimoji="1" lang="en-US" altLang="zh-CN" dirty="0"/>
                  <a:t>)</a:t>
                </a:r>
                <a:r>
                  <a:rPr kumimoji="1" lang="en-US" altLang="zh-CN" dirty="0" smtClean="0"/>
                  <a:t>W</a:t>
                </a:r>
              </a:p>
              <a:p>
                <a:pPr marL="228600" lvl="1">
                  <a:spcBef>
                    <a:spcPts val="1000"/>
                  </a:spcBef>
                </a:pPr>
                <a:endParaRPr kumimoji="1" lang="zh-CN" altLang="en-US" dirty="0"/>
              </a:p>
              <a:p>
                <a:r>
                  <a:rPr kumimoji="1" lang="en-US" altLang="zh-CN" dirty="0" smtClean="0"/>
                  <a:t>In the case of flow reversal, </a:t>
                </a:r>
                <a:r>
                  <a:rPr kumimoji="1" lang="en-US" altLang="zh-CN" dirty="0" err="1" smtClean="0"/>
                  <a:t>Tmax</a:t>
                </a:r>
                <a:r>
                  <a:rPr kumimoji="1" lang="en-US" altLang="zh-CN" dirty="0" smtClean="0"/>
                  <a:t>=386K, the </a:t>
                </a:r>
                <a:r>
                  <a:rPr kumimoji="1" lang="en-US" altLang="zh-CN" smtClean="0"/>
                  <a:t>water boil more easily.</a:t>
                </a:r>
                <a:endParaRPr kumimoji="1"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892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mtClean="0"/>
              <a:t>General</a:t>
            </a:r>
            <a:endParaRPr kumimoji="1" lang="zh-CN" altLang="en-US"/>
          </a:p>
        </p:txBody>
      </p:sp>
      <p:sp>
        <p:nvSpPr>
          <p:cNvPr id="3" name="内容占位符 2"/>
          <p:cNvSpPr>
            <a:spLocks noGrp="1"/>
          </p:cNvSpPr>
          <p:nvPr>
            <p:ph idx="1"/>
          </p:nvPr>
        </p:nvSpPr>
        <p:spPr/>
        <p:txBody>
          <a:bodyPr/>
          <a:lstStyle/>
          <a:p>
            <a:pPr lvl="1"/>
            <a:r>
              <a:rPr kumimoji="1" lang="en-US" altLang="zh-CN" dirty="0" smtClean="0"/>
              <a:t>This is to solve a heat exchanger model in which the ribs are cooled down by water and heated by hot gases. We need to analyze the distribution of temperature in the rib and water.</a:t>
            </a:r>
          </a:p>
          <a:p>
            <a:pPr lvl="1"/>
            <a:endParaRPr kumimoji="1" lang="en-US" altLang="zh-CN" dirty="0" smtClean="0"/>
          </a:p>
          <a:p>
            <a:pPr lvl="1"/>
            <a:endParaRPr kumimoji="1" lang="en-US" altLang="zh-CN" dirty="0" smtClean="0"/>
          </a:p>
          <a:p>
            <a:pPr lvl="1"/>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572" y="3419939"/>
            <a:ext cx="4812862" cy="3093983"/>
          </a:xfrm>
          <a:prstGeom prst="rect">
            <a:avLst/>
          </a:prstGeom>
        </p:spPr>
      </p:pic>
    </p:spTree>
    <p:extLst>
      <p:ext uri="{BB962C8B-B14F-4D97-AF65-F5344CB8AC3E}">
        <p14:creationId xmlns:p14="http://schemas.microsoft.com/office/powerpoint/2010/main" val="2022898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Modelization</a:t>
            </a:r>
            <a:r>
              <a:rPr kumimoji="1" lang="en-US" altLang="zh-CN" dirty="0" smtClean="0"/>
              <a:t>  </a:t>
            </a:r>
            <a:endParaRPr kumimoji="1" lang="zh-CN" altLang="en-US" dirty="0"/>
          </a:p>
        </p:txBody>
      </p:sp>
      <p:sp>
        <p:nvSpPr>
          <p:cNvPr id="3" name="内容占位符 2"/>
          <p:cNvSpPr>
            <a:spLocks noGrp="1"/>
          </p:cNvSpPr>
          <p:nvPr>
            <p:ph idx="1"/>
          </p:nvPr>
        </p:nvSpPr>
        <p:spPr>
          <a:xfrm>
            <a:off x="838200" y="1825625"/>
            <a:ext cx="6871137" cy="4351338"/>
          </a:xfrm>
        </p:spPr>
        <p:txBody>
          <a:bodyPr/>
          <a:lstStyle/>
          <a:p>
            <a:pPr marL="342900" lvl="1" indent="-342900">
              <a:lnSpc>
                <a:spcPct val="100000"/>
              </a:lnSpc>
              <a:spcBef>
                <a:spcPts val="0"/>
              </a:spcBef>
            </a:pPr>
            <a:r>
              <a:rPr kumimoji="1" lang="en-US" altLang="zh-CN" dirty="0" smtClean="0"/>
              <a:t>Separate the system into two parts, solve the rib and water part separately.</a:t>
            </a:r>
          </a:p>
          <a:p>
            <a:pPr marL="342900" lvl="1" indent="-342900">
              <a:lnSpc>
                <a:spcPct val="100000"/>
              </a:lnSpc>
              <a:spcBef>
                <a:spcPts val="0"/>
              </a:spcBef>
            </a:pPr>
            <a:r>
              <a:rPr kumimoji="1" lang="en-US" altLang="zh-CN" dirty="0" smtClean="0"/>
              <a:t>For the steel part, suppose the temperature of steel bottom is constantly 300K, solve the distribution of temperature and calculate the heat flux transferred to the water part.</a:t>
            </a:r>
          </a:p>
          <a:p>
            <a:pPr marL="342900" lvl="1" indent="-342900">
              <a:lnSpc>
                <a:spcPct val="100000"/>
              </a:lnSpc>
              <a:spcBef>
                <a:spcPts val="0"/>
              </a:spcBef>
            </a:pPr>
            <a:r>
              <a:rPr kumimoji="1" lang="en-US" altLang="zh-CN" dirty="0" smtClean="0"/>
              <a:t>For the water part, get the heat flux from the upper side, suppose the heat flux of right side is zero, solve the distribution of temperature and calculate the temperature maximum.</a:t>
            </a:r>
          </a:p>
          <a:p>
            <a:pPr marL="342900" lvl="1" indent="-342900">
              <a:lnSpc>
                <a:spcPct val="100000"/>
              </a:lnSpc>
              <a:spcBef>
                <a:spcPts val="0"/>
              </a:spcBef>
            </a:pPr>
            <a:endParaRPr kumimoji="1" lang="en-US" altLang="zh-CN" dirty="0" smtClean="0"/>
          </a:p>
          <a:p>
            <a:pPr marL="0" marR="0" lvl="1" indent="0" defTabSz="914400" eaLnBrk="1" fontAlgn="auto" latinLnBrk="0" hangingPunct="1">
              <a:lnSpc>
                <a:spcPct val="100000"/>
              </a:lnSpc>
              <a:spcBef>
                <a:spcPts val="0"/>
              </a:spcBef>
              <a:spcAft>
                <a:spcPts val="0"/>
              </a:spcAft>
              <a:buClrTx/>
              <a:buSzTx/>
              <a:buFontTx/>
              <a:buNone/>
              <a:tabLst/>
              <a:defRPr/>
            </a:pPr>
            <a:endParaRPr kumimoji="1"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164" y="2191518"/>
            <a:ext cx="4656836" cy="3427575"/>
          </a:xfrm>
          <a:prstGeom prst="rect">
            <a:avLst/>
          </a:prstGeom>
        </p:spPr>
      </p:pic>
    </p:spTree>
    <p:extLst>
      <p:ext uri="{BB962C8B-B14F-4D97-AF65-F5344CB8AC3E}">
        <p14:creationId xmlns:p14="http://schemas.microsoft.com/office/powerpoint/2010/main" val="158754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Steel part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kumimoji="1" lang="en-US" altLang="zh-CN" dirty="0" smtClean="0"/>
                  <a:t>The steel applies the conductive heat transfer with hot gas on the left, right and top surface with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𝑔</m:t>
                        </m:r>
                      </m:sub>
                    </m:sSub>
                    <m:r>
                      <a:rPr kumimoji="1" lang="en-US" altLang="zh-CN" b="0" i="1" smtClean="0">
                        <a:latin typeface="Cambria Math" charset="0"/>
                      </a:rPr>
                      <m:t>=700</m:t>
                    </m:r>
                    <m:r>
                      <a:rPr kumimoji="1" lang="en-US" altLang="zh-CN" b="0" i="1" smtClean="0">
                        <a:latin typeface="Cambria Math" charset="0"/>
                      </a:rPr>
                      <m:t>𝐾</m:t>
                    </m:r>
                  </m:oMath>
                </a14:m>
                <a:r>
                  <a:rPr kumimoji="1" lang="en-US" altLang="zh-CN" dirty="0" smtClean="0"/>
                  <a:t>, contacts water in the bottom with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𝑏𝑜𝑡𝑡𝑜𝑚</m:t>
                        </m:r>
                      </m:sub>
                    </m:sSub>
                    <m:r>
                      <a:rPr kumimoji="1" lang="en-US" altLang="zh-CN" b="0" i="1" smtClean="0">
                        <a:latin typeface="Cambria Math" charset="0"/>
                      </a:rPr>
                      <m:t>=300</m:t>
                    </m:r>
                    <m:r>
                      <a:rPr kumimoji="1" lang="en-US" altLang="zh-CN" b="0" i="1" smtClean="0">
                        <a:latin typeface="Cambria Math" charset="0"/>
                      </a:rPr>
                      <m:t>𝐾</m:t>
                    </m:r>
                  </m:oMath>
                </a14:m>
                <a:r>
                  <a:rPr kumimoji="1" lang="en-US" altLang="zh-CN" dirty="0" smtClean="0"/>
                  <a:t>. </a:t>
                </a:r>
              </a:p>
              <a:p>
                <a:r>
                  <a:rPr kumimoji="1" lang="en-US" altLang="zh-CN" dirty="0" smtClean="0"/>
                  <a:t>Heat function </a:t>
                </a:r>
              </a:p>
              <a:p>
                <a:pPr marL="685800" lvl="2">
                  <a:spcBef>
                    <a:spcPts val="1000"/>
                  </a:spcBef>
                </a:pPr>
                <a14:m>
                  <m:oMath xmlns:m="http://schemas.openxmlformats.org/officeDocument/2006/math">
                    <m:f>
                      <m:fPr>
                        <m:ctrlPr>
                          <a:rPr kumimoji="1" lang="bg-BG" altLang="zh-CN" i="1" smtClean="0">
                            <a:latin typeface="Cambria Math" charset="0"/>
                          </a:rPr>
                        </m:ctrlPr>
                      </m:fPr>
                      <m:num>
                        <m:sSup>
                          <m:sSupPr>
                            <m:ctrlPr>
                              <a:rPr kumimoji="1" lang="bg-BG" altLang="zh-CN" i="1" smtClean="0">
                                <a:latin typeface="Cambria Math" charset="0"/>
                                <a:ea typeface="Cambria Math" charset="0"/>
                                <a:cs typeface="Cambria Math" charset="0"/>
                              </a:rPr>
                            </m:ctrlPr>
                          </m:sSupPr>
                          <m:e>
                            <m:r>
                              <a:rPr kumimoji="1" lang="bg-BG" altLang="zh-CN" i="1" smtClean="0">
                                <a:latin typeface="Cambria Math" charset="0"/>
                                <a:ea typeface="Cambria Math" charset="0"/>
                                <a:cs typeface="Cambria Math" charset="0"/>
                              </a:rPr>
                              <m:t>𝜕</m:t>
                            </m:r>
                          </m:e>
                          <m:sup>
                            <m:r>
                              <a:rPr kumimoji="1" lang="en-US" altLang="zh-CN" b="0" i="1" smtClean="0">
                                <a:latin typeface="Cambria Math" charset="0"/>
                                <a:ea typeface="Cambria Math" charset="0"/>
                                <a:cs typeface="Cambria Math" charset="0"/>
                              </a:rPr>
                              <m:t>2</m:t>
                            </m:r>
                          </m:sup>
                        </m:sSup>
                        <m:r>
                          <a:rPr kumimoji="1" lang="en-US" altLang="zh-CN" b="0" i="1" smtClean="0">
                            <a:latin typeface="Cambria Math" charset="0"/>
                            <a:ea typeface="Cambria Math" charset="0"/>
                            <a:cs typeface="Cambria Math" charset="0"/>
                          </a:rPr>
                          <m:t>𝑇</m:t>
                        </m:r>
                      </m:num>
                      <m:den>
                        <m:r>
                          <a:rPr kumimoji="1" lang="bg-BG" altLang="zh-CN" i="1" smtClean="0">
                            <a:latin typeface="Cambria Math" charset="0"/>
                            <a:ea typeface="Cambria Math" charset="0"/>
                            <a:cs typeface="Cambria Math" charset="0"/>
                          </a:rPr>
                          <m:t>𝜕</m:t>
                        </m:r>
                        <m:sSup>
                          <m:sSupPr>
                            <m:ctrlPr>
                              <a:rPr kumimoji="1" lang="bg-BG" altLang="zh-CN" i="1" smtClean="0">
                                <a:latin typeface="Cambria Math" charset="0"/>
                                <a:ea typeface="Cambria Math" charset="0"/>
                                <a:cs typeface="Cambria Math" charset="0"/>
                              </a:rPr>
                            </m:ctrlPr>
                          </m:sSupPr>
                          <m:e>
                            <m:r>
                              <a:rPr kumimoji="1" lang="en-US" altLang="zh-CN" b="0" i="1" smtClean="0">
                                <a:latin typeface="Cambria Math" charset="0"/>
                                <a:ea typeface="Cambria Math" charset="0"/>
                                <a:cs typeface="Cambria Math" charset="0"/>
                              </a:rPr>
                              <m:t>𝑥</m:t>
                            </m:r>
                          </m:e>
                          <m:sup>
                            <m:r>
                              <a:rPr kumimoji="1" lang="en-US" altLang="zh-CN" b="0" i="1" smtClean="0">
                                <a:latin typeface="Cambria Math" charset="0"/>
                                <a:ea typeface="Cambria Math" charset="0"/>
                                <a:cs typeface="Cambria Math" charset="0"/>
                              </a:rPr>
                              <m:t>2</m:t>
                            </m:r>
                          </m:sup>
                        </m:sSup>
                      </m:den>
                    </m:f>
                    <m:r>
                      <a:rPr kumimoji="1" lang="en-US" altLang="zh-CN" b="0" i="1" smtClean="0">
                        <a:latin typeface="Cambria Math" charset="0"/>
                      </a:rPr>
                      <m:t>+</m:t>
                    </m:r>
                    <m:f>
                      <m:fPr>
                        <m:ctrlPr>
                          <a:rPr kumimoji="1" lang="bg-BG" altLang="zh-CN" i="1" smtClean="0">
                            <a:latin typeface="Cambria Math" charset="0"/>
                          </a:rPr>
                        </m:ctrlPr>
                      </m:fPr>
                      <m:num>
                        <m:sSup>
                          <m:sSupPr>
                            <m:ctrlPr>
                              <a:rPr kumimoji="1" lang="bg-BG" altLang="zh-CN" i="1" smtClean="0">
                                <a:latin typeface="Cambria Math" charset="0"/>
                                <a:ea typeface="Cambria Math" charset="0"/>
                                <a:cs typeface="Cambria Math" charset="0"/>
                              </a:rPr>
                            </m:ctrlPr>
                          </m:sSupPr>
                          <m:e>
                            <m:r>
                              <a:rPr kumimoji="1" lang="bg-BG" altLang="zh-CN" i="1" smtClean="0">
                                <a:latin typeface="Cambria Math" charset="0"/>
                                <a:ea typeface="Cambria Math" charset="0"/>
                                <a:cs typeface="Cambria Math" charset="0"/>
                              </a:rPr>
                              <m:t>𝜕</m:t>
                            </m:r>
                          </m:e>
                          <m:sup>
                            <m:r>
                              <a:rPr kumimoji="1" lang="en-US" altLang="zh-CN" b="0" i="1" smtClean="0">
                                <a:latin typeface="Cambria Math" charset="0"/>
                                <a:ea typeface="Cambria Math" charset="0"/>
                                <a:cs typeface="Cambria Math" charset="0"/>
                              </a:rPr>
                              <m:t>2</m:t>
                            </m:r>
                          </m:sup>
                        </m:sSup>
                        <m:r>
                          <a:rPr kumimoji="1" lang="en-US" altLang="zh-CN" b="0" i="1" smtClean="0">
                            <a:latin typeface="Cambria Math" charset="0"/>
                            <a:ea typeface="Cambria Math" charset="0"/>
                            <a:cs typeface="Cambria Math" charset="0"/>
                          </a:rPr>
                          <m:t>𝑇</m:t>
                        </m:r>
                      </m:num>
                      <m:den>
                        <m:r>
                          <a:rPr kumimoji="1" lang="bg-BG" altLang="zh-CN" i="1" smtClean="0">
                            <a:latin typeface="Cambria Math" charset="0"/>
                            <a:ea typeface="Cambria Math" charset="0"/>
                            <a:cs typeface="Cambria Math" charset="0"/>
                          </a:rPr>
                          <m:t>𝜕</m:t>
                        </m:r>
                        <m:sSup>
                          <m:sSupPr>
                            <m:ctrlPr>
                              <a:rPr kumimoji="1" lang="bg-BG" altLang="zh-CN" i="1" smtClean="0">
                                <a:latin typeface="Cambria Math" charset="0"/>
                                <a:ea typeface="Cambria Math" charset="0"/>
                                <a:cs typeface="Cambria Math" charset="0"/>
                              </a:rPr>
                            </m:ctrlPr>
                          </m:sSupPr>
                          <m:e>
                            <m:r>
                              <a:rPr kumimoji="1" lang="en-US" altLang="zh-CN" b="0" i="1" smtClean="0">
                                <a:latin typeface="Cambria Math" charset="0"/>
                                <a:ea typeface="Cambria Math" charset="0"/>
                                <a:cs typeface="Cambria Math" charset="0"/>
                              </a:rPr>
                              <m:t>𝑦</m:t>
                            </m:r>
                          </m:e>
                          <m:sup>
                            <m:r>
                              <a:rPr kumimoji="1" lang="en-US" altLang="zh-CN" b="0" i="1" smtClean="0">
                                <a:latin typeface="Cambria Math" charset="0"/>
                                <a:ea typeface="Cambria Math" charset="0"/>
                                <a:cs typeface="Cambria Math" charset="0"/>
                              </a:rPr>
                              <m:t>2</m:t>
                            </m:r>
                          </m:sup>
                        </m:sSup>
                      </m:den>
                    </m:f>
                    <m:r>
                      <a:rPr kumimoji="1" lang="en-US" altLang="zh-CN" b="0" i="1" smtClean="0">
                        <a:latin typeface="Cambria Math" charset="0"/>
                        <a:ea typeface="Cambria Math" charset="0"/>
                        <a:cs typeface="Cambria Math" charset="0"/>
                      </a:rPr>
                      <m:t>=0</m:t>
                    </m:r>
                  </m:oMath>
                </a14:m>
                <a:endParaRPr kumimoji="1" lang="en-US" altLang="zh-CN" b="0" dirty="0" smtClean="0">
                  <a:ea typeface="Cambria Math" charset="0"/>
                  <a:cs typeface="Cambria Math" charset="0"/>
                </a:endParaRPr>
              </a:p>
              <a:p>
                <a:r>
                  <a:rPr kumimoji="1" lang="en-US" altLang="zh-CN" dirty="0" smtClean="0"/>
                  <a:t>Boundary condition </a:t>
                </a:r>
              </a:p>
              <a:p>
                <a:pPr lvl="1"/>
                <a14:m>
                  <m:oMath xmlns:m="http://schemas.openxmlformats.org/officeDocument/2006/math">
                    <m:r>
                      <a:rPr kumimoji="1" lang="en-US" altLang="zh-CN" b="0" i="1" smtClean="0">
                        <a:latin typeface="Cambria Math" charset="0"/>
                      </a:rPr>
                      <m:t>𝑇</m:t>
                    </m:r>
                    <m:r>
                      <a:rPr kumimoji="1" lang="en-US" altLang="zh-CN" b="0" i="1" smtClean="0">
                        <a:latin typeface="Cambria Math" charset="0"/>
                      </a:rPr>
                      <m:t>=300</m:t>
                    </m:r>
                    <m:r>
                      <a:rPr kumimoji="1" lang="en-US" altLang="zh-CN" b="0" i="1" smtClean="0">
                        <a:latin typeface="Cambria Math" charset="0"/>
                      </a:rPr>
                      <m:t>𝐾</m:t>
                    </m:r>
                    <m:r>
                      <a:rPr kumimoji="1" lang="en-US" altLang="zh-CN" b="0" i="1" smtClean="0">
                        <a:latin typeface="Cambria Math" charset="0"/>
                      </a:rPr>
                      <m:t>, </m:t>
                    </m:r>
                    <m:r>
                      <a:rPr kumimoji="1" lang="en-US" altLang="zh-CN" b="0" i="1" smtClean="0">
                        <a:latin typeface="Cambria Math" charset="0"/>
                      </a:rPr>
                      <m:t>𝑜𝑛</m:t>
                    </m:r>
                    <m:r>
                      <a:rPr kumimoji="1" lang="en-US" altLang="zh-CN" b="0" i="1" smtClean="0">
                        <a:latin typeface="Cambria Math" charset="0"/>
                      </a:rPr>
                      <m:t> </m:t>
                    </m:r>
                    <m:r>
                      <a:rPr kumimoji="1" lang="en-US" altLang="zh-CN" b="0" i="1" smtClean="0">
                        <a:latin typeface="Cambria Math" charset="0"/>
                      </a:rPr>
                      <m:t>𝑡h𝑒</m:t>
                    </m:r>
                    <m:r>
                      <a:rPr kumimoji="1" lang="en-US" altLang="zh-CN" b="0" i="1" smtClean="0">
                        <a:latin typeface="Cambria Math" charset="0"/>
                      </a:rPr>
                      <m:t> </m:t>
                    </m:r>
                    <m:r>
                      <a:rPr kumimoji="1" lang="en-US" altLang="zh-CN" b="0" i="1" smtClean="0">
                        <a:latin typeface="Cambria Math" charset="0"/>
                      </a:rPr>
                      <m:t>𝑏𝑜𝑡𝑡𝑜𝑚</m:t>
                    </m:r>
                  </m:oMath>
                </a14:m>
                <a:endParaRPr kumimoji="1" lang="en-US" altLang="zh-CN" b="0" dirty="0" smtClean="0"/>
              </a:p>
              <a:p>
                <a:pPr lvl="1"/>
                <a14:m>
                  <m:oMath xmlns:m="http://schemas.openxmlformats.org/officeDocument/2006/math">
                    <m:r>
                      <a:rPr kumimoji="1" lang="en-US" altLang="zh-CN" b="0" i="1" smtClean="0">
                        <a:latin typeface="Cambria Math" charset="0"/>
                      </a:rPr>
                      <m:t>h</m:t>
                    </m:r>
                    <m:d>
                      <m:dPr>
                        <m:ctrlPr>
                          <a:rPr kumimoji="1" lang="en-US" altLang="zh-CN" b="0" i="1" smtClean="0">
                            <a:latin typeface="Cambria Math" charset="0"/>
                          </a:rPr>
                        </m:ctrlPr>
                      </m:dPr>
                      <m:e>
                        <m:r>
                          <a:rPr kumimoji="1" lang="en-US" altLang="zh-CN" b="0" i="1" smtClean="0">
                            <a:latin typeface="Cambria Math" charset="0"/>
                          </a:rPr>
                          <m:t>𝑇</m:t>
                        </m:r>
                        <m:r>
                          <a:rPr kumimoji="1" lang="en-US" altLang="zh-CN" b="0" i="1" smtClean="0">
                            <a:latin typeface="Cambria Math" charset="0"/>
                          </a:rPr>
                          <m:t>−</m:t>
                        </m:r>
                        <m:sSub>
                          <m:sSubPr>
                            <m:ctrlPr>
                              <a:rPr kumimoji="1" lang="en-US" altLang="zh-CN"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𝑔</m:t>
                            </m:r>
                          </m:sub>
                        </m:sSub>
                      </m:e>
                    </m:d>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ea typeface="Cambria Math" charset="0"/>
                            <a:cs typeface="Cambria Math" charset="0"/>
                          </a:rPr>
                          <m:t>𝜆</m:t>
                        </m:r>
                      </m:e>
                      <m:sub>
                        <m:r>
                          <a:rPr kumimoji="1" lang="en-US" altLang="zh-CN" b="0" i="1" smtClean="0">
                            <a:latin typeface="Cambria Math" charset="0"/>
                          </a:rPr>
                          <m:t>𝑠</m:t>
                        </m:r>
                      </m:sub>
                    </m:sSub>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𝑇</m:t>
                    </m:r>
                    <m:r>
                      <a:rPr kumimoji="1" lang="en-US" altLang="zh-CN" b="0" i="1" smtClean="0">
                        <a:latin typeface="Cambria Math" charset="0"/>
                        <a:ea typeface="Cambria Math" charset="0"/>
                        <a:cs typeface="Cambria Math" charset="0"/>
                      </a:rPr>
                      <m:t>, </m:t>
                    </m:r>
                    <m:r>
                      <a:rPr kumimoji="1" lang="en-US" altLang="zh-CN" b="0" i="1" smtClean="0">
                        <a:latin typeface="Cambria Math" charset="0"/>
                        <a:ea typeface="Cambria Math" charset="0"/>
                        <a:cs typeface="Cambria Math" charset="0"/>
                      </a:rPr>
                      <m:t>𝑜𝑛</m:t>
                    </m:r>
                    <m:r>
                      <a:rPr kumimoji="1" lang="en-US" altLang="zh-CN" b="0" i="1" smtClean="0">
                        <a:latin typeface="Cambria Math" charset="0"/>
                        <a:ea typeface="Cambria Math" charset="0"/>
                        <a:cs typeface="Cambria Math" charset="0"/>
                      </a:rPr>
                      <m:t> </m:t>
                    </m:r>
                    <m:r>
                      <a:rPr kumimoji="1" lang="en-US" altLang="zh-CN" b="0" i="1" smtClean="0">
                        <a:latin typeface="Cambria Math" charset="0"/>
                        <a:ea typeface="Cambria Math" charset="0"/>
                        <a:cs typeface="Cambria Math" charset="0"/>
                      </a:rPr>
                      <m:t>𝑡h𝑒</m:t>
                    </m:r>
                    <m:r>
                      <a:rPr kumimoji="1" lang="en-US" altLang="zh-CN" b="0" i="1" smtClean="0">
                        <a:latin typeface="Cambria Math" charset="0"/>
                        <a:ea typeface="Cambria Math" charset="0"/>
                        <a:cs typeface="Cambria Math" charset="0"/>
                      </a:rPr>
                      <m:t> </m:t>
                    </m:r>
                    <m:r>
                      <a:rPr kumimoji="1" lang="en-US" altLang="zh-CN" b="0" i="1" smtClean="0">
                        <a:latin typeface="Cambria Math" charset="0"/>
                        <a:ea typeface="Cambria Math" charset="0"/>
                        <a:cs typeface="Cambria Math" charset="0"/>
                      </a:rPr>
                      <m:t>𝑙𝑒𝑓𝑡</m:t>
                    </m:r>
                    <m:r>
                      <a:rPr kumimoji="1" lang="en-US" altLang="zh-CN" b="0" i="1" smtClean="0">
                        <a:latin typeface="Cambria Math" charset="0"/>
                        <a:ea typeface="Cambria Math" charset="0"/>
                        <a:cs typeface="Cambria Math" charset="0"/>
                      </a:rPr>
                      <m:t>, </m:t>
                    </m:r>
                    <m:r>
                      <a:rPr kumimoji="1" lang="en-US" altLang="zh-CN" b="0" i="1" smtClean="0">
                        <a:latin typeface="Cambria Math" charset="0"/>
                        <a:ea typeface="Cambria Math" charset="0"/>
                        <a:cs typeface="Cambria Math" charset="0"/>
                      </a:rPr>
                      <m:t>𝑟𝑖𝑔h𝑡</m:t>
                    </m:r>
                    <m:r>
                      <a:rPr kumimoji="1" lang="en-US" altLang="zh-CN" b="0" i="1" smtClean="0">
                        <a:latin typeface="Cambria Math" charset="0"/>
                        <a:ea typeface="Cambria Math" charset="0"/>
                        <a:cs typeface="Cambria Math" charset="0"/>
                      </a:rPr>
                      <m:t> </m:t>
                    </m:r>
                    <m:r>
                      <a:rPr kumimoji="1" lang="en-US" altLang="zh-CN" b="0" i="1" smtClean="0">
                        <a:latin typeface="Cambria Math" charset="0"/>
                        <a:ea typeface="Cambria Math" charset="0"/>
                        <a:cs typeface="Cambria Math" charset="0"/>
                      </a:rPr>
                      <m:t>𝑎𝑛𝑑</m:t>
                    </m:r>
                    <m:r>
                      <a:rPr kumimoji="1" lang="en-US" altLang="zh-CN" b="0" i="1" smtClean="0">
                        <a:latin typeface="Cambria Math" charset="0"/>
                        <a:ea typeface="Cambria Math" charset="0"/>
                        <a:cs typeface="Cambria Math" charset="0"/>
                      </a:rPr>
                      <m:t> </m:t>
                    </m:r>
                    <m:r>
                      <a:rPr kumimoji="1" lang="en-US" altLang="zh-CN" b="0" i="1" smtClean="0">
                        <a:latin typeface="Cambria Math" charset="0"/>
                        <a:ea typeface="Cambria Math" charset="0"/>
                        <a:cs typeface="Cambria Math" charset="0"/>
                      </a:rPr>
                      <m:t>𝑡𝑜𝑝</m:t>
                    </m:r>
                    <m:r>
                      <a:rPr kumimoji="1" lang="en-US" altLang="zh-CN" b="0" i="1" smtClean="0">
                        <a:latin typeface="Cambria Math" charset="0"/>
                        <a:ea typeface="Cambria Math" charset="0"/>
                        <a:cs typeface="Cambria Math" charset="0"/>
                      </a:rPr>
                      <m:t> </m:t>
                    </m:r>
                    <m:r>
                      <a:rPr kumimoji="1" lang="en-US" altLang="zh-CN" b="0" i="1" smtClean="0">
                        <a:latin typeface="Cambria Math" charset="0"/>
                        <a:ea typeface="Cambria Math" charset="0"/>
                        <a:cs typeface="Cambria Math" charset="0"/>
                      </a:rPr>
                      <m:t>𝑠𝑢𝑟𝑓𝑎𝑐𝑒</m:t>
                    </m:r>
                  </m:oMath>
                </a14:m>
                <a:endParaRPr kumimoji="1" lang="en-US" altLang="zh-CN" dirty="0" smtClean="0"/>
              </a:p>
              <a:p>
                <a:endParaRPr kumimoji="1"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521" r="-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2661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0112" y="381200"/>
            <a:ext cx="10515600" cy="1325563"/>
          </a:xfrm>
        </p:spPr>
        <p:txBody>
          <a:bodyPr/>
          <a:lstStyle/>
          <a:p>
            <a:r>
              <a:rPr kumimoji="1" lang="en-US" altLang="zh-CN" dirty="0" smtClean="0"/>
              <a:t>Steel part</a:t>
            </a:r>
            <a:endParaRPr kumimoji="1" lang="zh-CN" altLang="en-US" dirty="0"/>
          </a:p>
        </p:txBody>
      </p:sp>
      <p:sp>
        <p:nvSpPr>
          <p:cNvPr id="3" name="内容占位符 2"/>
          <p:cNvSpPr>
            <a:spLocks noGrp="1"/>
          </p:cNvSpPr>
          <p:nvPr>
            <p:ph idx="1"/>
          </p:nvPr>
        </p:nvSpPr>
        <p:spPr>
          <a:xfrm>
            <a:off x="838200" y="1697033"/>
            <a:ext cx="4733925" cy="4351338"/>
          </a:xfrm>
        </p:spPr>
        <p:txBody>
          <a:bodyPr/>
          <a:lstStyle/>
          <a:p>
            <a:r>
              <a:rPr kumimoji="1" lang="en-US" altLang="zh-CN" dirty="0" smtClean="0"/>
              <a:t>Discretization </a:t>
            </a:r>
          </a:p>
        </p:txBody>
      </p:sp>
      <p:graphicFrame>
        <p:nvGraphicFramePr>
          <p:cNvPr id="4" name="表格 3"/>
          <p:cNvGraphicFramePr>
            <a:graphicFrameLocks noGrp="1"/>
          </p:cNvGraphicFramePr>
          <p:nvPr>
            <p:extLst>
              <p:ext uri="{D42A27DB-BD31-4B8C-83A1-F6EECF244321}">
                <p14:modId xmlns:p14="http://schemas.microsoft.com/office/powerpoint/2010/main" val="376922821"/>
              </p:ext>
            </p:extLst>
          </p:nvPr>
        </p:nvGraphicFramePr>
        <p:xfrm>
          <a:off x="1489077" y="2648481"/>
          <a:ext cx="2937600" cy="2937600"/>
        </p:xfrm>
        <a:graphic>
          <a:graphicData uri="http://schemas.openxmlformats.org/drawingml/2006/table">
            <a:tbl>
              <a:tblPr firstRow="1" bandRow="1">
                <a:tableStyleId>{5940675A-B579-460E-94D1-54222C63F5DA}</a:tableStyleId>
              </a:tblPr>
              <a:tblGrid>
                <a:gridCol w="367200"/>
                <a:gridCol w="367200"/>
                <a:gridCol w="367200"/>
                <a:gridCol w="367200"/>
                <a:gridCol w="367200"/>
                <a:gridCol w="367200"/>
                <a:gridCol w="367200"/>
                <a:gridCol w="367200"/>
              </a:tblGrid>
              <a:tr h="36720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36720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36720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r h="36720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36720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36720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36720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36720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cxnSp>
        <p:nvCxnSpPr>
          <p:cNvPr id="6" name="直线箭头连接符 5"/>
          <p:cNvCxnSpPr/>
          <p:nvPr/>
        </p:nvCxnSpPr>
        <p:spPr>
          <a:xfrm flipV="1">
            <a:off x="1489077" y="5585418"/>
            <a:ext cx="3597273" cy="6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线箭头连接符 8"/>
          <p:cNvCxnSpPr/>
          <p:nvPr/>
        </p:nvCxnSpPr>
        <p:spPr>
          <a:xfrm flipV="1">
            <a:off x="1489077" y="2286000"/>
            <a:ext cx="0" cy="3299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143000" y="5585418"/>
            <a:ext cx="346077" cy="369332"/>
          </a:xfrm>
          <a:prstGeom prst="rect">
            <a:avLst/>
          </a:prstGeom>
          <a:noFill/>
        </p:spPr>
        <p:txBody>
          <a:bodyPr wrap="square" rtlCol="0">
            <a:spAutoFit/>
          </a:bodyPr>
          <a:lstStyle/>
          <a:p>
            <a:r>
              <a:rPr kumimoji="1" lang="en-US" altLang="zh-CN" dirty="0" smtClean="0"/>
              <a:t>0</a:t>
            </a:r>
            <a:endParaRPr kumimoji="1" lang="zh-CN" altLang="en-US" dirty="0"/>
          </a:p>
        </p:txBody>
      </p:sp>
      <p:sp>
        <p:nvSpPr>
          <p:cNvPr id="11" name="文本框 10"/>
          <p:cNvSpPr txBox="1"/>
          <p:nvPr/>
        </p:nvSpPr>
        <p:spPr>
          <a:xfrm>
            <a:off x="4743611" y="5585418"/>
            <a:ext cx="351407" cy="369332"/>
          </a:xfrm>
          <a:prstGeom prst="rect">
            <a:avLst/>
          </a:prstGeom>
          <a:noFill/>
        </p:spPr>
        <p:txBody>
          <a:bodyPr wrap="square" rtlCol="0">
            <a:spAutoFit/>
          </a:bodyPr>
          <a:lstStyle/>
          <a:p>
            <a:r>
              <a:rPr kumimoji="1" lang="en-US" altLang="zh-CN" dirty="0" smtClean="0"/>
              <a:t>x</a:t>
            </a:r>
            <a:endParaRPr kumimoji="1" lang="zh-CN" altLang="en-US" dirty="0"/>
          </a:p>
        </p:txBody>
      </p:sp>
      <p:sp>
        <p:nvSpPr>
          <p:cNvPr id="12" name="文本框 11"/>
          <p:cNvSpPr txBox="1"/>
          <p:nvPr/>
        </p:nvSpPr>
        <p:spPr>
          <a:xfrm>
            <a:off x="1114703" y="2463815"/>
            <a:ext cx="295275" cy="369332"/>
          </a:xfrm>
          <a:prstGeom prst="rect">
            <a:avLst/>
          </a:prstGeom>
          <a:noFill/>
        </p:spPr>
        <p:txBody>
          <a:bodyPr wrap="square" rtlCol="0">
            <a:spAutoFit/>
          </a:bodyPr>
          <a:lstStyle/>
          <a:p>
            <a:r>
              <a:rPr kumimoji="1" lang="en-US" altLang="zh-CN" dirty="0" smtClean="0"/>
              <a:t>y</a:t>
            </a:r>
            <a:endParaRPr kumimoji="1" lang="zh-CN" altLang="en-US" dirty="0"/>
          </a:p>
        </p:txBody>
      </p:sp>
      <p:sp>
        <p:nvSpPr>
          <p:cNvPr id="18" name="右箭头 17"/>
          <p:cNvSpPr/>
          <p:nvPr/>
        </p:nvSpPr>
        <p:spPr>
          <a:xfrm>
            <a:off x="657225" y="3757613"/>
            <a:ext cx="605115" cy="58578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9" name="右箭头 18"/>
          <p:cNvSpPr/>
          <p:nvPr/>
        </p:nvSpPr>
        <p:spPr>
          <a:xfrm rot="10800000">
            <a:off x="4680760" y="3757613"/>
            <a:ext cx="477107" cy="62200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0" name="下箭头 19"/>
          <p:cNvSpPr/>
          <p:nvPr/>
        </p:nvSpPr>
        <p:spPr>
          <a:xfrm>
            <a:off x="2496709" y="2113479"/>
            <a:ext cx="741362" cy="53500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1" name="文本框 20"/>
              <p:cNvSpPr txBox="1"/>
              <p:nvPr/>
            </p:nvSpPr>
            <p:spPr>
              <a:xfrm>
                <a:off x="657225" y="4379617"/>
                <a:ext cx="4857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h</m:t>
                          </m:r>
                        </m:e>
                        <m:sub>
                          <m:r>
                            <a:rPr kumimoji="1" lang="en-US" altLang="zh-CN" b="0" i="1" smtClean="0">
                              <a:latin typeface="Cambria Math" charset="0"/>
                            </a:rPr>
                            <m:t>𝑙</m:t>
                          </m:r>
                        </m:sub>
                      </m:sSub>
                    </m:oMath>
                  </m:oMathPara>
                </a14:m>
                <a:endParaRPr kumimoji="1" lang="zh-CN" altLang="en-US" dirty="0"/>
              </a:p>
            </p:txBody>
          </p:sp>
        </mc:Choice>
        <mc:Fallback xmlns="">
          <p:sp>
            <p:nvSpPr>
              <p:cNvPr id="21" name="文本框 20"/>
              <p:cNvSpPr txBox="1">
                <a:spLocks noRot="1" noChangeAspect="1" noMove="1" noResize="1" noEditPoints="1" noAdjustHandles="1" noChangeArrowheads="1" noChangeShapeType="1" noTextEdit="1"/>
              </p:cNvSpPr>
              <p:nvPr/>
            </p:nvSpPr>
            <p:spPr>
              <a:xfrm>
                <a:off x="657225" y="4379617"/>
                <a:ext cx="485775" cy="369332"/>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3699239" y="2144212"/>
                <a:ext cx="485775" cy="369332"/>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h</m:t>
                          </m:r>
                        </m:e>
                        <m:sub>
                          <m:r>
                            <a:rPr kumimoji="1" lang="en-US" altLang="zh-CN" b="0" i="1" smtClean="0">
                              <a:latin typeface="Cambria Math" charset="0"/>
                            </a:rPr>
                            <m:t>𝑡</m:t>
                          </m:r>
                        </m:sub>
                      </m:sSub>
                    </m:oMath>
                  </m:oMathPara>
                </a14:m>
                <a:endParaRPr kumimoji="1"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3699239" y="2144212"/>
                <a:ext cx="485775" cy="369332"/>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4743611" y="4442959"/>
                <a:ext cx="4857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h</m:t>
                          </m:r>
                        </m:e>
                        <m:sub>
                          <m:r>
                            <a:rPr kumimoji="1" lang="en-US" altLang="zh-CN" b="0" i="1" smtClean="0">
                              <a:latin typeface="Cambria Math" charset="0"/>
                            </a:rPr>
                            <m:t>𝑟</m:t>
                          </m:r>
                        </m:sub>
                      </m:sSub>
                    </m:oMath>
                  </m:oMathPara>
                </a14:m>
                <a:endParaRPr kumimoji="1"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4743611" y="4442959"/>
                <a:ext cx="485775" cy="369332"/>
              </a:xfrm>
              <a:prstGeom prst="rect">
                <a:avLst/>
              </a:prstGeom>
              <a:blipFill rotWithShape="0">
                <a:blip r:embed="rId4"/>
                <a:stretch>
                  <a:fillRect/>
                </a:stretch>
              </a:blipFill>
            </p:spPr>
            <p:txBody>
              <a:bodyPr/>
              <a:lstStyle/>
              <a:p>
                <a:r>
                  <a:rPr lang="zh-CN" altLang="en-US">
                    <a:noFill/>
                  </a:rPr>
                  <a:t> </a:t>
                </a:r>
              </a:p>
            </p:txBody>
          </p:sp>
        </mc:Fallback>
      </mc:AlternateContent>
      <p:sp>
        <p:nvSpPr>
          <p:cNvPr id="24" name="下箭头 23"/>
          <p:cNvSpPr/>
          <p:nvPr/>
        </p:nvSpPr>
        <p:spPr>
          <a:xfrm>
            <a:off x="2587196" y="5681061"/>
            <a:ext cx="741362" cy="53500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5" name="文本框 24"/>
          <p:cNvSpPr txBox="1"/>
          <p:nvPr/>
        </p:nvSpPr>
        <p:spPr>
          <a:xfrm>
            <a:off x="2228850" y="6311042"/>
            <a:ext cx="1657350" cy="369332"/>
          </a:xfrm>
          <a:prstGeom prst="rect">
            <a:avLst/>
          </a:prstGeom>
          <a:noFill/>
        </p:spPr>
        <p:txBody>
          <a:bodyPr wrap="square" rtlCol="0">
            <a:spAutoFit/>
          </a:bodyPr>
          <a:lstStyle/>
          <a:p>
            <a:r>
              <a:rPr kumimoji="1" lang="en-US" altLang="zh-CN" smtClean="0"/>
              <a:t>Water part </a:t>
            </a:r>
            <a:endParaRPr kumimoji="1" lang="zh-CN" altLang="en-US" dirty="0"/>
          </a:p>
        </p:txBody>
      </p:sp>
      <mc:AlternateContent xmlns:mc="http://schemas.openxmlformats.org/markup-compatibility/2006" xmlns:a14="http://schemas.microsoft.com/office/drawing/2010/main">
        <mc:Choice Requires="a14">
          <p:sp>
            <p:nvSpPr>
              <p:cNvPr id="26" name="文本框 25"/>
              <p:cNvSpPr txBox="1"/>
              <p:nvPr/>
            </p:nvSpPr>
            <p:spPr>
              <a:xfrm>
                <a:off x="3345632" y="5762885"/>
                <a:ext cx="40921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zh-CN" altLang="en-US" i="1" smtClean="0">
                          <a:latin typeface="Cambria Math" charset="0"/>
                          <a:ea typeface="Cambria Math" charset="0"/>
                          <a:cs typeface="Cambria Math" charset="0"/>
                        </a:rPr>
                        <m:t>𝜑</m:t>
                      </m:r>
                    </m:oMath>
                  </m:oMathPara>
                </a14:m>
                <a:endParaRPr kumimoji="1" lang="zh-CN" altLang="en-US" dirty="0"/>
              </a:p>
            </p:txBody>
          </p:sp>
        </mc:Choice>
        <mc:Fallback xmlns="">
          <p:sp>
            <p:nvSpPr>
              <p:cNvPr id="26" name="文本框 25"/>
              <p:cNvSpPr txBox="1">
                <a:spLocks noRot="1" noChangeAspect="1" noMove="1" noResize="1" noEditPoints="1" noAdjustHandles="1" noChangeArrowheads="1" noChangeShapeType="1" noTextEdit="1"/>
              </p:cNvSpPr>
              <p:nvPr/>
            </p:nvSpPr>
            <p:spPr>
              <a:xfrm>
                <a:off x="3345632" y="5762885"/>
                <a:ext cx="409215" cy="369332"/>
              </a:xfrm>
              <a:prstGeom prst="rect">
                <a:avLst/>
              </a:prstGeom>
              <a:blipFill rotWithShape="0">
                <a:blip r:embed="rId5"/>
                <a:stretch>
                  <a:fillRect b="-49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内容占位符 2"/>
              <p:cNvSpPr txBox="1">
                <a:spLocks/>
              </p:cNvSpPr>
              <p:nvPr/>
            </p:nvSpPr>
            <p:spPr>
              <a:xfrm>
                <a:off x="5651224" y="1760040"/>
                <a:ext cx="77481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kumimoji="1" lang="en-US" altLang="zh-CN" dirty="0" smtClean="0"/>
                  <a:t>Discretize the rib to M*N</a:t>
                </a:r>
              </a:p>
              <a:p>
                <a:r>
                  <a:rPr kumimoji="1" lang="en-US" altLang="zh-CN" dirty="0" smtClean="0"/>
                  <a:t>Boundary condition (1</a:t>
                </a:r>
                <a:r>
                  <a:rPr kumimoji="1" lang="en-US" altLang="zh-CN" baseline="30000" dirty="0" smtClean="0"/>
                  <a:t>st</a:t>
                </a:r>
                <a:r>
                  <a:rPr kumimoji="1" lang="en-US" altLang="zh-CN" dirty="0" smtClean="0"/>
                  <a:t> order)</a:t>
                </a:r>
              </a:p>
              <a:p>
                <a:pPr lvl="1"/>
                <a14:m>
                  <m:oMath xmlns:m="http://schemas.openxmlformats.org/officeDocument/2006/math">
                    <m:d>
                      <m:dPr>
                        <m:begChr m:val="{"/>
                        <m:endChr m:val=""/>
                        <m:ctrlPr>
                          <a:rPr kumimoji="1" lang="en-US" altLang="zh-CN" i="1" smtClean="0">
                            <a:latin typeface="Cambria Math" charset="0"/>
                          </a:rPr>
                        </m:ctrlPr>
                      </m:dPr>
                      <m:e>
                        <m:eqArr>
                          <m:eqArrPr>
                            <m:ctrlPr>
                              <a:rPr kumimoji="1" lang="en-US" altLang="zh-CN" i="1" smtClean="0">
                                <a:latin typeface="Cambria Math" charset="0"/>
                              </a:rPr>
                            </m:ctrlPr>
                          </m:eqArrPr>
                          <m:e>
                            <m:sSub>
                              <m:sSubPr>
                                <m:ctrlPr>
                                  <a:rPr kumimoji="1" lang="en-US" altLang="zh-CN"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0,</m:t>
                                </m:r>
                                <m:r>
                                  <a:rPr kumimoji="1" lang="en-US" altLang="zh-CN" b="0" i="1" smtClean="0">
                                    <a:latin typeface="Cambria Math" charset="0"/>
                                  </a:rPr>
                                  <m:t>𝑖</m:t>
                                </m:r>
                              </m:sub>
                            </m:sSub>
                            <m:r>
                              <a:rPr kumimoji="1" lang="en-US" altLang="zh-CN" b="0" i="1" smtClean="0">
                                <a:latin typeface="Cambria Math" charset="0"/>
                              </a:rPr>
                              <m:t>=300</m:t>
                            </m:r>
                          </m:e>
                          <m:e>
                            <m:sSub>
                              <m:sSubPr>
                                <m:ctrlPr>
                                  <a:rPr kumimoji="1" lang="en-US" altLang="zh-CN" b="0" i="1" smtClean="0">
                                    <a:latin typeface="Cambria Math" charset="0"/>
                                  </a:rPr>
                                </m:ctrlPr>
                              </m:sSubPr>
                              <m:e>
                                <m:r>
                                  <a:rPr kumimoji="1" lang="en-US" altLang="zh-CN" b="0" i="1" smtClean="0">
                                    <a:latin typeface="Cambria Math" charset="0"/>
                                  </a:rPr>
                                  <m:t>h</m:t>
                                </m:r>
                              </m:e>
                              <m:sub>
                                <m:r>
                                  <a:rPr kumimoji="1" lang="en-US" altLang="zh-CN" b="0" i="1" smtClean="0">
                                    <a:latin typeface="Cambria Math" charset="0"/>
                                  </a:rPr>
                                  <m:t>𝑙</m:t>
                                </m:r>
                              </m:sub>
                            </m:sSub>
                            <m:d>
                              <m:dPr>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𝑔</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0,</m:t>
                                    </m:r>
                                    <m:r>
                                      <a:rPr kumimoji="1" lang="en-US" altLang="zh-CN" b="0" i="1" smtClean="0">
                                        <a:latin typeface="Cambria Math" charset="0"/>
                                      </a:rPr>
                                      <m:t>𝑗</m:t>
                                    </m:r>
                                  </m:sub>
                                </m:sSub>
                              </m:e>
                            </m:d>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ea typeface="Cambria Math" charset="0"/>
                                    <a:cs typeface="Cambria Math" charset="0"/>
                                  </a:rPr>
                                  <m:t>𝜆</m:t>
                                </m:r>
                              </m:e>
                              <m:sub>
                                <m:r>
                                  <a:rPr kumimoji="1" lang="en-US" altLang="zh-CN" b="0" i="1" smtClean="0">
                                    <a:latin typeface="Cambria Math" charset="0"/>
                                  </a:rPr>
                                  <m:t>𝑠</m:t>
                                </m:r>
                              </m:sub>
                            </m:sSub>
                            <m:f>
                              <m:fPr>
                                <m:ctrlPr>
                                  <a:rPr kumimoji="1" lang="bg-BG" altLang="zh-CN" b="0" i="1" smtClean="0">
                                    <a:latin typeface="Cambria Math" charset="0"/>
                                  </a:rPr>
                                </m:ctrlPr>
                              </m:fPr>
                              <m:num>
                                <m:sSub>
                                  <m:sSubPr>
                                    <m:ctrlPr>
                                      <a:rPr kumimoji="1" lang="en-US" altLang="zh-CN" b="0"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0,</m:t>
                                    </m:r>
                                    <m:r>
                                      <a:rPr kumimoji="1" lang="en-US" altLang="zh-CN" b="0" i="1" smtClean="0">
                                        <a:latin typeface="Cambria Math" charset="0"/>
                                      </a:rPr>
                                      <m:t>𝑗</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1,</m:t>
                                    </m:r>
                                    <m:r>
                                      <a:rPr kumimoji="1" lang="en-US" altLang="zh-CN" b="0" i="1" smtClean="0">
                                        <a:latin typeface="Cambria Math" charset="0"/>
                                      </a:rPr>
                                      <m:t>𝑗</m:t>
                                    </m:r>
                                  </m:sub>
                                </m:sSub>
                              </m:num>
                              <m:den>
                                <m:r>
                                  <a:rPr kumimoji="1" lang="en-US" altLang="zh-CN" b="0" i="1" smtClean="0">
                                    <a:latin typeface="Cambria Math" charset="0"/>
                                  </a:rPr>
                                  <m:t>𝑑𝑥</m:t>
                                </m:r>
                              </m:den>
                            </m:f>
                          </m:e>
                          <m:e>
                            <m:sSub>
                              <m:sSubPr>
                                <m:ctrlPr>
                                  <a:rPr kumimoji="1" lang="en-US" altLang="zh-CN" b="0" i="1" smtClean="0">
                                    <a:latin typeface="Cambria Math" charset="0"/>
                                  </a:rPr>
                                </m:ctrlPr>
                              </m:sSubPr>
                              <m:e>
                                <m:r>
                                  <a:rPr kumimoji="1" lang="en-US" altLang="zh-CN" b="0" i="1" smtClean="0">
                                    <a:latin typeface="Cambria Math" charset="0"/>
                                  </a:rPr>
                                  <m:t>h</m:t>
                                </m:r>
                              </m:e>
                              <m:sub>
                                <m:r>
                                  <a:rPr kumimoji="1" lang="en-US" altLang="zh-CN" b="0" i="1" smtClean="0">
                                    <a:latin typeface="Cambria Math" charset="0"/>
                                  </a:rPr>
                                  <m:t>𝑟</m:t>
                                </m:r>
                              </m:sub>
                            </m:sSub>
                            <m:d>
                              <m:dPr>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𝑔</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𝑀</m:t>
                                    </m:r>
                                    <m:r>
                                      <a:rPr kumimoji="1" lang="en-US" altLang="zh-CN" b="0" i="1" smtClean="0">
                                        <a:latin typeface="Cambria Math" charset="0"/>
                                      </a:rPr>
                                      <m:t>,</m:t>
                                    </m:r>
                                    <m:r>
                                      <a:rPr kumimoji="1" lang="en-US" altLang="zh-CN" b="0" i="1" smtClean="0">
                                        <a:latin typeface="Cambria Math" charset="0"/>
                                      </a:rPr>
                                      <m:t>𝑗</m:t>
                                    </m:r>
                                  </m:sub>
                                </m:sSub>
                              </m:e>
                            </m:d>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ea typeface="Cambria Math" charset="0"/>
                                    <a:cs typeface="Cambria Math" charset="0"/>
                                  </a:rPr>
                                  <m:t>𝜆</m:t>
                                </m:r>
                              </m:e>
                              <m:sub>
                                <m:r>
                                  <a:rPr kumimoji="1" lang="en-US" altLang="zh-CN" b="0" i="1" smtClean="0">
                                    <a:latin typeface="Cambria Math" charset="0"/>
                                  </a:rPr>
                                  <m:t>𝑠</m:t>
                                </m:r>
                              </m:sub>
                            </m:sSub>
                            <m:f>
                              <m:fPr>
                                <m:ctrlPr>
                                  <a:rPr kumimoji="1" lang="bg-BG" altLang="zh-CN" b="0" i="1" smtClean="0">
                                    <a:latin typeface="Cambria Math" charset="0"/>
                                  </a:rPr>
                                </m:ctrlPr>
                              </m:fPr>
                              <m:num>
                                <m:sSub>
                                  <m:sSubPr>
                                    <m:ctrlPr>
                                      <a:rPr kumimoji="1" lang="en-US" altLang="zh-CN" b="0"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𝑀</m:t>
                                    </m:r>
                                    <m:r>
                                      <a:rPr kumimoji="1" lang="en-US" altLang="zh-CN" b="0" i="1" smtClean="0">
                                        <a:latin typeface="Cambria Math" charset="0"/>
                                      </a:rPr>
                                      <m:t>,</m:t>
                                    </m:r>
                                    <m:r>
                                      <a:rPr kumimoji="1" lang="en-US" altLang="zh-CN" b="0" i="1" smtClean="0">
                                        <a:latin typeface="Cambria Math" charset="0"/>
                                      </a:rPr>
                                      <m:t>𝑗</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𝑀</m:t>
                                    </m:r>
                                    <m:r>
                                      <a:rPr kumimoji="1" lang="en-US" altLang="zh-CN" b="0" i="1" smtClean="0">
                                        <a:latin typeface="Cambria Math" charset="0"/>
                                      </a:rPr>
                                      <m:t>−1,</m:t>
                                    </m:r>
                                    <m:r>
                                      <a:rPr kumimoji="1" lang="en-US" altLang="zh-CN" b="0" i="1" smtClean="0">
                                        <a:latin typeface="Cambria Math" charset="0"/>
                                      </a:rPr>
                                      <m:t>𝑗</m:t>
                                    </m:r>
                                  </m:sub>
                                </m:sSub>
                              </m:num>
                              <m:den>
                                <m:r>
                                  <a:rPr kumimoji="1" lang="en-US" altLang="zh-CN" b="0" i="1" smtClean="0">
                                    <a:latin typeface="Cambria Math" charset="0"/>
                                  </a:rPr>
                                  <m:t>𝑑𝑥</m:t>
                                </m:r>
                              </m:den>
                            </m:f>
                          </m:e>
                          <m:e>
                            <m:sSub>
                              <m:sSubPr>
                                <m:ctrlPr>
                                  <a:rPr kumimoji="1" lang="en-US" altLang="zh-CN" b="0" i="1" smtClean="0">
                                    <a:latin typeface="Cambria Math" charset="0"/>
                                  </a:rPr>
                                </m:ctrlPr>
                              </m:sSubPr>
                              <m:e>
                                <m:r>
                                  <a:rPr kumimoji="1" lang="en-US" altLang="zh-CN" b="0" i="1" smtClean="0">
                                    <a:latin typeface="Cambria Math" charset="0"/>
                                  </a:rPr>
                                  <m:t>h</m:t>
                                </m:r>
                              </m:e>
                              <m:sub>
                                <m:r>
                                  <a:rPr kumimoji="1" lang="en-US" altLang="zh-CN" b="0" i="1" smtClean="0">
                                    <a:latin typeface="Cambria Math" charset="0"/>
                                  </a:rPr>
                                  <m:t>𝑡</m:t>
                                </m:r>
                              </m:sub>
                            </m:sSub>
                            <m:d>
                              <m:dPr>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𝑔</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𝑁</m:t>
                                    </m:r>
                                    <m:r>
                                      <a:rPr kumimoji="1" lang="en-US" altLang="zh-CN" b="0" i="1" smtClean="0">
                                        <a:latin typeface="Cambria Math" charset="0"/>
                                      </a:rPr>
                                      <m:t>,</m:t>
                                    </m:r>
                                    <m:r>
                                      <a:rPr kumimoji="1" lang="en-US" altLang="zh-CN" b="0" i="1" smtClean="0">
                                        <a:latin typeface="Cambria Math" charset="0"/>
                                      </a:rPr>
                                      <m:t>𝑗</m:t>
                                    </m:r>
                                  </m:sub>
                                </m:sSub>
                              </m:e>
                            </m:d>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ea typeface="Cambria Math" charset="0"/>
                                    <a:cs typeface="Cambria Math" charset="0"/>
                                  </a:rPr>
                                  <m:t>𝜆</m:t>
                                </m:r>
                              </m:e>
                              <m:sub>
                                <m:r>
                                  <a:rPr kumimoji="1" lang="en-US" altLang="zh-CN" b="0" i="1" smtClean="0">
                                    <a:latin typeface="Cambria Math" charset="0"/>
                                  </a:rPr>
                                  <m:t>𝑠</m:t>
                                </m:r>
                              </m:sub>
                            </m:sSub>
                            <m:f>
                              <m:fPr>
                                <m:ctrlPr>
                                  <a:rPr kumimoji="1" lang="bg-BG" altLang="zh-CN" b="0" i="1" smtClean="0">
                                    <a:latin typeface="Cambria Math" charset="0"/>
                                  </a:rPr>
                                </m:ctrlPr>
                              </m:fPr>
                              <m:num>
                                <m:sSub>
                                  <m:sSubPr>
                                    <m:ctrlPr>
                                      <a:rPr kumimoji="1" lang="en-US" altLang="zh-CN" b="0"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𝑖</m:t>
                                    </m:r>
                                    <m:r>
                                      <a:rPr kumimoji="1" lang="en-US" altLang="zh-CN" b="0" i="1" smtClean="0">
                                        <a:latin typeface="Cambria Math" charset="0"/>
                                      </a:rPr>
                                      <m:t>, </m:t>
                                    </m:r>
                                    <m:r>
                                      <a:rPr kumimoji="1" lang="en-US" altLang="zh-CN" b="0" i="1" smtClean="0">
                                        <a:latin typeface="Cambria Math" charset="0"/>
                                      </a:rPr>
                                      <m:t>𝑁</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𝑖</m:t>
                                    </m:r>
                                    <m:r>
                                      <a:rPr kumimoji="1" lang="en-US" altLang="zh-CN" b="0" i="1" smtClean="0">
                                        <a:latin typeface="Cambria Math" charset="0"/>
                                      </a:rPr>
                                      <m:t>,</m:t>
                                    </m:r>
                                    <m:r>
                                      <a:rPr kumimoji="1" lang="en-US" altLang="zh-CN" b="0" i="1" smtClean="0">
                                        <a:latin typeface="Cambria Math" charset="0"/>
                                      </a:rPr>
                                      <m:t>𝑁</m:t>
                                    </m:r>
                                    <m:r>
                                      <a:rPr kumimoji="1" lang="en-US" altLang="zh-CN" b="0" i="1" smtClean="0">
                                        <a:latin typeface="Cambria Math" charset="0"/>
                                      </a:rPr>
                                      <m:t>−1</m:t>
                                    </m:r>
                                  </m:sub>
                                </m:sSub>
                              </m:num>
                              <m:den>
                                <m:r>
                                  <a:rPr kumimoji="1" lang="en-US" altLang="zh-CN" b="0" i="1" smtClean="0">
                                    <a:latin typeface="Cambria Math" charset="0"/>
                                  </a:rPr>
                                  <m:t>𝑑𝑦</m:t>
                                </m:r>
                              </m:den>
                            </m:f>
                          </m:e>
                        </m:eqArr>
                      </m:e>
                    </m:d>
                  </m:oMath>
                </a14:m>
                <a:endParaRPr kumimoji="1" lang="en-US" altLang="zh-CN" dirty="0" smtClean="0"/>
              </a:p>
              <a:p>
                <a:r>
                  <a:rPr kumimoji="1" lang="en-US" altLang="zh-CN" dirty="0" smtClean="0"/>
                  <a:t>Heat flux</a:t>
                </a:r>
                <a14:m>
                  <m:oMath xmlns:m="http://schemas.openxmlformats.org/officeDocument/2006/math">
                    <m:r>
                      <a:rPr kumimoji="1" lang="en-US" altLang="zh-CN" b="0" i="0" smtClean="0">
                        <a:latin typeface="Cambria Math" charset="0"/>
                        <a:ea typeface="Cambria Math" charset="0"/>
                        <a:cs typeface="Cambria Math" charset="0"/>
                      </a:rPr>
                      <m:t>: </m:t>
                    </m:r>
                    <m:sSub>
                      <m:sSubPr>
                        <m:ctrlPr>
                          <a:rPr kumimoji="1" lang="en-US" altLang="zh-CN" b="0" i="1" smtClean="0">
                            <a:latin typeface="Cambria Math" charset="0"/>
                            <a:ea typeface="Cambria Math" charset="0"/>
                            <a:cs typeface="Cambria Math" charset="0"/>
                          </a:rPr>
                        </m:ctrlPr>
                      </m:sSubPr>
                      <m:e>
                        <m:r>
                          <a:rPr kumimoji="1" lang="en-US" altLang="zh-CN" b="0" i="1" smtClean="0">
                            <a:latin typeface="Cambria Math" charset="0"/>
                            <a:ea typeface="Cambria Math" charset="0"/>
                            <a:cs typeface="Cambria Math" charset="0"/>
                          </a:rPr>
                          <m:t>𝜑</m:t>
                        </m:r>
                      </m:e>
                      <m:sub>
                        <m:r>
                          <a:rPr kumimoji="1" lang="en-US" altLang="zh-CN" b="0" i="1" smtClean="0">
                            <a:latin typeface="Cambria Math" charset="0"/>
                            <a:ea typeface="Cambria Math" charset="0"/>
                            <a:cs typeface="Cambria Math" charset="0"/>
                          </a:rPr>
                          <m:t>𝑖</m:t>
                        </m:r>
                      </m:sub>
                    </m:sSub>
                    <m:r>
                      <a:rPr kumimoji="1" lang="en-US" altLang="zh-CN" b="0" i="1" smtClean="0">
                        <a:latin typeface="Cambria Math" charset="0"/>
                        <a:ea typeface="Cambria Math" charset="0"/>
                        <a:cs typeface="Cambria Math" charset="0"/>
                      </a:rPr>
                      <m:t>=</m:t>
                    </m:r>
                    <m:sSub>
                      <m:sSubPr>
                        <m:ctrlPr>
                          <a:rPr kumimoji="1" lang="en-US" altLang="zh-CN" b="0" i="1" smtClean="0">
                            <a:latin typeface="Cambria Math" charset="0"/>
                          </a:rPr>
                        </m:ctrlPr>
                      </m:sSubPr>
                      <m:e>
                        <m:r>
                          <a:rPr kumimoji="1" lang="en-US" altLang="zh-CN" b="0" i="1" smtClean="0">
                            <a:latin typeface="Cambria Math" charset="0"/>
                            <a:ea typeface="Cambria Math" charset="0"/>
                            <a:cs typeface="Cambria Math" charset="0"/>
                          </a:rPr>
                          <m:t>𝜆</m:t>
                        </m:r>
                      </m:e>
                      <m:sub>
                        <m:r>
                          <a:rPr kumimoji="1" lang="en-US" altLang="zh-CN" b="0" i="1" smtClean="0">
                            <a:latin typeface="Cambria Math" charset="0"/>
                          </a:rPr>
                          <m:t>𝑠</m:t>
                        </m:r>
                      </m:sub>
                    </m:sSub>
                    <m:f>
                      <m:fPr>
                        <m:ctrlPr>
                          <a:rPr kumimoji="1" lang="bg-BG" altLang="zh-CN" b="0" i="1" smtClean="0">
                            <a:latin typeface="Cambria Math" charset="0"/>
                          </a:rPr>
                        </m:ctrlPr>
                      </m:fPr>
                      <m:num>
                        <m:sSub>
                          <m:sSubPr>
                            <m:ctrlPr>
                              <a:rPr kumimoji="1" lang="en-US" altLang="zh-CN" b="0"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𝑖</m:t>
                            </m:r>
                            <m:r>
                              <a:rPr kumimoji="1" lang="en-US" altLang="zh-CN" b="0" i="1" smtClean="0">
                                <a:latin typeface="Cambria Math" charset="0"/>
                              </a:rPr>
                              <m:t>,1</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𝑖</m:t>
                            </m:r>
                            <m:r>
                              <a:rPr kumimoji="1" lang="en-US" altLang="zh-CN" b="0" i="1" smtClean="0">
                                <a:latin typeface="Cambria Math" charset="0"/>
                              </a:rPr>
                              <m:t>,0</m:t>
                            </m:r>
                          </m:sub>
                        </m:sSub>
                      </m:num>
                      <m:den>
                        <m:r>
                          <a:rPr kumimoji="1" lang="en-US" altLang="zh-CN" b="0" i="1" smtClean="0">
                            <a:latin typeface="Cambria Math" charset="0"/>
                          </a:rPr>
                          <m:t>𝑑𝑦</m:t>
                        </m:r>
                      </m:den>
                    </m:f>
                    <m:r>
                      <a:rPr kumimoji="1" lang="en-US" altLang="zh-CN" b="0" i="1" smtClean="0">
                        <a:latin typeface="Cambria Math" charset="0"/>
                      </a:rPr>
                      <m:t> </m:t>
                    </m:r>
                  </m:oMath>
                </a14:m>
                <a:endParaRPr kumimoji="1" lang="en-US" altLang="zh-CN" b="0" dirty="0" smtClean="0"/>
              </a:p>
            </p:txBody>
          </p:sp>
        </mc:Choice>
        <mc:Fallback xmlns="">
          <p:sp>
            <p:nvSpPr>
              <p:cNvPr id="28" name="内容占位符 2"/>
              <p:cNvSpPr txBox="1">
                <a:spLocks noRot="1" noChangeAspect="1" noMove="1" noResize="1" noEditPoints="1" noAdjustHandles="1" noChangeArrowheads="1" noChangeShapeType="1" noTextEdit="1"/>
              </p:cNvSpPr>
              <p:nvPr/>
            </p:nvSpPr>
            <p:spPr>
              <a:xfrm>
                <a:off x="5651224" y="1760040"/>
                <a:ext cx="7748136" cy="4351338"/>
              </a:xfrm>
              <a:prstGeom prst="rect">
                <a:avLst/>
              </a:prstGeom>
              <a:blipFill rotWithShape="0">
                <a:blip r:embed="rId6"/>
                <a:stretch>
                  <a:fillRect l="-1416" t="-26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2139955" y="3594982"/>
                <a:ext cx="1894777" cy="369332"/>
              </a:xfrm>
              <a:prstGeom prst="rect">
                <a:avLst/>
              </a:prstGeom>
              <a:solidFill>
                <a:schemeClr val="bg1"/>
              </a:solidFill>
            </p:spPr>
            <p:txBody>
              <a:bodyPr wrap="square" rtlCol="0">
                <a:spAutoFit/>
              </a:bodyPr>
              <a:lstStyle/>
              <a:p>
                <a14:m>
                  <m:oMath xmlns:m="http://schemas.openxmlformats.org/officeDocument/2006/math">
                    <m:r>
                      <a:rPr kumimoji="1" lang="en-US" altLang="zh-CN" b="0" i="1" smtClean="0">
                        <a:latin typeface="Cambria Math" charset="0"/>
                        <a:ea typeface="Cambria Math" charset="0"/>
                        <a:cs typeface="Cambria Math" charset="0"/>
                      </a:rPr>
                      <m:t>𝜆</m:t>
                    </m:r>
                    <m:r>
                      <a:rPr kumimoji="1" lang="en-US" altLang="zh-CN" b="0" i="1" smtClean="0">
                        <a:latin typeface="Cambria Math" charset="0"/>
                      </a:rPr>
                      <m:t>﷮</m:t>
                    </m:r>
                    <m:r>
                      <a:rPr kumimoji="1" lang="en-US" altLang="zh-CN" b="0" i="1" smtClean="0">
                        <a:latin typeface="Cambria Math" charset="0"/>
                      </a:rPr>
                      <m:t>𝑠</m:t>
                    </m:r>
                  </m:oMath>
                </a14:m>
                <a:r>
                  <a:rPr kumimoji="1" lang="en-US" altLang="zh-CN" dirty="0" smtClean="0"/>
                  <a:t>=50 W/m/K</a:t>
                </a:r>
                <a:endParaRPr kumimoji="1"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139955" y="3594982"/>
                <a:ext cx="1894777" cy="369332"/>
              </a:xfrm>
              <a:prstGeom prst="rect">
                <a:avLst/>
              </a:prstGeom>
              <a:blipFill rotWithShape="0">
                <a:blip r:embed="rId7"/>
                <a:stretch>
                  <a:fillRect t="-13333"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0238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Steel part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228600" lvl="1">
                  <a:spcBef>
                    <a:spcPts val="1000"/>
                  </a:spcBef>
                </a:pPr>
                <a:r>
                  <a:rPr kumimoji="1" lang="en-US" altLang="zh-CN" dirty="0" smtClean="0"/>
                  <a:t>Heat  function(SOR)</a:t>
                </a:r>
              </a:p>
              <a:p>
                <a:endParaRPr kumimoji="1" lang="en-US" altLang="zh-CN" dirty="0" smtClean="0"/>
              </a:p>
              <a:p>
                <a:pPr lvl="1"/>
                <a14:m>
                  <m:oMath xmlns:m="http://schemas.openxmlformats.org/officeDocument/2006/math">
                    <m:f>
                      <m:fPr>
                        <m:ctrlPr>
                          <a:rPr lang="zh-CN" altLang="zh-CN" i="1">
                            <a:latin typeface="Cambria Math" charset="0"/>
                          </a:rPr>
                        </m:ctrlPr>
                      </m:fPr>
                      <m:num>
                        <m:sSub>
                          <m:sSubPr>
                            <m:ctrlPr>
                              <a:rPr lang="zh-CN" altLang="zh-CN" i="1">
                                <a:latin typeface="Cambria Math" charset="0"/>
                              </a:rPr>
                            </m:ctrlPr>
                          </m:sSubPr>
                          <m:e>
                            <m:r>
                              <a:rPr lang="en-US" altLang="zh-CN" i="1">
                                <a:latin typeface="Cambria Math" charset="0"/>
                              </a:rPr>
                              <m:t>𝑇</m:t>
                            </m:r>
                          </m:e>
                          <m:sub>
                            <m:r>
                              <a:rPr lang="en-US" altLang="zh-CN" i="1">
                                <a:latin typeface="Cambria Math" charset="0"/>
                              </a:rPr>
                              <m:t>𝑖</m:t>
                            </m:r>
                            <m:r>
                              <a:rPr lang="en-US" altLang="zh-CN" i="1">
                                <a:latin typeface="Cambria Math" charset="0"/>
                              </a:rPr>
                              <m:t>+1,</m:t>
                            </m:r>
                            <m:r>
                              <a:rPr lang="en-US" altLang="zh-CN" i="1">
                                <a:latin typeface="Cambria Math" charset="0"/>
                              </a:rPr>
                              <m:t>𝑗</m:t>
                            </m:r>
                          </m:sub>
                        </m:sSub>
                        <m:r>
                          <a:rPr lang="en-US" altLang="zh-CN" i="1">
                            <a:latin typeface="Cambria Math" charset="0"/>
                          </a:rPr>
                          <m:t>−2</m:t>
                        </m:r>
                        <m:sSub>
                          <m:sSubPr>
                            <m:ctrlPr>
                              <a:rPr lang="zh-CN" altLang="zh-CN" i="1">
                                <a:latin typeface="Cambria Math" charset="0"/>
                              </a:rPr>
                            </m:ctrlPr>
                          </m:sSubPr>
                          <m:e>
                            <m:r>
                              <a:rPr lang="en-US" altLang="zh-CN" i="1">
                                <a:latin typeface="Cambria Math" charset="0"/>
                              </a:rPr>
                              <m:t>𝑇</m:t>
                            </m:r>
                          </m:e>
                          <m:sub>
                            <m:r>
                              <a:rPr lang="en-US" altLang="zh-CN" i="1">
                                <a:latin typeface="Cambria Math" charset="0"/>
                              </a:rPr>
                              <m:t>𝑖</m:t>
                            </m:r>
                            <m:r>
                              <a:rPr lang="en-US" altLang="zh-CN" i="1">
                                <a:latin typeface="Cambria Math" charset="0"/>
                              </a:rPr>
                              <m:t>,</m:t>
                            </m:r>
                            <m:r>
                              <a:rPr lang="en-US" altLang="zh-CN" i="1">
                                <a:latin typeface="Cambria Math" charset="0"/>
                              </a:rPr>
                              <m:t>𝑗</m:t>
                            </m:r>
                          </m:sub>
                        </m:sSub>
                        <m:r>
                          <a:rPr lang="en-US" altLang="zh-CN" i="1">
                            <a:latin typeface="Cambria Math" charset="0"/>
                          </a:rPr>
                          <m:t>+</m:t>
                        </m:r>
                        <m:sSub>
                          <m:sSubPr>
                            <m:ctrlPr>
                              <a:rPr lang="zh-CN" altLang="zh-CN" i="1">
                                <a:latin typeface="Cambria Math" charset="0"/>
                              </a:rPr>
                            </m:ctrlPr>
                          </m:sSubPr>
                          <m:e>
                            <m:r>
                              <a:rPr lang="en-US" altLang="zh-CN" i="1">
                                <a:latin typeface="Cambria Math" charset="0"/>
                              </a:rPr>
                              <m:t>𝑇</m:t>
                            </m:r>
                          </m:e>
                          <m:sub>
                            <m:r>
                              <a:rPr lang="en-US" altLang="zh-CN" i="1">
                                <a:latin typeface="Cambria Math" charset="0"/>
                              </a:rPr>
                              <m:t>𝑖</m:t>
                            </m:r>
                            <m:r>
                              <a:rPr lang="en-US" altLang="zh-CN" i="1">
                                <a:latin typeface="Cambria Math" charset="0"/>
                              </a:rPr>
                              <m:t>−1,</m:t>
                            </m:r>
                            <m:r>
                              <a:rPr lang="en-US" altLang="zh-CN" i="1">
                                <a:latin typeface="Cambria Math" charset="0"/>
                              </a:rPr>
                              <m:t>𝑗</m:t>
                            </m:r>
                          </m:sub>
                        </m:sSub>
                        <m:r>
                          <a:rPr lang="en-US" altLang="zh-CN" i="1">
                            <a:latin typeface="Cambria Math" charset="0"/>
                          </a:rPr>
                          <m:t> </m:t>
                        </m:r>
                      </m:num>
                      <m:den>
                        <m:sSup>
                          <m:sSupPr>
                            <m:ctrlPr>
                              <a:rPr lang="zh-CN" altLang="zh-CN" i="1">
                                <a:latin typeface="Cambria Math" charset="0"/>
                              </a:rPr>
                            </m:ctrlPr>
                          </m:sSupPr>
                          <m:e>
                            <m:r>
                              <a:rPr lang="en-US" altLang="zh-CN" i="1">
                                <a:latin typeface="Cambria Math" charset="0"/>
                              </a:rPr>
                              <m:t>∆</m:t>
                            </m:r>
                            <m:r>
                              <a:rPr lang="en-US" altLang="zh-CN" i="1">
                                <a:latin typeface="Cambria Math" charset="0"/>
                              </a:rPr>
                              <m:t>𝑥</m:t>
                            </m:r>
                          </m:e>
                          <m:sup>
                            <m:r>
                              <a:rPr lang="en-US" altLang="zh-CN" i="1">
                                <a:latin typeface="Cambria Math" charset="0"/>
                              </a:rPr>
                              <m:t>2</m:t>
                            </m:r>
                          </m:sup>
                        </m:sSup>
                      </m:den>
                    </m:f>
                    <m:r>
                      <a:rPr lang="en-US" altLang="zh-CN" i="1">
                        <a:latin typeface="Cambria Math" charset="0"/>
                      </a:rPr>
                      <m:t>+</m:t>
                    </m:r>
                    <m:f>
                      <m:fPr>
                        <m:ctrlPr>
                          <a:rPr lang="zh-CN" altLang="zh-CN" i="1">
                            <a:latin typeface="Cambria Math" charset="0"/>
                          </a:rPr>
                        </m:ctrlPr>
                      </m:fPr>
                      <m:num>
                        <m:sSub>
                          <m:sSubPr>
                            <m:ctrlPr>
                              <a:rPr lang="zh-CN" altLang="zh-CN" i="1">
                                <a:latin typeface="Cambria Math" charset="0"/>
                              </a:rPr>
                            </m:ctrlPr>
                          </m:sSubPr>
                          <m:e>
                            <m:r>
                              <a:rPr lang="en-US" altLang="zh-CN" i="1">
                                <a:latin typeface="Cambria Math" charset="0"/>
                              </a:rPr>
                              <m:t>𝑇</m:t>
                            </m:r>
                          </m:e>
                          <m:sub>
                            <m:r>
                              <a:rPr lang="en-US" altLang="zh-CN" i="1">
                                <a:latin typeface="Cambria Math" charset="0"/>
                              </a:rPr>
                              <m:t>𝑖</m:t>
                            </m:r>
                            <m:r>
                              <a:rPr lang="en-US" altLang="zh-CN" i="1">
                                <a:latin typeface="Cambria Math" charset="0"/>
                              </a:rPr>
                              <m:t>,</m:t>
                            </m:r>
                            <m:r>
                              <a:rPr lang="en-US" altLang="zh-CN" i="1">
                                <a:latin typeface="Cambria Math" charset="0"/>
                              </a:rPr>
                              <m:t>𝑗</m:t>
                            </m:r>
                            <m:r>
                              <a:rPr lang="en-US" altLang="zh-CN" i="1">
                                <a:latin typeface="Cambria Math" charset="0"/>
                              </a:rPr>
                              <m:t>+1</m:t>
                            </m:r>
                          </m:sub>
                        </m:sSub>
                        <m:r>
                          <a:rPr lang="en-US" altLang="zh-CN" i="1">
                            <a:latin typeface="Cambria Math" charset="0"/>
                          </a:rPr>
                          <m:t>−2</m:t>
                        </m:r>
                        <m:sSub>
                          <m:sSubPr>
                            <m:ctrlPr>
                              <a:rPr lang="zh-CN" altLang="zh-CN" i="1">
                                <a:latin typeface="Cambria Math" charset="0"/>
                              </a:rPr>
                            </m:ctrlPr>
                          </m:sSubPr>
                          <m:e>
                            <m:r>
                              <a:rPr lang="en-US" altLang="zh-CN" i="1">
                                <a:latin typeface="Cambria Math" charset="0"/>
                              </a:rPr>
                              <m:t>𝑇</m:t>
                            </m:r>
                          </m:e>
                          <m:sub>
                            <m:r>
                              <a:rPr lang="en-US" altLang="zh-CN" i="1">
                                <a:latin typeface="Cambria Math" charset="0"/>
                              </a:rPr>
                              <m:t>𝑖</m:t>
                            </m:r>
                            <m:r>
                              <a:rPr lang="en-US" altLang="zh-CN" i="1">
                                <a:latin typeface="Cambria Math" charset="0"/>
                              </a:rPr>
                              <m:t>,</m:t>
                            </m:r>
                            <m:r>
                              <a:rPr lang="en-US" altLang="zh-CN" i="1">
                                <a:latin typeface="Cambria Math" charset="0"/>
                              </a:rPr>
                              <m:t>𝑗</m:t>
                            </m:r>
                          </m:sub>
                        </m:sSub>
                        <m:r>
                          <a:rPr lang="en-US" altLang="zh-CN" i="1">
                            <a:latin typeface="Cambria Math" charset="0"/>
                          </a:rPr>
                          <m:t>+</m:t>
                        </m:r>
                        <m:sSub>
                          <m:sSubPr>
                            <m:ctrlPr>
                              <a:rPr lang="zh-CN" altLang="zh-CN" i="1">
                                <a:latin typeface="Cambria Math" charset="0"/>
                              </a:rPr>
                            </m:ctrlPr>
                          </m:sSubPr>
                          <m:e>
                            <m:r>
                              <a:rPr lang="en-US" altLang="zh-CN" i="1">
                                <a:latin typeface="Cambria Math" charset="0"/>
                              </a:rPr>
                              <m:t>𝑇</m:t>
                            </m:r>
                          </m:e>
                          <m:sub>
                            <m:r>
                              <a:rPr lang="en-US" altLang="zh-CN" i="1">
                                <a:latin typeface="Cambria Math" charset="0"/>
                              </a:rPr>
                              <m:t>𝑖</m:t>
                            </m:r>
                            <m:r>
                              <a:rPr lang="en-US" altLang="zh-CN" i="1">
                                <a:latin typeface="Cambria Math" charset="0"/>
                              </a:rPr>
                              <m:t>,</m:t>
                            </m:r>
                            <m:r>
                              <a:rPr lang="en-US" altLang="zh-CN" i="1">
                                <a:latin typeface="Cambria Math" charset="0"/>
                              </a:rPr>
                              <m:t>𝑗</m:t>
                            </m:r>
                            <m:r>
                              <a:rPr lang="en-US" altLang="zh-CN" i="1">
                                <a:latin typeface="Cambria Math" charset="0"/>
                              </a:rPr>
                              <m:t>−1</m:t>
                            </m:r>
                          </m:sub>
                        </m:sSub>
                        <m:r>
                          <a:rPr lang="en-US" altLang="zh-CN" i="1">
                            <a:latin typeface="Cambria Math" charset="0"/>
                          </a:rPr>
                          <m:t> </m:t>
                        </m:r>
                      </m:num>
                      <m:den>
                        <m:sSup>
                          <m:sSupPr>
                            <m:ctrlPr>
                              <a:rPr lang="zh-CN" altLang="zh-CN" i="1">
                                <a:latin typeface="Cambria Math" charset="0"/>
                              </a:rPr>
                            </m:ctrlPr>
                          </m:sSupPr>
                          <m:e>
                            <m:r>
                              <a:rPr lang="en-US" altLang="zh-CN" i="1">
                                <a:latin typeface="Cambria Math" charset="0"/>
                              </a:rPr>
                              <m:t>∆</m:t>
                            </m:r>
                            <m:r>
                              <a:rPr lang="en-US" altLang="zh-CN" i="1">
                                <a:latin typeface="Cambria Math" charset="0"/>
                              </a:rPr>
                              <m:t>𝑦</m:t>
                            </m:r>
                          </m:e>
                          <m:sup>
                            <m:r>
                              <a:rPr lang="en-US" altLang="zh-CN" i="1">
                                <a:latin typeface="Cambria Math" charset="0"/>
                              </a:rPr>
                              <m:t>2</m:t>
                            </m:r>
                          </m:sup>
                        </m:sSup>
                      </m:den>
                    </m:f>
                    <m:r>
                      <a:rPr lang="en-US" altLang="zh-CN" i="1">
                        <a:latin typeface="Cambria Math" charset="0"/>
                      </a:rPr>
                      <m:t>=0</m:t>
                    </m:r>
                  </m:oMath>
                </a14:m>
                <a:endParaRPr lang="zh-CN" altLang="zh-CN" dirty="0"/>
              </a:p>
              <a:p>
                <a:pPr lvl="1"/>
                <a14:m>
                  <m:oMath xmlns:m="http://schemas.openxmlformats.org/officeDocument/2006/math">
                    <m:sSubSup>
                      <m:sSubSupPr>
                        <m:ctrlPr>
                          <a:rPr lang="zh-CN" altLang="zh-CN" i="1">
                            <a:latin typeface="Cambria Math" charset="0"/>
                          </a:rPr>
                        </m:ctrlPr>
                      </m:sSubSupPr>
                      <m:e>
                        <m:r>
                          <a:rPr lang="en-US" altLang="zh-CN" i="1">
                            <a:latin typeface="Cambria Math" charset="0"/>
                          </a:rPr>
                          <m:t>𝑇</m:t>
                        </m:r>
                      </m:e>
                      <m:sub>
                        <m:r>
                          <a:rPr lang="en-US" altLang="zh-CN" i="1">
                            <a:latin typeface="Cambria Math" charset="0"/>
                          </a:rPr>
                          <m:t>𝑖</m:t>
                        </m:r>
                        <m:r>
                          <a:rPr lang="en-US" altLang="zh-CN" i="1">
                            <a:latin typeface="Cambria Math" charset="0"/>
                          </a:rPr>
                          <m:t>,</m:t>
                        </m:r>
                        <m:r>
                          <a:rPr lang="en-US" altLang="zh-CN" i="1">
                            <a:latin typeface="Cambria Math" charset="0"/>
                          </a:rPr>
                          <m:t>𝑗</m:t>
                        </m:r>
                      </m:sub>
                      <m:sup>
                        <m:r>
                          <a:rPr lang="en-US" altLang="zh-CN" i="1">
                            <a:latin typeface="Cambria Math" charset="0"/>
                          </a:rPr>
                          <m:t>𝑘</m:t>
                        </m:r>
                        <m:r>
                          <a:rPr lang="en-US" altLang="zh-CN" i="1">
                            <a:latin typeface="Cambria Math" charset="0"/>
                          </a:rPr>
                          <m:t>+1</m:t>
                        </m:r>
                      </m:sup>
                    </m:sSubSup>
                    <m:r>
                      <a:rPr lang="en-US" altLang="zh-CN" i="1">
                        <a:latin typeface="Cambria Math" charset="0"/>
                      </a:rPr>
                      <m:t>=</m:t>
                    </m:r>
                    <m:d>
                      <m:dPr>
                        <m:ctrlPr>
                          <a:rPr lang="zh-CN" altLang="zh-CN" i="1">
                            <a:latin typeface="Cambria Math" charset="0"/>
                          </a:rPr>
                        </m:ctrlPr>
                      </m:dPr>
                      <m:e>
                        <m:r>
                          <a:rPr lang="en-US" altLang="zh-CN" i="1">
                            <a:latin typeface="Cambria Math" charset="0"/>
                          </a:rPr>
                          <m:t>1−</m:t>
                        </m:r>
                        <m:r>
                          <a:rPr lang="en-US" altLang="zh-CN" i="1">
                            <a:latin typeface="Cambria Math" charset="0"/>
                          </a:rPr>
                          <m:t>𝜔</m:t>
                        </m:r>
                      </m:e>
                    </m:d>
                    <m:sSubSup>
                      <m:sSubSupPr>
                        <m:ctrlPr>
                          <a:rPr lang="zh-CN" altLang="zh-CN" i="1">
                            <a:latin typeface="Cambria Math" charset="0"/>
                          </a:rPr>
                        </m:ctrlPr>
                      </m:sSubSupPr>
                      <m:e>
                        <m:r>
                          <a:rPr lang="en-US" altLang="zh-CN" i="1">
                            <a:latin typeface="Cambria Math" charset="0"/>
                          </a:rPr>
                          <m:t>𝑇</m:t>
                        </m:r>
                      </m:e>
                      <m:sub>
                        <m:r>
                          <a:rPr lang="en-US" altLang="zh-CN" i="1">
                            <a:latin typeface="Cambria Math" charset="0"/>
                          </a:rPr>
                          <m:t>𝑖</m:t>
                        </m:r>
                        <m:r>
                          <a:rPr lang="en-US" altLang="zh-CN" i="1">
                            <a:latin typeface="Cambria Math" charset="0"/>
                          </a:rPr>
                          <m:t>,</m:t>
                        </m:r>
                        <m:r>
                          <a:rPr lang="en-US" altLang="zh-CN" i="1">
                            <a:latin typeface="Cambria Math" charset="0"/>
                          </a:rPr>
                          <m:t>𝑗</m:t>
                        </m:r>
                      </m:sub>
                      <m:sup>
                        <m:r>
                          <a:rPr lang="en-US" altLang="zh-CN" i="1">
                            <a:latin typeface="Cambria Math" charset="0"/>
                          </a:rPr>
                          <m:t>𝑘</m:t>
                        </m:r>
                      </m:sup>
                    </m:sSubSup>
                    <m:r>
                      <a:rPr lang="en-US" altLang="zh-CN" i="1">
                        <a:latin typeface="Cambria Math" charset="0"/>
                      </a:rPr>
                      <m:t>+ </m:t>
                    </m:r>
                    <m:f>
                      <m:fPr>
                        <m:ctrlPr>
                          <a:rPr lang="zh-CN" altLang="zh-CN" i="1">
                            <a:latin typeface="Cambria Math" charset="0"/>
                          </a:rPr>
                        </m:ctrlPr>
                      </m:fPr>
                      <m:num>
                        <m:r>
                          <a:rPr lang="en-US" altLang="zh-CN" i="1">
                            <a:latin typeface="Cambria Math" charset="0"/>
                          </a:rPr>
                          <m:t>𝜔</m:t>
                        </m:r>
                      </m:num>
                      <m:den>
                        <m:f>
                          <m:fPr>
                            <m:ctrlPr>
                              <a:rPr lang="zh-CN" altLang="zh-CN" i="1">
                                <a:latin typeface="Cambria Math" charset="0"/>
                              </a:rPr>
                            </m:ctrlPr>
                          </m:fPr>
                          <m:num>
                            <m:r>
                              <a:rPr lang="en-US" altLang="zh-CN" i="1">
                                <a:latin typeface="Cambria Math" charset="0"/>
                              </a:rPr>
                              <m:t>2</m:t>
                            </m:r>
                          </m:num>
                          <m:den>
                            <m:sSup>
                              <m:sSupPr>
                                <m:ctrlPr>
                                  <a:rPr lang="zh-CN" altLang="zh-CN" i="1">
                                    <a:latin typeface="Cambria Math" charset="0"/>
                                  </a:rPr>
                                </m:ctrlPr>
                              </m:sSupPr>
                              <m:e>
                                <m:r>
                                  <a:rPr lang="en-US" altLang="zh-CN" i="1">
                                    <a:latin typeface="Cambria Math" charset="0"/>
                                  </a:rPr>
                                  <m:t>∆</m:t>
                                </m:r>
                                <m:r>
                                  <a:rPr lang="en-US" altLang="zh-CN" i="1">
                                    <a:latin typeface="Cambria Math" charset="0"/>
                                  </a:rPr>
                                  <m:t>𝑥</m:t>
                                </m:r>
                              </m:e>
                              <m:sup>
                                <m:r>
                                  <a:rPr lang="en-US" altLang="zh-CN" i="1">
                                    <a:latin typeface="Cambria Math" charset="0"/>
                                  </a:rPr>
                                  <m:t>2</m:t>
                                </m:r>
                              </m:sup>
                            </m:sSup>
                          </m:den>
                        </m:f>
                        <m:r>
                          <a:rPr lang="en-US" altLang="zh-CN" i="1">
                            <a:latin typeface="Cambria Math" charset="0"/>
                          </a:rPr>
                          <m:t>+ </m:t>
                        </m:r>
                        <m:f>
                          <m:fPr>
                            <m:ctrlPr>
                              <a:rPr lang="zh-CN" altLang="zh-CN" i="1">
                                <a:latin typeface="Cambria Math" charset="0"/>
                              </a:rPr>
                            </m:ctrlPr>
                          </m:fPr>
                          <m:num>
                            <m:r>
                              <a:rPr lang="en-US" altLang="zh-CN" i="1">
                                <a:latin typeface="Cambria Math" charset="0"/>
                              </a:rPr>
                              <m:t>2</m:t>
                            </m:r>
                          </m:num>
                          <m:den>
                            <m:sSup>
                              <m:sSupPr>
                                <m:ctrlPr>
                                  <a:rPr lang="zh-CN" altLang="zh-CN" i="1">
                                    <a:latin typeface="Cambria Math" charset="0"/>
                                  </a:rPr>
                                </m:ctrlPr>
                              </m:sSupPr>
                              <m:e>
                                <m:r>
                                  <a:rPr lang="en-US" altLang="zh-CN" i="1">
                                    <a:latin typeface="Cambria Math" charset="0"/>
                                  </a:rPr>
                                  <m:t>∆</m:t>
                                </m:r>
                                <m:r>
                                  <a:rPr lang="en-US" altLang="zh-CN" i="1">
                                    <a:latin typeface="Cambria Math" charset="0"/>
                                  </a:rPr>
                                  <m:t>𝑦</m:t>
                                </m:r>
                              </m:e>
                              <m:sup>
                                <m:r>
                                  <a:rPr lang="en-US" altLang="zh-CN" i="1">
                                    <a:latin typeface="Cambria Math" charset="0"/>
                                  </a:rPr>
                                  <m:t>2</m:t>
                                </m:r>
                              </m:sup>
                            </m:sSup>
                          </m:den>
                        </m:f>
                      </m:den>
                    </m:f>
                    <m:r>
                      <a:rPr lang="en-US" altLang="zh-CN" i="1">
                        <a:latin typeface="Cambria Math" charset="0"/>
                      </a:rPr>
                      <m:t> (</m:t>
                    </m:r>
                    <m:f>
                      <m:fPr>
                        <m:ctrlPr>
                          <a:rPr lang="zh-CN" altLang="zh-CN" i="1">
                            <a:latin typeface="Cambria Math" charset="0"/>
                          </a:rPr>
                        </m:ctrlPr>
                      </m:fPr>
                      <m:num>
                        <m:sSubSup>
                          <m:sSubSupPr>
                            <m:ctrlPr>
                              <a:rPr lang="zh-CN" altLang="zh-CN" i="1">
                                <a:latin typeface="Cambria Math" charset="0"/>
                              </a:rPr>
                            </m:ctrlPr>
                          </m:sSubSupPr>
                          <m:e>
                            <m:r>
                              <a:rPr lang="en-US" altLang="zh-CN" i="1">
                                <a:latin typeface="Cambria Math" charset="0"/>
                              </a:rPr>
                              <m:t>𝑇</m:t>
                            </m:r>
                          </m:e>
                          <m:sub>
                            <m:r>
                              <a:rPr lang="en-US" altLang="zh-CN" i="1">
                                <a:latin typeface="Cambria Math" charset="0"/>
                              </a:rPr>
                              <m:t>𝑖</m:t>
                            </m:r>
                            <m:r>
                              <a:rPr lang="en-US" altLang="zh-CN" i="1">
                                <a:latin typeface="Cambria Math" charset="0"/>
                              </a:rPr>
                              <m:t>+1,</m:t>
                            </m:r>
                            <m:r>
                              <a:rPr lang="en-US" altLang="zh-CN" i="1">
                                <a:latin typeface="Cambria Math" charset="0"/>
                              </a:rPr>
                              <m:t>𝑗</m:t>
                            </m:r>
                          </m:sub>
                          <m:sup>
                            <m:r>
                              <a:rPr lang="en-US" altLang="zh-CN" i="1">
                                <a:latin typeface="Cambria Math" charset="0"/>
                              </a:rPr>
                              <m:t>𝑘</m:t>
                            </m:r>
                          </m:sup>
                        </m:sSubSup>
                        <m:r>
                          <a:rPr lang="en-US" altLang="zh-CN" i="1">
                            <a:latin typeface="Cambria Math" charset="0"/>
                          </a:rPr>
                          <m:t>+ </m:t>
                        </m:r>
                        <m:sSubSup>
                          <m:sSubSupPr>
                            <m:ctrlPr>
                              <a:rPr lang="zh-CN" altLang="zh-CN" i="1">
                                <a:latin typeface="Cambria Math" charset="0"/>
                              </a:rPr>
                            </m:ctrlPr>
                          </m:sSubSupPr>
                          <m:e>
                            <m:r>
                              <a:rPr lang="en-US" altLang="zh-CN" i="1">
                                <a:latin typeface="Cambria Math" charset="0"/>
                              </a:rPr>
                              <m:t>𝑇</m:t>
                            </m:r>
                          </m:e>
                          <m:sub>
                            <m:r>
                              <a:rPr lang="en-US" altLang="zh-CN" i="1">
                                <a:latin typeface="Cambria Math" charset="0"/>
                              </a:rPr>
                              <m:t>𝑖</m:t>
                            </m:r>
                            <m:r>
                              <a:rPr lang="en-US" altLang="zh-CN" i="1">
                                <a:latin typeface="Cambria Math" charset="0"/>
                              </a:rPr>
                              <m:t>−1,</m:t>
                            </m:r>
                            <m:r>
                              <a:rPr lang="en-US" altLang="zh-CN" i="1">
                                <a:latin typeface="Cambria Math" charset="0"/>
                              </a:rPr>
                              <m:t>𝑗</m:t>
                            </m:r>
                          </m:sub>
                          <m:sup>
                            <m:r>
                              <a:rPr lang="en-US" altLang="zh-CN" i="1">
                                <a:latin typeface="Cambria Math" charset="0"/>
                              </a:rPr>
                              <m:t>𝑘</m:t>
                            </m:r>
                            <m:r>
                              <a:rPr lang="en-US" altLang="zh-CN" i="1">
                                <a:latin typeface="Cambria Math" charset="0"/>
                              </a:rPr>
                              <m:t>+1</m:t>
                            </m:r>
                          </m:sup>
                        </m:sSubSup>
                      </m:num>
                      <m:den>
                        <m:sSup>
                          <m:sSupPr>
                            <m:ctrlPr>
                              <a:rPr lang="zh-CN" altLang="zh-CN" i="1">
                                <a:latin typeface="Cambria Math" charset="0"/>
                              </a:rPr>
                            </m:ctrlPr>
                          </m:sSupPr>
                          <m:e>
                            <m:r>
                              <a:rPr lang="en-US" altLang="zh-CN" i="1">
                                <a:latin typeface="Cambria Math" charset="0"/>
                              </a:rPr>
                              <m:t>∆</m:t>
                            </m:r>
                            <m:r>
                              <a:rPr lang="en-US" altLang="zh-CN" i="1">
                                <a:latin typeface="Cambria Math" charset="0"/>
                              </a:rPr>
                              <m:t>𝑥</m:t>
                            </m:r>
                          </m:e>
                          <m:sup>
                            <m:r>
                              <a:rPr lang="en-US" altLang="zh-CN" i="1">
                                <a:latin typeface="Cambria Math" charset="0"/>
                              </a:rPr>
                              <m:t>2</m:t>
                            </m:r>
                          </m:sup>
                        </m:sSup>
                      </m:den>
                    </m:f>
                    <m:r>
                      <a:rPr lang="en-US" altLang="zh-CN" i="1">
                        <a:latin typeface="Cambria Math" charset="0"/>
                      </a:rPr>
                      <m:t>+ </m:t>
                    </m:r>
                    <m:f>
                      <m:fPr>
                        <m:ctrlPr>
                          <a:rPr lang="zh-CN" altLang="zh-CN" i="1">
                            <a:latin typeface="Cambria Math" charset="0"/>
                          </a:rPr>
                        </m:ctrlPr>
                      </m:fPr>
                      <m:num>
                        <m:sSubSup>
                          <m:sSubSupPr>
                            <m:ctrlPr>
                              <a:rPr lang="zh-CN" altLang="zh-CN" i="1">
                                <a:latin typeface="Cambria Math" charset="0"/>
                              </a:rPr>
                            </m:ctrlPr>
                          </m:sSubSupPr>
                          <m:e>
                            <m:r>
                              <a:rPr lang="en-US" altLang="zh-CN" i="1">
                                <a:latin typeface="Cambria Math" charset="0"/>
                              </a:rPr>
                              <m:t>𝑇</m:t>
                            </m:r>
                          </m:e>
                          <m:sub>
                            <m:r>
                              <a:rPr lang="en-US" altLang="zh-CN" i="1">
                                <a:latin typeface="Cambria Math" charset="0"/>
                              </a:rPr>
                              <m:t>𝑖</m:t>
                            </m:r>
                            <m:r>
                              <a:rPr lang="en-US" altLang="zh-CN" i="1">
                                <a:latin typeface="Cambria Math" charset="0"/>
                              </a:rPr>
                              <m:t>,</m:t>
                            </m:r>
                            <m:r>
                              <a:rPr lang="en-US" altLang="zh-CN" i="1">
                                <a:latin typeface="Cambria Math" charset="0"/>
                              </a:rPr>
                              <m:t>𝑗</m:t>
                            </m:r>
                            <m:r>
                              <a:rPr lang="en-US" altLang="zh-CN" i="1">
                                <a:latin typeface="Cambria Math" charset="0"/>
                              </a:rPr>
                              <m:t>+1</m:t>
                            </m:r>
                          </m:sub>
                          <m:sup>
                            <m:r>
                              <a:rPr lang="en-US" altLang="zh-CN" i="1">
                                <a:latin typeface="Cambria Math" charset="0"/>
                              </a:rPr>
                              <m:t>𝑘</m:t>
                            </m:r>
                          </m:sup>
                        </m:sSubSup>
                        <m:r>
                          <a:rPr lang="en-US" altLang="zh-CN" i="1">
                            <a:latin typeface="Cambria Math" charset="0"/>
                          </a:rPr>
                          <m:t>+ </m:t>
                        </m:r>
                        <m:sSubSup>
                          <m:sSubSupPr>
                            <m:ctrlPr>
                              <a:rPr lang="zh-CN" altLang="zh-CN" i="1">
                                <a:latin typeface="Cambria Math" charset="0"/>
                              </a:rPr>
                            </m:ctrlPr>
                          </m:sSubSupPr>
                          <m:e>
                            <m:r>
                              <a:rPr lang="en-US" altLang="zh-CN" i="1">
                                <a:latin typeface="Cambria Math" charset="0"/>
                              </a:rPr>
                              <m:t>𝑇</m:t>
                            </m:r>
                          </m:e>
                          <m:sub>
                            <m:r>
                              <a:rPr lang="en-US" altLang="zh-CN" i="1">
                                <a:latin typeface="Cambria Math" charset="0"/>
                              </a:rPr>
                              <m:t>𝑖</m:t>
                            </m:r>
                            <m:r>
                              <a:rPr lang="en-US" altLang="zh-CN" i="1">
                                <a:latin typeface="Cambria Math" charset="0"/>
                              </a:rPr>
                              <m:t>,</m:t>
                            </m:r>
                            <m:r>
                              <a:rPr lang="en-US" altLang="zh-CN" i="1">
                                <a:latin typeface="Cambria Math" charset="0"/>
                              </a:rPr>
                              <m:t>𝑗</m:t>
                            </m:r>
                            <m:r>
                              <a:rPr lang="en-US" altLang="zh-CN" i="1">
                                <a:latin typeface="Cambria Math" charset="0"/>
                              </a:rPr>
                              <m:t>−1</m:t>
                            </m:r>
                          </m:sub>
                          <m:sup>
                            <m:r>
                              <a:rPr lang="en-US" altLang="zh-CN" i="1">
                                <a:latin typeface="Cambria Math" charset="0"/>
                              </a:rPr>
                              <m:t>𝑘</m:t>
                            </m:r>
                            <m:r>
                              <a:rPr lang="en-US" altLang="zh-CN" i="1">
                                <a:latin typeface="Cambria Math" charset="0"/>
                              </a:rPr>
                              <m:t>+1</m:t>
                            </m:r>
                          </m:sup>
                        </m:sSubSup>
                      </m:num>
                      <m:den>
                        <m:sSup>
                          <m:sSupPr>
                            <m:ctrlPr>
                              <a:rPr lang="zh-CN" altLang="zh-CN" i="1">
                                <a:latin typeface="Cambria Math" charset="0"/>
                              </a:rPr>
                            </m:ctrlPr>
                          </m:sSupPr>
                          <m:e>
                            <m:r>
                              <a:rPr lang="en-US" altLang="zh-CN" i="1">
                                <a:latin typeface="Cambria Math" charset="0"/>
                              </a:rPr>
                              <m:t>∆</m:t>
                            </m:r>
                            <m:r>
                              <a:rPr lang="en-US" altLang="zh-CN" i="1">
                                <a:latin typeface="Cambria Math" charset="0"/>
                              </a:rPr>
                              <m:t>𝑦</m:t>
                            </m:r>
                          </m:e>
                          <m:sup>
                            <m:r>
                              <a:rPr lang="en-US" altLang="zh-CN" i="1">
                                <a:latin typeface="Cambria Math" charset="0"/>
                              </a:rPr>
                              <m:t>2</m:t>
                            </m:r>
                          </m:sup>
                        </m:sSup>
                      </m:den>
                    </m:f>
                    <m:r>
                      <a:rPr lang="en-US" altLang="zh-CN" i="1">
                        <a:latin typeface="Cambria Math" charset="0"/>
                      </a:rPr>
                      <m:t>)</m:t>
                    </m:r>
                  </m:oMath>
                </a14:m>
                <a:endParaRPr lang="zh-CN" altLang="zh-CN" dirty="0"/>
              </a:p>
              <a:p>
                <a:pPr lvl="1"/>
                <a:r>
                  <a:rPr kumimoji="1" lang="en-US" altLang="zh-CN" dirty="0" smtClean="0"/>
                  <a:t>With </a:t>
                </a:r>
                <a14:m>
                  <m:oMath xmlns:m="http://schemas.openxmlformats.org/officeDocument/2006/math">
                    <m:r>
                      <a:rPr kumimoji="1" lang="en-US" altLang="zh-CN" i="1" smtClean="0">
                        <a:latin typeface="Cambria Math" charset="0"/>
                        <a:ea typeface="Cambria Math" charset="0"/>
                        <a:cs typeface="Cambria Math" charset="0"/>
                      </a:rPr>
                      <m:t>𝜔</m:t>
                    </m:r>
                    <m:r>
                      <a:rPr kumimoji="1" lang="en-US" altLang="zh-CN" b="0" i="1" smtClean="0">
                        <a:latin typeface="Cambria Math" charset="0"/>
                        <a:ea typeface="Cambria Math" charset="0"/>
                        <a:cs typeface="Cambria Math" charset="0"/>
                      </a:rPr>
                      <m:t>=2∗(</m:t>
                    </m:r>
                    <m:r>
                      <m:rPr>
                        <m:nor/>
                      </m:rPr>
                      <a:rPr lang="is-IS" altLang="zh-CN"/>
                      <m:t>1−</m:t>
                    </m:r>
                    <m:f>
                      <m:fPr>
                        <m:ctrlPr>
                          <a:rPr lang="bg-BG" altLang="zh-CN" i="1" smtClean="0">
                            <a:latin typeface="Cambria Math" charset="0"/>
                          </a:rPr>
                        </m:ctrlPr>
                      </m:fPr>
                      <m:num>
                        <m:r>
                          <a:rPr lang="bg-BG" altLang="zh-CN" i="1" smtClean="0">
                            <a:latin typeface="Cambria Math" charset="0"/>
                            <a:ea typeface="Cambria Math" charset="0"/>
                            <a:cs typeface="Cambria Math" charset="0"/>
                          </a:rPr>
                          <m:t>𝜋</m:t>
                        </m:r>
                      </m:num>
                      <m:den>
                        <m:r>
                          <a:rPr lang="en-US" altLang="zh-CN" b="0" i="1" smtClean="0">
                            <a:latin typeface="Cambria Math" charset="0"/>
                          </a:rPr>
                          <m:t>𝑁</m:t>
                        </m:r>
                      </m:den>
                    </m:f>
                    <m:r>
                      <m:rPr>
                        <m:nor/>
                      </m:rPr>
                      <a:rPr lang="is-IS" altLang="zh-CN"/>
                      <m:t>+</m:t>
                    </m:r>
                    <m:f>
                      <m:fPr>
                        <m:ctrlPr>
                          <a:rPr lang="bg-BG" altLang="zh-CN" i="1" smtClean="0">
                            <a:latin typeface="Cambria Math" charset="0"/>
                          </a:rPr>
                        </m:ctrlPr>
                      </m:fPr>
                      <m:num>
                        <m:sSup>
                          <m:sSupPr>
                            <m:ctrlPr>
                              <a:rPr lang="bg-BG" altLang="zh-CN" i="1" smtClean="0">
                                <a:latin typeface="Cambria Math" charset="0"/>
                              </a:rPr>
                            </m:ctrlPr>
                          </m:sSupPr>
                          <m:e>
                            <m:r>
                              <a:rPr lang="bg-BG" altLang="zh-CN" i="1" smtClean="0">
                                <a:latin typeface="Cambria Math" charset="0"/>
                                <a:ea typeface="Cambria Math" charset="0"/>
                                <a:cs typeface="Cambria Math" charset="0"/>
                              </a:rPr>
                              <m:t>𝜋</m:t>
                            </m:r>
                          </m:e>
                          <m:sup>
                            <m:r>
                              <a:rPr lang="en-US" altLang="zh-CN" b="0" i="1" smtClean="0">
                                <a:latin typeface="Cambria Math" charset="0"/>
                              </a:rPr>
                              <m:t>2</m:t>
                            </m:r>
                          </m:sup>
                        </m:sSup>
                      </m:num>
                      <m:den>
                        <m:sSup>
                          <m:sSupPr>
                            <m:ctrlPr>
                              <a:rPr lang="bg-BG" altLang="zh-CN" i="1" smtClean="0">
                                <a:latin typeface="Cambria Math" charset="0"/>
                              </a:rPr>
                            </m:ctrlPr>
                          </m:sSupPr>
                          <m:e>
                            <m:r>
                              <a:rPr lang="en-US" altLang="zh-CN" b="0" i="1" smtClean="0">
                                <a:latin typeface="Cambria Math" charset="0"/>
                              </a:rPr>
                              <m:t>𝑁</m:t>
                            </m:r>
                          </m:e>
                          <m:sup>
                            <m:r>
                              <a:rPr lang="en-US" altLang="zh-CN" b="0" i="1" smtClean="0">
                                <a:latin typeface="Cambria Math" charset="0"/>
                              </a:rPr>
                              <m:t>2</m:t>
                            </m:r>
                          </m:sup>
                        </m:sSup>
                      </m:den>
                    </m:f>
                    <m:r>
                      <a:rPr kumimoji="1" lang="en-US" altLang="zh-CN" b="0" i="1" smtClean="0">
                        <a:latin typeface="Cambria Math" charset="0"/>
                        <a:ea typeface="Cambria Math" charset="0"/>
                        <a:cs typeface="Cambria Math" charset="0"/>
                      </a:rPr>
                      <m:t>)</m:t>
                    </m:r>
                  </m:oMath>
                </a14:m>
                <a:endParaRPr kumimoji="1" lang="en-US" altLang="zh-CN" dirty="0" smtClean="0"/>
              </a:p>
              <a:p>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12"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523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Water part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10515600" cy="4418014"/>
              </a:xfrm>
            </p:spPr>
            <p:txBody>
              <a:bodyPr>
                <a:normAutofit fontScale="85000" lnSpcReduction="20000"/>
              </a:bodyPr>
              <a:lstStyle/>
              <a:p>
                <a:r>
                  <a:rPr kumimoji="1" lang="en-US" altLang="zh-CN" dirty="0" smtClean="0"/>
                  <a:t>The input temperature from left side is homogeneous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𝑖𝑛</m:t>
                        </m:r>
                      </m:sub>
                    </m:sSub>
                    <m:r>
                      <a:rPr kumimoji="1" lang="en-US" altLang="zh-CN" b="0" i="1" smtClean="0">
                        <a:latin typeface="Cambria Math" charset="0"/>
                      </a:rPr>
                      <m:t>=300</m:t>
                    </m:r>
                    <m:r>
                      <a:rPr kumimoji="1" lang="en-US" altLang="zh-CN" b="0" i="1" smtClean="0">
                        <a:latin typeface="Cambria Math" charset="0"/>
                      </a:rPr>
                      <m:t>𝐾</m:t>
                    </m:r>
                  </m:oMath>
                </a14:m>
                <a:r>
                  <a:rPr kumimoji="1" lang="en-US" altLang="zh-CN" dirty="0" smtClean="0"/>
                  <a:t>, flux transferred from the upper surface to heat water.</a:t>
                </a:r>
              </a:p>
              <a:p>
                <a:r>
                  <a:rPr kumimoji="1" lang="en-US" altLang="zh-CN" dirty="0" smtClean="0"/>
                  <a:t>Heat equation:</a:t>
                </a:r>
              </a:p>
              <a:p>
                <a:pPr lvl="1"/>
                <a:endParaRPr kumimoji="1" lang="en-US" altLang="zh-CN" dirty="0" smtClean="0"/>
              </a:p>
              <a:p>
                <a:pPr lvl="1"/>
                <a:endParaRPr kumimoji="1" lang="en-US" altLang="zh-CN" dirty="0"/>
              </a:p>
              <a:p>
                <a:pPr lvl="1"/>
                <a:r>
                  <a:rPr kumimoji="1" lang="en-US" altLang="zh-CN" dirty="0" smtClean="0"/>
                  <a:t>With </a:t>
                </a:r>
              </a:p>
              <a:p>
                <a:endParaRPr kumimoji="1" lang="en-US" altLang="zh-CN" dirty="0" smtClean="0"/>
              </a:p>
              <a:p>
                <a:r>
                  <a:rPr kumimoji="1" lang="en-US" altLang="zh-CN" dirty="0" smtClean="0"/>
                  <a:t>Boundary  condition:</a:t>
                </a:r>
              </a:p>
              <a:p>
                <a:pPr lvl="1"/>
                <a14:m>
                  <m:oMath xmlns:m="http://schemas.openxmlformats.org/officeDocument/2006/math">
                    <m:d>
                      <m:dPr>
                        <m:begChr m:val="{"/>
                        <m:endChr m:val=""/>
                        <m:ctrlPr>
                          <a:rPr kumimoji="1" lang="en-US" altLang="zh-CN" i="1" smtClean="0">
                            <a:latin typeface="Cambria Math" charset="0"/>
                          </a:rPr>
                        </m:ctrlPr>
                      </m:dPr>
                      <m:e>
                        <m:eqArr>
                          <m:eqArrPr>
                            <m:ctrlPr>
                              <a:rPr kumimoji="1" lang="en-US" altLang="zh-CN" i="1" smtClean="0">
                                <a:latin typeface="Cambria Math" charset="0"/>
                              </a:rPr>
                            </m:ctrlPr>
                          </m:eqArrPr>
                          <m:e>
                            <m:sSub>
                              <m:sSubPr>
                                <m:ctrlPr>
                                  <a:rPr kumimoji="1" lang="en-US" altLang="zh-CN"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𝑖𝑛</m:t>
                                </m:r>
                              </m:sub>
                            </m:sSub>
                            <m:r>
                              <a:rPr kumimoji="1" lang="en-US" altLang="zh-CN" b="0" i="1" smtClean="0">
                                <a:latin typeface="Cambria Math" charset="0"/>
                              </a:rPr>
                              <m:t>=300</m:t>
                            </m:r>
                            <m:r>
                              <a:rPr kumimoji="1" lang="en-US" altLang="zh-CN" b="0" i="1" smtClean="0">
                                <a:latin typeface="Cambria Math" charset="0"/>
                              </a:rPr>
                              <m:t>𝐾</m:t>
                            </m:r>
                            <m:r>
                              <a:rPr kumimoji="1" lang="en-US" altLang="zh-CN" b="0" i="1" smtClean="0">
                                <a:latin typeface="Cambria Math" charset="0"/>
                              </a:rPr>
                              <m:t>,  </m:t>
                            </m:r>
                            <m:r>
                              <a:rPr kumimoji="1" lang="en-US" altLang="zh-CN" b="0" i="1" smtClean="0">
                                <a:latin typeface="Cambria Math" charset="0"/>
                              </a:rPr>
                              <m:t>𝑙𝑒𝑓𝑡</m:t>
                            </m:r>
                            <m:r>
                              <a:rPr kumimoji="1" lang="en-US" altLang="zh-CN" b="0" i="1" smtClean="0">
                                <a:latin typeface="Cambria Math" charset="0"/>
                              </a:rPr>
                              <m:t> </m:t>
                            </m:r>
                            <m:r>
                              <a:rPr kumimoji="1" lang="en-US" altLang="zh-CN" b="0" i="1" smtClean="0">
                                <a:latin typeface="Cambria Math" charset="0"/>
                              </a:rPr>
                              <m:t>𝑠𝑖𝑑𝑒</m:t>
                            </m:r>
                          </m:e>
                          <m:e>
                            <m:r>
                              <m:rPr>
                                <m:nor/>
                              </m:rPr>
                              <a:rPr lang="en-US" altLang="zh-CN"/>
                              <m:t>−</m:t>
                            </m:r>
                            <m:sSub>
                              <m:sSubPr>
                                <m:ctrlPr>
                                  <a:rPr lang="zh-CN" altLang="en-US" i="1">
                                    <a:latin typeface="Cambria Math" charset="0"/>
                                  </a:rPr>
                                </m:ctrlPr>
                              </m:sSubPr>
                              <m:e>
                                <m:r>
                                  <a:rPr lang="en-US" altLang="zh-CN" i="1">
                                    <a:latin typeface="Cambria Math" charset="0"/>
                                  </a:rPr>
                                  <m:t>𝜆</m:t>
                                </m:r>
                              </m:e>
                              <m:sub>
                                <m:r>
                                  <a:rPr lang="en-US" altLang="zh-CN" i="1">
                                    <a:latin typeface="Cambria Math" charset="0"/>
                                  </a:rPr>
                                  <m:t>𝑤𝑎𝑡𝑒𝑟</m:t>
                                </m:r>
                              </m:sub>
                            </m:sSub>
                            <m:f>
                              <m:fPr>
                                <m:ctrlPr>
                                  <a:rPr lang="zh-CN" altLang="en-US" i="1">
                                    <a:latin typeface="Cambria Math" charset="0"/>
                                  </a:rPr>
                                </m:ctrlPr>
                              </m:fPr>
                              <m:num>
                                <m:r>
                                  <a:rPr lang="en-US" altLang="zh-CN" i="1">
                                    <a:latin typeface="Cambria Math" charset="0"/>
                                  </a:rPr>
                                  <m:t>𝜕</m:t>
                                </m:r>
                                <m:sSub>
                                  <m:sSubPr>
                                    <m:ctrlPr>
                                      <a:rPr lang="zh-CN" altLang="en-US" i="1">
                                        <a:latin typeface="Cambria Math" charset="0"/>
                                      </a:rPr>
                                    </m:ctrlPr>
                                  </m:sSubPr>
                                  <m:e>
                                    <m:r>
                                      <a:rPr lang="en-US" altLang="zh-CN" i="1">
                                        <a:latin typeface="Cambria Math" charset="0"/>
                                      </a:rPr>
                                      <m:t>𝑇</m:t>
                                    </m:r>
                                  </m:e>
                                  <m:sub>
                                    <m:r>
                                      <a:rPr lang="en-US" altLang="zh-CN" i="1">
                                        <a:latin typeface="Cambria Math" charset="0"/>
                                      </a:rPr>
                                      <m:t>𝑤𝑎𝑡𝑒𝑟</m:t>
                                    </m:r>
                                  </m:sub>
                                </m:sSub>
                              </m:num>
                              <m:den>
                                <m:r>
                                  <a:rPr lang="en-US" altLang="zh-CN" i="1">
                                    <a:latin typeface="Cambria Math" charset="0"/>
                                  </a:rPr>
                                  <m:t>𝜕</m:t>
                                </m:r>
                                <m:r>
                                  <a:rPr lang="en-US" altLang="zh-CN" i="1">
                                    <a:latin typeface="Cambria Math" charset="0"/>
                                  </a:rPr>
                                  <m:t>𝑦</m:t>
                                </m:r>
                              </m:den>
                            </m:f>
                            <m:r>
                              <a:rPr lang="en-US" altLang="zh-CN" i="1">
                                <a:latin typeface="Cambria Math" charset="0"/>
                              </a:rPr>
                              <m:t>=</m:t>
                            </m:r>
                            <m:sSub>
                              <m:sSubPr>
                                <m:ctrlPr>
                                  <a:rPr lang="en-US" altLang="zh-CN" b="0" i="1" smtClean="0">
                                    <a:latin typeface="Cambria Math" charset="0"/>
                                  </a:rPr>
                                </m:ctrlPr>
                              </m:sSubPr>
                              <m:e>
                                <m:r>
                                  <a:rPr lang="en-US" altLang="zh-CN" i="1" smtClean="0">
                                    <a:latin typeface="Cambria Math" charset="0"/>
                                  </a:rPr>
                                  <m:t>𝜑</m:t>
                                </m:r>
                              </m:e>
                              <m:sub>
                                <m:r>
                                  <a:rPr lang="en-US" altLang="zh-CN" b="0" i="1" smtClean="0">
                                    <a:latin typeface="Cambria Math" charset="0"/>
                                  </a:rPr>
                                  <m:t>𝑠𝑡𝑒𝑒𝑙</m:t>
                                </m:r>
                                <m:r>
                                  <a:rPr lang="en-US" altLang="zh-CN" b="0" i="1" smtClean="0">
                                    <a:latin typeface="Cambria Math" charset="0"/>
                                  </a:rPr>
                                  <m:t>→</m:t>
                                </m:r>
                                <m:r>
                                  <a:rPr lang="en-US" altLang="zh-CN" b="0" i="1" smtClean="0">
                                    <a:latin typeface="Cambria Math" charset="0"/>
                                  </a:rPr>
                                  <m:t>𝑤𝑎𝑡𝑒𝑟</m:t>
                                </m:r>
                              </m:sub>
                            </m:sSub>
                            <m:r>
                              <a:rPr lang="en-US" altLang="zh-CN" b="0" i="1" smtClean="0">
                                <a:latin typeface="Cambria Math" charset="0"/>
                              </a:rPr>
                              <m:t>,   </m:t>
                            </m:r>
                            <m:r>
                              <a:rPr lang="en-US" altLang="zh-CN" b="0" i="1" smtClean="0">
                                <a:latin typeface="Cambria Math" charset="0"/>
                              </a:rPr>
                              <m:t>𝑢𝑝</m:t>
                            </m:r>
                            <m:r>
                              <a:rPr lang="en-US" altLang="zh-CN" b="0" i="1" smtClean="0">
                                <a:latin typeface="Cambria Math" charset="0"/>
                              </a:rPr>
                              <m:t> </m:t>
                            </m:r>
                            <m:r>
                              <a:rPr lang="en-US" altLang="zh-CN" b="0" i="1" smtClean="0">
                                <a:latin typeface="Cambria Math" charset="0"/>
                              </a:rPr>
                              <m:t>𝑠𝑖𝑑𝑒</m:t>
                            </m:r>
                          </m:e>
                          <m:e>
                            <m:sSub>
                              <m:sSubPr>
                                <m:ctrlPr>
                                  <a:rPr lang="zh-CN" altLang="en-US" i="1">
                                    <a:latin typeface="Cambria Math" charset="0"/>
                                  </a:rPr>
                                </m:ctrlPr>
                              </m:sSubPr>
                              <m:e>
                                <m:r>
                                  <a:rPr lang="en-US" altLang="zh-CN" i="1">
                                    <a:latin typeface="Cambria Math" charset="0"/>
                                  </a:rPr>
                                  <m:t>𝜆</m:t>
                                </m:r>
                              </m:e>
                              <m:sub>
                                <m:r>
                                  <a:rPr lang="en-US" altLang="zh-CN" i="1">
                                    <a:latin typeface="Cambria Math" charset="0"/>
                                  </a:rPr>
                                  <m:t>𝑤𝑎𝑡𝑒𝑟</m:t>
                                </m:r>
                              </m:sub>
                            </m:sSub>
                            <m:f>
                              <m:fPr>
                                <m:ctrlPr>
                                  <a:rPr lang="zh-CN" altLang="en-US" i="1" smtClean="0">
                                    <a:latin typeface="Cambria Math" charset="0"/>
                                  </a:rPr>
                                </m:ctrlPr>
                              </m:fPr>
                              <m:num>
                                <m:r>
                                  <a:rPr lang="en-US" altLang="zh-CN" i="1">
                                    <a:latin typeface="Cambria Math" charset="0"/>
                                  </a:rPr>
                                  <m:t>𝜕</m:t>
                                </m:r>
                                <m:sSub>
                                  <m:sSubPr>
                                    <m:ctrlPr>
                                      <a:rPr lang="zh-CN" altLang="en-US" i="1">
                                        <a:latin typeface="Cambria Math" charset="0"/>
                                      </a:rPr>
                                    </m:ctrlPr>
                                  </m:sSubPr>
                                  <m:e>
                                    <m:r>
                                      <a:rPr lang="en-US" altLang="zh-CN" i="1">
                                        <a:latin typeface="Cambria Math" charset="0"/>
                                      </a:rPr>
                                      <m:t>𝑇</m:t>
                                    </m:r>
                                  </m:e>
                                  <m:sub>
                                    <m:r>
                                      <a:rPr lang="en-US" altLang="zh-CN" i="1">
                                        <a:latin typeface="Cambria Math" charset="0"/>
                                      </a:rPr>
                                      <m:t>𝑤𝑎𝑡𝑒𝑟</m:t>
                                    </m:r>
                                  </m:sub>
                                </m:sSub>
                              </m:num>
                              <m:den>
                                <m:r>
                                  <a:rPr lang="en-US" altLang="zh-CN" i="1">
                                    <a:latin typeface="Cambria Math" charset="0"/>
                                  </a:rPr>
                                  <m:t>𝜕</m:t>
                                </m:r>
                                <m:r>
                                  <a:rPr lang="en-US" altLang="zh-CN" i="1">
                                    <a:latin typeface="Cambria Math" charset="0"/>
                                  </a:rPr>
                                  <m:t>𝑥</m:t>
                                </m:r>
                              </m:den>
                            </m:f>
                            <m:r>
                              <a:rPr lang="en-US" altLang="zh-CN" b="0" i="1" smtClean="0">
                                <a:latin typeface="Cambria Math" charset="0"/>
                              </a:rPr>
                              <m:t>=0,   </m:t>
                            </m:r>
                            <m:r>
                              <a:rPr lang="en-US" altLang="zh-CN" b="0" i="1" smtClean="0">
                                <a:latin typeface="Cambria Math" charset="0"/>
                              </a:rPr>
                              <m:t>𝑟𝑖𝑔h𝑡</m:t>
                            </m:r>
                            <m:r>
                              <a:rPr lang="en-US" altLang="zh-CN" b="0" i="1" smtClean="0">
                                <a:latin typeface="Cambria Math" charset="0"/>
                              </a:rPr>
                              <m:t> </m:t>
                            </m:r>
                            <m:r>
                              <a:rPr lang="en-US" altLang="zh-CN" b="0" i="1" smtClean="0">
                                <a:latin typeface="Cambria Math" charset="0"/>
                              </a:rPr>
                              <m:t>𝑠𝑖𝑑𝑒</m:t>
                            </m:r>
                            <m:r>
                              <a:rPr lang="en-US" altLang="zh-CN" b="0" i="1" smtClean="0">
                                <a:latin typeface="Cambria Math" charset="0"/>
                              </a:rPr>
                              <m:t> </m:t>
                            </m:r>
                          </m:e>
                          <m:e>
                            <m:sSub>
                              <m:sSubPr>
                                <m:ctrlPr>
                                  <a:rPr lang="zh-CN" altLang="en-US" i="1">
                                    <a:latin typeface="Cambria Math" charset="0"/>
                                  </a:rPr>
                                </m:ctrlPr>
                              </m:sSubPr>
                              <m:e>
                                <m:r>
                                  <a:rPr lang="en-US" altLang="zh-CN" i="1">
                                    <a:latin typeface="Cambria Math" charset="0"/>
                                  </a:rPr>
                                  <m:t>𝜆</m:t>
                                </m:r>
                              </m:e>
                              <m:sub>
                                <m:r>
                                  <a:rPr lang="en-US" altLang="zh-CN" i="1">
                                    <a:latin typeface="Cambria Math" charset="0"/>
                                  </a:rPr>
                                  <m:t>𝑤𝑎𝑡𝑒𝑟</m:t>
                                </m:r>
                              </m:sub>
                            </m:sSub>
                            <m:f>
                              <m:fPr>
                                <m:ctrlPr>
                                  <a:rPr lang="zh-CN" altLang="en-US" i="1">
                                    <a:latin typeface="Cambria Math" charset="0"/>
                                  </a:rPr>
                                </m:ctrlPr>
                              </m:fPr>
                              <m:num>
                                <m:r>
                                  <a:rPr lang="en-US" altLang="zh-CN" i="1">
                                    <a:latin typeface="Cambria Math" charset="0"/>
                                  </a:rPr>
                                  <m:t>𝜕</m:t>
                                </m:r>
                                <m:sSub>
                                  <m:sSubPr>
                                    <m:ctrlPr>
                                      <a:rPr lang="zh-CN" altLang="en-US" i="1">
                                        <a:latin typeface="Cambria Math" charset="0"/>
                                      </a:rPr>
                                    </m:ctrlPr>
                                  </m:sSubPr>
                                  <m:e>
                                    <m:r>
                                      <a:rPr lang="en-US" altLang="zh-CN" i="1">
                                        <a:latin typeface="Cambria Math" charset="0"/>
                                      </a:rPr>
                                      <m:t>𝑇</m:t>
                                    </m:r>
                                  </m:e>
                                  <m:sub>
                                    <m:r>
                                      <a:rPr lang="en-US" altLang="zh-CN" i="1">
                                        <a:latin typeface="Cambria Math" charset="0"/>
                                      </a:rPr>
                                      <m:t>𝑤𝑎𝑡𝑒𝑟</m:t>
                                    </m:r>
                                  </m:sub>
                                </m:sSub>
                              </m:num>
                              <m:den>
                                <m:r>
                                  <a:rPr lang="en-US" altLang="zh-CN" i="1">
                                    <a:latin typeface="Cambria Math" charset="0"/>
                                  </a:rPr>
                                  <m:t>𝜕</m:t>
                                </m:r>
                                <m:r>
                                  <a:rPr lang="en-US" altLang="zh-CN" i="1">
                                    <a:latin typeface="Cambria Math" charset="0"/>
                                  </a:rPr>
                                  <m:t>𝑦</m:t>
                                </m:r>
                              </m:den>
                            </m:f>
                            <m:r>
                              <a:rPr lang="en-US" altLang="zh-CN" i="1">
                                <a:latin typeface="Cambria Math" charset="0"/>
                              </a:rPr>
                              <m:t>=</m:t>
                            </m:r>
                            <m:r>
                              <a:rPr lang="en-US" altLang="zh-CN" b="0" i="1" smtClean="0">
                                <a:latin typeface="Cambria Math" charset="0"/>
                              </a:rPr>
                              <m:t>0,  </m:t>
                            </m:r>
                            <m:r>
                              <a:rPr lang="en-US" altLang="zh-CN" b="0" i="1" smtClean="0">
                                <a:latin typeface="Cambria Math" charset="0"/>
                              </a:rPr>
                              <m:t>𝑏𝑜𝑡𝑡𝑜𝑚</m:t>
                            </m:r>
                          </m:e>
                        </m:eqArr>
                      </m:e>
                    </m:d>
                  </m:oMath>
                </a14:m>
                <a:endParaRPr kumimoji="1"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10515600" cy="4418014"/>
              </a:xfrm>
              <a:blipFill rotWithShape="0">
                <a:blip r:embed="rId2"/>
                <a:stretch>
                  <a:fillRect l="-812" t="-3034"/>
                </a:stretch>
              </a:blipFill>
            </p:spPr>
            <p:txBody>
              <a:bodyPr/>
              <a:lstStyle/>
              <a:p>
                <a:r>
                  <a:rPr lang="zh-CN" altLang="en-US">
                    <a:noFill/>
                  </a:rPr>
                  <a:t> </a:t>
                </a:r>
              </a:p>
            </p:txBody>
          </p:sp>
        </mc:Fallback>
      </mc:AlternateContent>
      <p:pic>
        <p:nvPicPr>
          <p:cNvPr id="4" name="图片 3" descr="Macintosh HD:Users:kewenjing:Desktop:屏幕快照 2016-05-18 09.44.43.png"/>
          <p:cNvPicPr/>
          <p:nvPr/>
        </p:nvPicPr>
        <p:blipFill>
          <a:blip r:embed="rId3">
            <a:extLst>
              <a:ext uri="{28A0092B-C50C-407E-A947-70E740481C1C}">
                <a14:useLocalDpi xmlns:a14="http://schemas.microsoft.com/office/drawing/2010/main" val="0"/>
              </a:ext>
            </a:extLst>
          </a:blip>
          <a:srcRect/>
          <a:stretch>
            <a:fillRect/>
          </a:stretch>
        </p:blipFill>
        <p:spPr bwMode="auto">
          <a:xfrm>
            <a:off x="3640930" y="2580475"/>
            <a:ext cx="3376614" cy="828041"/>
          </a:xfrm>
          <a:prstGeom prst="rect">
            <a:avLst/>
          </a:prstGeom>
          <a:noFill/>
          <a:ln>
            <a:noFill/>
          </a:ln>
        </p:spPr>
      </p:pic>
      <p:pic>
        <p:nvPicPr>
          <p:cNvPr id="5" name="图片 4" descr="Macintosh HD:Users:kewenjing:Desktop:屏幕快照 2016-05-18 09.44.51.png"/>
          <p:cNvPicPr/>
          <p:nvPr/>
        </p:nvPicPr>
        <p:blipFill>
          <a:blip r:embed="rId4">
            <a:extLst>
              <a:ext uri="{28A0092B-C50C-407E-A947-70E740481C1C}">
                <a14:useLocalDpi xmlns:a14="http://schemas.microsoft.com/office/drawing/2010/main" val="0"/>
              </a:ext>
            </a:extLst>
          </a:blip>
          <a:srcRect/>
          <a:stretch>
            <a:fillRect/>
          </a:stretch>
        </p:blipFill>
        <p:spPr bwMode="auto">
          <a:xfrm>
            <a:off x="2425301" y="3338348"/>
            <a:ext cx="2431257" cy="696284"/>
          </a:xfrm>
          <a:prstGeom prst="rect">
            <a:avLst/>
          </a:prstGeom>
          <a:noFill/>
          <a:ln>
            <a:noFill/>
          </a:ln>
        </p:spPr>
      </p:pic>
    </p:spTree>
    <p:extLst>
      <p:ext uri="{BB962C8B-B14F-4D97-AF65-F5344CB8AC3E}">
        <p14:creationId xmlns:p14="http://schemas.microsoft.com/office/powerpoint/2010/main" val="456699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aseline="-25000" dirty="0" smtClean="0"/>
              <a:t>Water part</a:t>
            </a:r>
            <a:endParaRPr kumimoji="1" lang="zh-CN" altLang="en-US" baseline="-25000" dirty="0"/>
          </a:p>
        </p:txBody>
      </p:sp>
      <p:sp>
        <p:nvSpPr>
          <p:cNvPr id="3" name="内容占位符 2"/>
          <p:cNvSpPr>
            <a:spLocks noGrp="1"/>
          </p:cNvSpPr>
          <p:nvPr>
            <p:ph idx="1"/>
          </p:nvPr>
        </p:nvSpPr>
        <p:spPr>
          <a:xfrm>
            <a:off x="838200" y="1825625"/>
            <a:ext cx="3679087" cy="1123482"/>
          </a:xfrm>
        </p:spPr>
        <p:txBody>
          <a:bodyPr/>
          <a:lstStyle/>
          <a:p>
            <a:r>
              <a:rPr kumimoji="1" lang="en-US" altLang="zh-CN" dirty="0" smtClean="0"/>
              <a:t>Discretization </a:t>
            </a:r>
          </a:p>
          <a:p>
            <a:pPr lvl="1"/>
            <a:endParaRPr kumimoji="1" lang="zh-CN" altLang="en-US" dirty="0"/>
          </a:p>
        </p:txBody>
      </p:sp>
      <mc:AlternateContent xmlns:mc="http://schemas.openxmlformats.org/markup-compatibility/2006">
        <mc:Choice xmlns:a14="http://schemas.microsoft.com/office/drawing/2010/main" Requires="a14">
          <p:sp>
            <p:nvSpPr>
              <p:cNvPr id="4" name="内容占位符 2"/>
              <p:cNvSpPr txBox="1">
                <a:spLocks/>
              </p:cNvSpPr>
              <p:nvPr/>
            </p:nvSpPr>
            <p:spPr>
              <a:xfrm>
                <a:off x="4762500" y="1571625"/>
                <a:ext cx="7622005" cy="46053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kumimoji="1" lang="en-US" altLang="zh-CN" dirty="0" smtClean="0"/>
                  <a:t>Boundary condition(1</a:t>
                </a:r>
                <a:r>
                  <a:rPr kumimoji="1" lang="en-US" altLang="zh-CN" baseline="30000" dirty="0" smtClean="0"/>
                  <a:t>st</a:t>
                </a:r>
                <a:r>
                  <a:rPr kumimoji="1" lang="en-US" altLang="zh-CN" dirty="0" smtClean="0"/>
                  <a:t> order):</a:t>
                </a:r>
              </a:p>
              <a:p>
                <a:pPr lvl="1"/>
                <a14:m>
                  <m:oMath xmlns:m="http://schemas.openxmlformats.org/officeDocument/2006/math">
                    <m:d>
                      <m:dPr>
                        <m:begChr m:val="{"/>
                        <m:endChr m:val=""/>
                        <m:ctrlPr>
                          <a:rPr kumimoji="1" lang="en-US" altLang="zh-CN" i="1" smtClean="0">
                            <a:latin typeface="Cambria Math" charset="0"/>
                          </a:rPr>
                        </m:ctrlPr>
                      </m:dPr>
                      <m:e>
                        <m:eqArr>
                          <m:eqArrPr>
                            <m:ctrlPr>
                              <a:rPr kumimoji="1" lang="en-US" altLang="zh-CN" i="1" smtClean="0">
                                <a:latin typeface="Cambria Math" charset="0"/>
                              </a:rPr>
                            </m:ctrlPr>
                          </m:eqArrPr>
                          <m:e>
                            <m:sSub>
                              <m:sSubPr>
                                <m:ctrlPr>
                                  <a:rPr kumimoji="1" lang="en-US" altLang="zh-CN"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0,</m:t>
                                </m:r>
                                <m:r>
                                  <a:rPr kumimoji="1" lang="en-US" altLang="zh-CN" b="0" i="1" smtClean="0">
                                    <a:latin typeface="Cambria Math" charset="0"/>
                                  </a:rPr>
                                  <m:t>𝑗</m:t>
                                </m:r>
                              </m:sub>
                            </m:sSub>
                            <m:r>
                              <a:rPr kumimoji="1" lang="en-US" altLang="zh-CN" b="0" i="1" smtClean="0">
                                <a:latin typeface="Cambria Math" charset="0"/>
                              </a:rPr>
                              <m:t>=300</m:t>
                            </m:r>
                          </m:e>
                          <m:e>
                            <m:sSub>
                              <m:sSubPr>
                                <m:ctrlPr>
                                  <a:rPr kumimoji="1" lang="en-US" altLang="zh-CN" b="0" i="1" smtClean="0">
                                    <a:latin typeface="Cambria Math" charset="0"/>
                                  </a:rPr>
                                </m:ctrlPr>
                              </m:sSubPr>
                              <m:e>
                                <m:r>
                                  <a:rPr kumimoji="1" lang="en-US" altLang="zh-CN" b="0" i="1" smtClean="0">
                                    <a:latin typeface="Cambria Math" charset="0"/>
                                    <a:ea typeface="Cambria Math" charset="0"/>
                                    <a:cs typeface="Cambria Math" charset="0"/>
                                  </a:rPr>
                                  <m:t>𝜆</m:t>
                                </m:r>
                              </m:e>
                              <m:sub>
                                <m:r>
                                  <a:rPr kumimoji="1" lang="en-US" altLang="zh-CN" b="0" i="1" smtClean="0">
                                    <a:latin typeface="Cambria Math" charset="0"/>
                                  </a:rPr>
                                  <m:t>𝑤</m:t>
                                </m:r>
                              </m:sub>
                            </m:sSub>
                            <m:f>
                              <m:fPr>
                                <m:ctrlPr>
                                  <a:rPr kumimoji="1" lang="bg-BG" altLang="zh-CN" b="0" i="1" smtClean="0">
                                    <a:latin typeface="Cambria Math" charset="0"/>
                                  </a:rPr>
                                </m:ctrlPr>
                              </m:fPr>
                              <m:num>
                                <m:sSub>
                                  <m:sSubPr>
                                    <m:ctrlPr>
                                      <a:rPr kumimoji="1" lang="en-US" altLang="zh-CN" b="0"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𝑖</m:t>
                                    </m:r>
                                    <m:r>
                                      <a:rPr kumimoji="1" lang="en-US" altLang="zh-CN" b="0" i="1" smtClean="0">
                                        <a:latin typeface="Cambria Math" charset="0"/>
                                      </a:rPr>
                                      <m:t>,</m:t>
                                    </m:r>
                                    <m:r>
                                      <a:rPr kumimoji="1" lang="en-US" altLang="zh-CN" b="0" i="1" smtClean="0">
                                        <a:latin typeface="Cambria Math" charset="0"/>
                                      </a:rPr>
                                      <m:t>𝑁</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𝑖</m:t>
                                    </m:r>
                                    <m:r>
                                      <a:rPr kumimoji="1" lang="en-US" altLang="zh-CN" b="0" i="1" smtClean="0">
                                        <a:latin typeface="Cambria Math" charset="0"/>
                                      </a:rPr>
                                      <m:t>,</m:t>
                                    </m:r>
                                    <m:r>
                                      <a:rPr kumimoji="1" lang="en-US" altLang="zh-CN" b="0" i="1" smtClean="0">
                                        <a:latin typeface="Cambria Math" charset="0"/>
                                      </a:rPr>
                                      <m:t>𝑁</m:t>
                                    </m:r>
                                    <m:r>
                                      <a:rPr kumimoji="1" lang="en-US" altLang="zh-CN" b="0" i="1" smtClean="0">
                                        <a:latin typeface="Cambria Math" charset="0"/>
                                      </a:rPr>
                                      <m:t>−1</m:t>
                                    </m:r>
                                  </m:sub>
                                </m:sSub>
                              </m:num>
                              <m:den>
                                <m:r>
                                  <a:rPr kumimoji="1" lang="en-US" altLang="zh-CN" b="0" i="1" smtClean="0">
                                    <a:latin typeface="Cambria Math" charset="0"/>
                                  </a:rPr>
                                  <m:t>𝑑𝑥</m:t>
                                </m:r>
                              </m:den>
                            </m:f>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ea typeface="Cambria Math" charset="0"/>
                                    <a:cs typeface="Cambria Math" charset="0"/>
                                  </a:rPr>
                                  <m:t>𝜑</m:t>
                                </m:r>
                              </m:e>
                              <m:sub>
                                <m:r>
                                  <a:rPr kumimoji="1" lang="en-US" altLang="zh-CN" b="0" i="1" smtClean="0">
                                    <a:latin typeface="Cambria Math" charset="0"/>
                                  </a:rPr>
                                  <m:t>𝑖</m:t>
                                </m:r>
                              </m:sub>
                            </m:sSub>
                          </m:e>
                          <m:e>
                            <m:sSub>
                              <m:sSubPr>
                                <m:ctrlPr>
                                  <a:rPr kumimoji="1" lang="en-US" altLang="zh-CN" b="0"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𝑖</m:t>
                                </m:r>
                                <m:r>
                                  <a:rPr kumimoji="1" lang="en-US" altLang="zh-CN" b="0" i="1" smtClean="0">
                                    <a:latin typeface="Cambria Math" charset="0"/>
                                  </a:rPr>
                                  <m:t>,0</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𝑖</m:t>
                                </m:r>
                                <m:r>
                                  <a:rPr kumimoji="1" lang="en-US" altLang="zh-CN" b="0" i="1" smtClean="0">
                                    <a:latin typeface="Cambria Math" charset="0"/>
                                  </a:rPr>
                                  <m:t>,1</m:t>
                                </m:r>
                              </m:sub>
                            </m:sSub>
                          </m:e>
                          <m:e>
                            <m:sSub>
                              <m:sSubPr>
                                <m:ctrlPr>
                                  <a:rPr kumimoji="1" lang="en-US" altLang="zh-CN" b="0"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𝑀</m:t>
                                </m:r>
                                <m:r>
                                  <a:rPr kumimoji="1" lang="en-US" altLang="zh-CN" b="0" i="1" smtClean="0">
                                    <a:latin typeface="Cambria Math" charset="0"/>
                                  </a:rPr>
                                  <m:t>,</m:t>
                                </m:r>
                                <m:r>
                                  <a:rPr kumimoji="1" lang="en-US" altLang="zh-CN" b="0" i="1" smtClean="0">
                                    <a:latin typeface="Cambria Math" charset="0"/>
                                  </a:rPr>
                                  <m:t>𝑗</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𝑀</m:t>
                                </m:r>
                                <m:r>
                                  <a:rPr kumimoji="1" lang="en-US" altLang="zh-CN" b="0" i="1" smtClean="0">
                                    <a:latin typeface="Cambria Math" charset="0"/>
                                  </a:rPr>
                                  <m:t>−1,</m:t>
                                </m:r>
                                <m:r>
                                  <a:rPr kumimoji="1" lang="en-US" altLang="zh-CN" b="0" i="1" smtClean="0">
                                    <a:latin typeface="Cambria Math" charset="0"/>
                                  </a:rPr>
                                  <m:t>𝑗</m:t>
                                </m:r>
                              </m:sub>
                            </m:sSub>
                          </m:e>
                        </m:eqArr>
                      </m:e>
                    </m:d>
                  </m:oMath>
                </a14:m>
                <a:endParaRPr kumimoji="1" lang="en-US" altLang="zh-CN" dirty="0" smtClean="0"/>
              </a:p>
              <a:p>
                <a:r>
                  <a:rPr kumimoji="1" lang="en-US" altLang="zh-CN" dirty="0" smtClean="0"/>
                  <a:t>Heat </a:t>
                </a:r>
                <a:r>
                  <a:rPr kumimoji="1" lang="en-US" altLang="zh-CN" dirty="0" smtClean="0"/>
                  <a:t>equation(Gauss </a:t>
                </a:r>
                <a:r>
                  <a:rPr kumimoji="1" lang="en-US" altLang="zh-CN" dirty="0" err="1" smtClean="0"/>
                  <a:t>Siedel</a:t>
                </a:r>
                <a:r>
                  <a:rPr kumimoji="1" lang="en-US" altLang="zh-CN" dirty="0" smtClean="0"/>
                  <a:t>):</a:t>
                </a:r>
              </a:p>
              <a:p>
                <a:pPr lvl="1"/>
                <a14:m>
                  <m:oMath xmlns:m="http://schemas.openxmlformats.org/officeDocument/2006/math">
                    <m:sSub>
                      <m:sSubPr>
                        <m:ctrlPr>
                          <a:rPr lang="zh-CN" altLang="zh-CN" i="1"/>
                        </m:ctrlPr>
                      </m:sSubPr>
                      <m:e>
                        <m:r>
                          <a:rPr lang="en-US" altLang="zh-CN" i="1"/>
                          <m:t>𝑢</m:t>
                        </m:r>
                      </m:e>
                      <m:sub>
                        <m:r>
                          <a:rPr lang="en-US" altLang="zh-CN" i="1"/>
                          <m:t>𝑖</m:t>
                        </m:r>
                        <m:r>
                          <a:rPr lang="en-US" altLang="zh-CN" i="1"/>
                          <m:t>,</m:t>
                        </m:r>
                        <m:r>
                          <a:rPr lang="en-US" altLang="zh-CN" i="1"/>
                          <m:t>𝑗</m:t>
                        </m:r>
                      </m:sub>
                    </m:sSub>
                    <m:f>
                      <m:fPr>
                        <m:ctrlPr>
                          <a:rPr lang="zh-CN" altLang="zh-CN" i="1"/>
                        </m:ctrlPr>
                      </m:fPr>
                      <m:num>
                        <m:sSub>
                          <m:sSubPr>
                            <m:ctrlPr>
                              <a:rPr lang="zh-CN" altLang="zh-CN" i="1"/>
                            </m:ctrlPr>
                          </m:sSubPr>
                          <m:e>
                            <m:r>
                              <a:rPr lang="en-US" altLang="zh-CN" i="1"/>
                              <m:t>𝑇</m:t>
                            </m:r>
                          </m:e>
                          <m:sub>
                            <m:r>
                              <a:rPr lang="en-US" altLang="zh-CN" i="1"/>
                              <m:t>𝑖</m:t>
                            </m:r>
                            <m:r>
                              <a:rPr lang="en-US" altLang="zh-CN" i="1"/>
                              <m:t>,</m:t>
                            </m:r>
                            <m:r>
                              <a:rPr lang="en-US" altLang="zh-CN" i="1"/>
                              <m:t>𝑗</m:t>
                            </m:r>
                          </m:sub>
                        </m:sSub>
                        <m:r>
                          <a:rPr lang="en-US" altLang="zh-CN" i="1"/>
                          <m:t>−</m:t>
                        </m:r>
                        <m:sSub>
                          <m:sSubPr>
                            <m:ctrlPr>
                              <a:rPr lang="zh-CN" altLang="zh-CN" i="1"/>
                            </m:ctrlPr>
                          </m:sSubPr>
                          <m:e>
                            <m:r>
                              <a:rPr lang="en-US" altLang="zh-CN" i="1"/>
                              <m:t>𝑇</m:t>
                            </m:r>
                          </m:e>
                          <m:sub>
                            <m:r>
                              <a:rPr lang="en-US" altLang="zh-CN" i="1"/>
                              <m:t>𝑖</m:t>
                            </m:r>
                            <m:r>
                              <a:rPr lang="en-US" altLang="zh-CN" i="1"/>
                              <m:t>−1,</m:t>
                            </m:r>
                            <m:r>
                              <a:rPr lang="en-US" altLang="zh-CN" i="1"/>
                              <m:t>𝑗</m:t>
                            </m:r>
                          </m:sub>
                        </m:sSub>
                      </m:num>
                      <m:den>
                        <m:r>
                          <a:rPr lang="en-US" altLang="zh-CN" i="1"/>
                          <m:t>∆</m:t>
                        </m:r>
                        <m:r>
                          <a:rPr lang="en-US" altLang="zh-CN" i="1"/>
                          <m:t>𝑥</m:t>
                        </m:r>
                      </m:den>
                    </m:f>
                    <m:r>
                      <a:rPr lang="en-US" altLang="zh-CN" i="1"/>
                      <m:t>=</m:t>
                    </m:r>
                    <m:sSub>
                      <m:sSubPr>
                        <m:ctrlPr>
                          <a:rPr lang="zh-CN" altLang="zh-CN" i="1"/>
                        </m:ctrlPr>
                      </m:sSubPr>
                      <m:e>
                        <m:r>
                          <a:rPr lang="en-US" altLang="zh-CN" i="1"/>
                          <m:t>𝑎</m:t>
                        </m:r>
                      </m:e>
                      <m:sub>
                        <m:r>
                          <a:rPr lang="en-US" altLang="zh-CN" i="1"/>
                          <m:t>𝑤</m:t>
                        </m:r>
                      </m:sub>
                    </m:sSub>
                    <m:d>
                      <m:dPr>
                        <m:ctrlPr>
                          <a:rPr lang="zh-CN" altLang="zh-CN" i="1"/>
                        </m:ctrlPr>
                      </m:dPr>
                      <m:e>
                        <m:f>
                          <m:fPr>
                            <m:ctrlPr>
                              <a:rPr lang="zh-CN" altLang="zh-CN" i="1"/>
                            </m:ctrlPr>
                          </m:fPr>
                          <m:num>
                            <m:sSub>
                              <m:sSubPr>
                                <m:ctrlPr>
                                  <a:rPr lang="zh-CN" altLang="zh-CN" i="1"/>
                                </m:ctrlPr>
                              </m:sSubPr>
                              <m:e>
                                <m:r>
                                  <a:rPr lang="en-US" altLang="zh-CN" i="1"/>
                                  <m:t>𝑇</m:t>
                                </m:r>
                              </m:e>
                              <m:sub>
                                <m:r>
                                  <a:rPr lang="en-US" altLang="zh-CN" i="1"/>
                                  <m:t>𝑖</m:t>
                                </m:r>
                                <m:r>
                                  <a:rPr lang="en-US" altLang="zh-CN" i="1"/>
                                  <m:t>+1,</m:t>
                                </m:r>
                                <m:r>
                                  <a:rPr lang="en-US" altLang="zh-CN" i="1"/>
                                  <m:t>𝑗</m:t>
                                </m:r>
                              </m:sub>
                            </m:sSub>
                            <m:r>
                              <a:rPr lang="en-US" altLang="zh-CN" i="1"/>
                              <m:t>−2</m:t>
                            </m:r>
                            <m:sSub>
                              <m:sSubPr>
                                <m:ctrlPr>
                                  <a:rPr lang="zh-CN" altLang="zh-CN" i="1"/>
                                </m:ctrlPr>
                              </m:sSubPr>
                              <m:e>
                                <m:r>
                                  <a:rPr lang="en-US" altLang="zh-CN" i="1"/>
                                  <m:t>𝑇</m:t>
                                </m:r>
                              </m:e>
                              <m:sub>
                                <m:r>
                                  <a:rPr lang="en-US" altLang="zh-CN" i="1"/>
                                  <m:t>𝑖</m:t>
                                </m:r>
                                <m:r>
                                  <a:rPr lang="en-US" altLang="zh-CN" i="1"/>
                                  <m:t>,</m:t>
                                </m:r>
                                <m:r>
                                  <a:rPr lang="en-US" altLang="zh-CN" i="1"/>
                                  <m:t>𝑗</m:t>
                                </m:r>
                              </m:sub>
                            </m:sSub>
                            <m:r>
                              <a:rPr lang="en-US" altLang="zh-CN" i="1"/>
                              <m:t>+</m:t>
                            </m:r>
                            <m:sSub>
                              <m:sSubPr>
                                <m:ctrlPr>
                                  <a:rPr lang="zh-CN" altLang="zh-CN" i="1"/>
                                </m:ctrlPr>
                              </m:sSubPr>
                              <m:e>
                                <m:r>
                                  <a:rPr lang="en-US" altLang="zh-CN" i="1"/>
                                  <m:t>𝑇</m:t>
                                </m:r>
                              </m:e>
                              <m:sub>
                                <m:r>
                                  <a:rPr lang="en-US" altLang="zh-CN" i="1"/>
                                  <m:t>𝑖</m:t>
                                </m:r>
                                <m:r>
                                  <a:rPr lang="en-US" altLang="zh-CN" i="1"/>
                                  <m:t>−1,</m:t>
                                </m:r>
                                <m:r>
                                  <a:rPr lang="en-US" altLang="zh-CN" i="1"/>
                                  <m:t>𝑗</m:t>
                                </m:r>
                              </m:sub>
                            </m:sSub>
                            <m:r>
                              <a:rPr lang="en-US" altLang="zh-CN" i="1"/>
                              <m:t> </m:t>
                            </m:r>
                          </m:num>
                          <m:den>
                            <m:sSup>
                              <m:sSupPr>
                                <m:ctrlPr>
                                  <a:rPr lang="zh-CN" altLang="zh-CN" i="1"/>
                                </m:ctrlPr>
                              </m:sSupPr>
                              <m:e>
                                <m:r>
                                  <a:rPr lang="en-US" altLang="zh-CN" i="1"/>
                                  <m:t>∆</m:t>
                                </m:r>
                                <m:r>
                                  <a:rPr lang="en-US" altLang="zh-CN" i="1"/>
                                  <m:t>𝑥</m:t>
                                </m:r>
                              </m:e>
                              <m:sup>
                                <m:r>
                                  <a:rPr lang="en-US" altLang="zh-CN" i="1"/>
                                  <m:t>2</m:t>
                                </m:r>
                              </m:sup>
                            </m:sSup>
                          </m:den>
                        </m:f>
                        <m:r>
                          <a:rPr lang="en-US" altLang="zh-CN" i="1"/>
                          <m:t>+</m:t>
                        </m:r>
                        <m:f>
                          <m:fPr>
                            <m:ctrlPr>
                              <a:rPr lang="zh-CN" altLang="zh-CN" i="1"/>
                            </m:ctrlPr>
                          </m:fPr>
                          <m:num>
                            <m:sSub>
                              <m:sSubPr>
                                <m:ctrlPr>
                                  <a:rPr lang="zh-CN" altLang="zh-CN" i="1"/>
                                </m:ctrlPr>
                              </m:sSubPr>
                              <m:e>
                                <m:r>
                                  <a:rPr lang="en-US" altLang="zh-CN" i="1"/>
                                  <m:t>𝑇</m:t>
                                </m:r>
                              </m:e>
                              <m:sub>
                                <m:r>
                                  <a:rPr lang="en-US" altLang="zh-CN" i="1"/>
                                  <m:t>𝑖</m:t>
                                </m:r>
                                <m:r>
                                  <a:rPr lang="en-US" altLang="zh-CN" i="1"/>
                                  <m:t>,</m:t>
                                </m:r>
                                <m:r>
                                  <a:rPr lang="en-US" altLang="zh-CN" i="1"/>
                                  <m:t>𝑗</m:t>
                                </m:r>
                                <m:r>
                                  <a:rPr lang="en-US" altLang="zh-CN" i="1"/>
                                  <m:t>+1</m:t>
                                </m:r>
                              </m:sub>
                            </m:sSub>
                            <m:r>
                              <a:rPr lang="en-US" altLang="zh-CN" i="1"/>
                              <m:t>−2</m:t>
                            </m:r>
                            <m:sSub>
                              <m:sSubPr>
                                <m:ctrlPr>
                                  <a:rPr lang="zh-CN" altLang="zh-CN" i="1"/>
                                </m:ctrlPr>
                              </m:sSubPr>
                              <m:e>
                                <m:r>
                                  <a:rPr lang="en-US" altLang="zh-CN" i="1"/>
                                  <m:t>𝑇</m:t>
                                </m:r>
                              </m:e>
                              <m:sub>
                                <m:r>
                                  <a:rPr lang="en-US" altLang="zh-CN" i="1"/>
                                  <m:t>𝑖</m:t>
                                </m:r>
                                <m:r>
                                  <a:rPr lang="en-US" altLang="zh-CN" i="1"/>
                                  <m:t>,</m:t>
                                </m:r>
                                <m:r>
                                  <a:rPr lang="en-US" altLang="zh-CN" i="1"/>
                                  <m:t>𝑗</m:t>
                                </m:r>
                              </m:sub>
                            </m:sSub>
                            <m:r>
                              <a:rPr lang="en-US" altLang="zh-CN" i="1"/>
                              <m:t>+</m:t>
                            </m:r>
                            <m:sSub>
                              <m:sSubPr>
                                <m:ctrlPr>
                                  <a:rPr lang="zh-CN" altLang="zh-CN" i="1"/>
                                </m:ctrlPr>
                              </m:sSubPr>
                              <m:e>
                                <m:r>
                                  <a:rPr lang="en-US" altLang="zh-CN" i="1"/>
                                  <m:t>𝑇</m:t>
                                </m:r>
                              </m:e>
                              <m:sub>
                                <m:r>
                                  <a:rPr lang="en-US" altLang="zh-CN" i="1"/>
                                  <m:t>𝑖</m:t>
                                </m:r>
                                <m:r>
                                  <a:rPr lang="en-US" altLang="zh-CN" i="1"/>
                                  <m:t>,</m:t>
                                </m:r>
                                <m:r>
                                  <a:rPr lang="en-US" altLang="zh-CN" i="1"/>
                                  <m:t>𝑗</m:t>
                                </m:r>
                                <m:r>
                                  <a:rPr lang="en-US" altLang="zh-CN" i="1"/>
                                  <m:t>−1</m:t>
                                </m:r>
                              </m:sub>
                            </m:sSub>
                            <m:r>
                              <a:rPr lang="en-US" altLang="zh-CN" i="1"/>
                              <m:t> </m:t>
                            </m:r>
                          </m:num>
                          <m:den>
                            <m:sSup>
                              <m:sSupPr>
                                <m:ctrlPr>
                                  <a:rPr lang="zh-CN" altLang="zh-CN" i="1"/>
                                </m:ctrlPr>
                              </m:sSupPr>
                              <m:e>
                                <m:r>
                                  <a:rPr lang="en-US" altLang="zh-CN" i="1"/>
                                  <m:t>∆</m:t>
                                </m:r>
                                <m:r>
                                  <a:rPr lang="en-US" altLang="zh-CN" i="1"/>
                                  <m:t>𝑦</m:t>
                                </m:r>
                              </m:e>
                              <m:sup>
                                <m:r>
                                  <a:rPr lang="en-US" altLang="zh-CN" i="1"/>
                                  <m:t>2</m:t>
                                </m:r>
                              </m:sup>
                            </m:sSup>
                          </m:den>
                        </m:f>
                      </m:e>
                    </m:d>
                  </m:oMath>
                </a14:m>
                <a:endParaRPr lang="en-US" altLang="zh-CN" dirty="0" smtClean="0">
                  <a:effectLst/>
                </a:endParaRPr>
              </a:p>
              <a:p>
                <a:pPr lvl="1"/>
                <a:endParaRPr lang="en-US" altLang="zh-CN" dirty="0" smtClean="0">
                  <a:effectLst/>
                </a:endParaRPr>
              </a:p>
              <a:p>
                <a:pPr lvl="1"/>
                <a:r>
                  <a:rPr lang="zh-CN" altLang="zh-CN" dirty="0" smtClean="0">
                    <a:effectLst/>
                  </a:rPr>
                  <a:t> </a:t>
                </a:r>
                <a14:m>
                  <m:oMath xmlns:m="http://schemas.openxmlformats.org/officeDocument/2006/math">
                    <m:sSubSup>
                      <m:sSubSupPr>
                        <m:ctrlPr>
                          <a:rPr lang="en-US" altLang="zh-CN" i="1" smtClean="0">
                            <a:effectLst/>
                            <a:latin typeface="Cambria Math" charset="0"/>
                          </a:rPr>
                        </m:ctrlPr>
                      </m:sSubSupPr>
                      <m:e>
                        <m:r>
                          <a:rPr lang="en-US" altLang="zh-CN" b="0" i="1" smtClean="0">
                            <a:effectLst/>
                            <a:latin typeface="Cambria Math" charset="0"/>
                          </a:rPr>
                          <m:t>𝑇</m:t>
                        </m:r>
                      </m:e>
                      <m:sub>
                        <m:r>
                          <a:rPr lang="en-US" altLang="zh-CN" b="0" i="1" smtClean="0">
                            <a:effectLst/>
                            <a:latin typeface="Cambria Math" charset="0"/>
                          </a:rPr>
                          <m:t>𝑖</m:t>
                        </m:r>
                        <m:r>
                          <a:rPr lang="en-US" altLang="zh-CN" b="0" i="1" smtClean="0">
                            <a:effectLst/>
                            <a:latin typeface="Cambria Math" charset="0"/>
                          </a:rPr>
                          <m:t>,</m:t>
                        </m:r>
                        <m:r>
                          <a:rPr lang="en-US" altLang="zh-CN" b="0" i="1" smtClean="0">
                            <a:effectLst/>
                            <a:latin typeface="Cambria Math" charset="0"/>
                          </a:rPr>
                          <m:t>𝑗</m:t>
                        </m:r>
                      </m:sub>
                      <m:sup>
                        <m:r>
                          <a:rPr lang="en-US" altLang="zh-CN" b="0" i="1" smtClean="0">
                            <a:effectLst/>
                            <a:latin typeface="Cambria Math" charset="0"/>
                          </a:rPr>
                          <m:t>𝑘</m:t>
                        </m:r>
                        <m:r>
                          <a:rPr lang="en-US" altLang="zh-CN" b="0" i="1" smtClean="0">
                            <a:effectLst/>
                            <a:latin typeface="Cambria Math" charset="0"/>
                          </a:rPr>
                          <m:t>+1</m:t>
                        </m:r>
                      </m:sup>
                    </m:sSubSup>
                    <m:r>
                      <a:rPr lang="en-US" altLang="zh-CN" b="0" i="1" smtClean="0">
                        <a:effectLst/>
                        <a:latin typeface="Cambria Math" charset="0"/>
                      </a:rPr>
                      <m:t>=</m:t>
                    </m:r>
                    <m:f>
                      <m:fPr>
                        <m:ctrlPr>
                          <a:rPr lang="bg-BG" altLang="zh-CN" b="0" i="1" smtClean="0">
                            <a:effectLst/>
                            <a:latin typeface="Cambria Math" charset="0"/>
                          </a:rPr>
                        </m:ctrlPr>
                      </m:fPr>
                      <m:num>
                        <m:r>
                          <a:rPr lang="en-US" altLang="zh-CN" b="0" i="1" smtClean="0">
                            <a:effectLst/>
                            <a:latin typeface="Cambria Math" charset="0"/>
                          </a:rPr>
                          <m:t>1</m:t>
                        </m:r>
                      </m:num>
                      <m:den>
                        <m:sSup>
                          <m:sSupPr>
                            <m:ctrlPr>
                              <a:rPr lang="bg-BG" altLang="zh-CN" b="0" i="1" smtClean="0">
                                <a:effectLst/>
                                <a:latin typeface="Cambria Math" charset="0"/>
                              </a:rPr>
                            </m:ctrlPr>
                          </m:sSupPr>
                          <m:e>
                            <m:r>
                              <a:rPr lang="bg-BG" altLang="zh-CN" b="0" i="1" smtClean="0">
                                <a:effectLst/>
                                <a:latin typeface="Cambria Math" charset="0"/>
                                <a:ea typeface="Cambria Math" charset="0"/>
                                <a:cs typeface="Cambria Math" charset="0"/>
                              </a:rPr>
                              <m:t>∆</m:t>
                            </m:r>
                            <m:r>
                              <a:rPr lang="en-US" altLang="zh-CN" b="0" i="1" smtClean="0">
                                <a:effectLst/>
                                <a:latin typeface="Cambria Math" charset="0"/>
                                <a:ea typeface="Cambria Math" charset="0"/>
                                <a:cs typeface="Cambria Math" charset="0"/>
                              </a:rPr>
                              <m:t>𝑥</m:t>
                            </m:r>
                          </m:e>
                          <m:sup>
                            <m:r>
                              <a:rPr lang="en-US" altLang="zh-CN" b="0" i="1" smtClean="0">
                                <a:effectLst/>
                                <a:latin typeface="Cambria Math" charset="0"/>
                              </a:rPr>
                              <m:t>2</m:t>
                            </m:r>
                          </m:sup>
                        </m:sSup>
                        <m:r>
                          <a:rPr lang="en-US" altLang="zh-CN" b="0" i="1" smtClean="0">
                            <a:effectLst/>
                            <a:latin typeface="Cambria Math" charset="0"/>
                          </a:rPr>
                          <m:t>+</m:t>
                        </m:r>
                        <m:sSup>
                          <m:sSupPr>
                            <m:ctrlPr>
                              <a:rPr lang="en-US" altLang="zh-CN" b="0" i="1" smtClean="0">
                                <a:effectLst/>
                                <a:latin typeface="Cambria Math" charset="0"/>
                                <a:ea typeface="Cambria Math" charset="0"/>
                                <a:cs typeface="Cambria Math" charset="0"/>
                              </a:rPr>
                            </m:ctrlPr>
                          </m:sSupPr>
                          <m:e>
                            <m:r>
                              <a:rPr lang="en-US" altLang="zh-CN" b="0" i="1" smtClean="0">
                                <a:effectLst/>
                                <a:latin typeface="Cambria Math" charset="0"/>
                                <a:ea typeface="Cambria Math" charset="0"/>
                                <a:cs typeface="Cambria Math" charset="0"/>
                              </a:rPr>
                              <m:t>∆</m:t>
                            </m:r>
                            <m:r>
                              <a:rPr lang="en-US" altLang="zh-CN" b="0" i="1" smtClean="0">
                                <a:effectLst/>
                                <a:latin typeface="Cambria Math" charset="0"/>
                                <a:ea typeface="Cambria Math" charset="0"/>
                                <a:cs typeface="Cambria Math" charset="0"/>
                              </a:rPr>
                              <m:t>𝑦</m:t>
                            </m:r>
                          </m:e>
                          <m:sup>
                            <m:r>
                              <a:rPr lang="en-US" altLang="zh-CN" b="0" i="1" smtClean="0">
                                <a:effectLst/>
                                <a:latin typeface="Cambria Math" charset="0"/>
                                <a:ea typeface="Cambria Math" charset="0"/>
                                <a:cs typeface="Cambria Math" charset="0"/>
                              </a:rPr>
                              <m:t>2</m:t>
                            </m:r>
                          </m:sup>
                        </m:sSup>
                        <m:r>
                          <a:rPr lang="en-US" altLang="zh-CN" b="0" i="1" smtClean="0">
                            <a:effectLst/>
                            <a:latin typeface="Cambria Math" charset="0"/>
                            <a:ea typeface="Cambria Math" charset="0"/>
                            <a:cs typeface="Cambria Math" charset="0"/>
                          </a:rPr>
                          <m:t>+</m:t>
                        </m:r>
                        <m:f>
                          <m:fPr>
                            <m:ctrlPr>
                              <a:rPr lang="bg-BG" altLang="zh-CN" b="0" i="1" smtClean="0">
                                <a:effectLst/>
                                <a:latin typeface="Cambria Math" charset="0"/>
                                <a:ea typeface="Cambria Math" charset="0"/>
                                <a:cs typeface="Cambria Math" charset="0"/>
                              </a:rPr>
                            </m:ctrlPr>
                          </m:fPr>
                          <m:num>
                            <m:sSub>
                              <m:sSubPr>
                                <m:ctrlPr>
                                  <a:rPr lang="en-US" altLang="zh-CN" b="0" i="1" smtClean="0">
                                    <a:effectLst/>
                                    <a:latin typeface="Cambria Math" charset="0"/>
                                    <a:ea typeface="Cambria Math" charset="0"/>
                                    <a:cs typeface="Cambria Math" charset="0"/>
                                  </a:rPr>
                                </m:ctrlPr>
                              </m:sSubPr>
                              <m:e>
                                <m:r>
                                  <a:rPr lang="en-US" altLang="zh-CN" b="0" i="1" smtClean="0">
                                    <a:effectLst/>
                                    <a:latin typeface="Cambria Math" charset="0"/>
                                    <a:ea typeface="Cambria Math" charset="0"/>
                                    <a:cs typeface="Cambria Math" charset="0"/>
                                  </a:rPr>
                                  <m:t>𝑢</m:t>
                                </m:r>
                              </m:e>
                              <m:sub>
                                <m:r>
                                  <a:rPr lang="en-US" altLang="zh-CN" b="0" i="1" smtClean="0">
                                    <a:effectLst/>
                                    <a:latin typeface="Cambria Math" charset="0"/>
                                    <a:ea typeface="Cambria Math" charset="0"/>
                                    <a:cs typeface="Cambria Math" charset="0"/>
                                  </a:rPr>
                                  <m:t>𝑖</m:t>
                                </m:r>
                                <m:r>
                                  <a:rPr lang="en-US" altLang="zh-CN" b="0" i="1" smtClean="0">
                                    <a:effectLst/>
                                    <a:latin typeface="Cambria Math" charset="0"/>
                                    <a:ea typeface="Cambria Math" charset="0"/>
                                    <a:cs typeface="Cambria Math" charset="0"/>
                                  </a:rPr>
                                  <m:t>,</m:t>
                                </m:r>
                                <m:r>
                                  <a:rPr lang="en-US" altLang="zh-CN" b="0" i="1" smtClean="0">
                                    <a:effectLst/>
                                    <a:latin typeface="Cambria Math" charset="0"/>
                                    <a:ea typeface="Cambria Math" charset="0"/>
                                    <a:cs typeface="Cambria Math" charset="0"/>
                                  </a:rPr>
                                  <m:t>𝑗</m:t>
                                </m:r>
                              </m:sub>
                            </m:sSub>
                          </m:num>
                          <m:den>
                            <m:sSub>
                              <m:sSubPr>
                                <m:ctrlPr>
                                  <a:rPr lang="en-US" altLang="zh-CN" b="0" i="1" smtClean="0">
                                    <a:effectLst/>
                                    <a:latin typeface="Cambria Math" charset="0"/>
                                    <a:ea typeface="Cambria Math" charset="0"/>
                                    <a:cs typeface="Cambria Math" charset="0"/>
                                  </a:rPr>
                                </m:ctrlPr>
                              </m:sSubPr>
                              <m:e>
                                <m:r>
                                  <a:rPr lang="en-US" altLang="zh-CN" b="0" i="1" smtClean="0">
                                    <a:effectLst/>
                                    <a:latin typeface="Cambria Math" charset="0"/>
                                    <a:ea typeface="Cambria Math" charset="0"/>
                                    <a:cs typeface="Cambria Math" charset="0"/>
                                  </a:rPr>
                                  <m:t>𝑎</m:t>
                                </m:r>
                              </m:e>
                              <m:sub>
                                <m:r>
                                  <a:rPr lang="en-US" altLang="zh-CN" b="0" i="1" smtClean="0">
                                    <a:effectLst/>
                                    <a:latin typeface="Cambria Math" charset="0"/>
                                    <a:ea typeface="Cambria Math" charset="0"/>
                                    <a:cs typeface="Cambria Math" charset="0"/>
                                  </a:rPr>
                                  <m:t>𝑤</m:t>
                                </m:r>
                              </m:sub>
                            </m:sSub>
                            <m:r>
                              <a:rPr lang="en-US" altLang="zh-CN" b="0" i="1" smtClean="0">
                                <a:effectLst/>
                                <a:latin typeface="Cambria Math" charset="0"/>
                                <a:ea typeface="Cambria Math" charset="0"/>
                                <a:cs typeface="Cambria Math" charset="0"/>
                              </a:rPr>
                              <m:t>∆</m:t>
                            </m:r>
                            <m:r>
                              <a:rPr lang="en-US" altLang="zh-CN" b="0" i="1" smtClean="0">
                                <a:effectLst/>
                                <a:latin typeface="Cambria Math" charset="0"/>
                                <a:ea typeface="Cambria Math" charset="0"/>
                                <a:cs typeface="Cambria Math" charset="0"/>
                              </a:rPr>
                              <m:t>𝑥</m:t>
                            </m:r>
                          </m:den>
                        </m:f>
                      </m:den>
                    </m:f>
                    <m:r>
                      <a:rPr lang="en-US" altLang="zh-CN" b="0" i="1" smtClean="0">
                        <a:effectLst/>
                        <a:latin typeface="Cambria Math" charset="0"/>
                      </a:rPr>
                      <m:t>(</m:t>
                    </m:r>
                    <m:f>
                      <m:fPr>
                        <m:ctrlPr>
                          <a:rPr lang="bg-BG" altLang="zh-CN" b="0" i="1" smtClean="0">
                            <a:effectLst/>
                            <a:latin typeface="Cambria Math" charset="0"/>
                          </a:rPr>
                        </m:ctrlPr>
                      </m:fPr>
                      <m:num>
                        <m:sSubSup>
                          <m:sSubSupPr>
                            <m:ctrlPr>
                              <a:rPr lang="en-US" altLang="zh-CN" b="0" i="1" smtClean="0">
                                <a:effectLst/>
                                <a:latin typeface="Cambria Math" charset="0"/>
                              </a:rPr>
                            </m:ctrlPr>
                          </m:sSubSupPr>
                          <m:e>
                            <m:r>
                              <a:rPr lang="en-US" altLang="zh-CN" b="0" i="1" smtClean="0">
                                <a:effectLst/>
                                <a:latin typeface="Cambria Math" charset="0"/>
                              </a:rPr>
                              <m:t>𝑇</m:t>
                            </m:r>
                          </m:e>
                          <m:sub>
                            <m:r>
                              <a:rPr lang="en-US" altLang="zh-CN" b="0" i="1" smtClean="0">
                                <a:effectLst/>
                                <a:latin typeface="Cambria Math" charset="0"/>
                              </a:rPr>
                              <m:t>𝑖</m:t>
                            </m:r>
                            <m:r>
                              <a:rPr lang="en-US" altLang="zh-CN" b="0" i="1" smtClean="0">
                                <a:effectLst/>
                                <a:latin typeface="Cambria Math" charset="0"/>
                              </a:rPr>
                              <m:t>+1,</m:t>
                            </m:r>
                            <m:r>
                              <a:rPr lang="en-US" altLang="zh-CN" b="0" i="1" smtClean="0">
                                <a:effectLst/>
                                <a:latin typeface="Cambria Math" charset="0"/>
                              </a:rPr>
                              <m:t>𝑗</m:t>
                            </m:r>
                          </m:sub>
                          <m:sup>
                            <m:r>
                              <a:rPr lang="en-US" altLang="zh-CN" b="0" i="1" smtClean="0">
                                <a:effectLst/>
                                <a:latin typeface="Cambria Math" charset="0"/>
                              </a:rPr>
                              <m:t>𝑘</m:t>
                            </m:r>
                          </m:sup>
                        </m:sSubSup>
                        <m:r>
                          <a:rPr lang="en-US" altLang="zh-CN" b="0" i="1" smtClean="0">
                            <a:effectLst/>
                            <a:latin typeface="Cambria Math" charset="0"/>
                          </a:rPr>
                          <m:t>+</m:t>
                        </m:r>
                        <m:sSubSup>
                          <m:sSubSupPr>
                            <m:ctrlPr>
                              <a:rPr lang="en-US" altLang="zh-CN" b="0" i="1" smtClean="0">
                                <a:effectLst/>
                                <a:latin typeface="Cambria Math" charset="0"/>
                              </a:rPr>
                            </m:ctrlPr>
                          </m:sSubSupPr>
                          <m:e>
                            <m:r>
                              <a:rPr lang="en-US" altLang="zh-CN" b="0" i="1" smtClean="0">
                                <a:effectLst/>
                                <a:latin typeface="Cambria Math" charset="0"/>
                              </a:rPr>
                              <m:t>𝑇</m:t>
                            </m:r>
                          </m:e>
                          <m:sub>
                            <m:r>
                              <a:rPr lang="en-US" altLang="zh-CN" b="0" i="1" smtClean="0">
                                <a:effectLst/>
                                <a:latin typeface="Cambria Math" charset="0"/>
                              </a:rPr>
                              <m:t>𝑖</m:t>
                            </m:r>
                            <m:r>
                              <a:rPr lang="en-US" altLang="zh-CN" b="0" i="1" smtClean="0">
                                <a:effectLst/>
                                <a:latin typeface="Cambria Math" charset="0"/>
                              </a:rPr>
                              <m:t>−1</m:t>
                            </m:r>
                          </m:sub>
                          <m:sup>
                            <m:r>
                              <a:rPr lang="en-US" altLang="zh-CN" b="0" i="1" smtClean="0">
                                <a:effectLst/>
                                <a:latin typeface="Cambria Math" charset="0"/>
                              </a:rPr>
                              <m:t>𝑘</m:t>
                            </m:r>
                            <m:r>
                              <a:rPr lang="en-US" altLang="zh-CN" b="0" i="1" smtClean="0">
                                <a:effectLst/>
                                <a:latin typeface="Cambria Math" charset="0"/>
                              </a:rPr>
                              <m:t>+1</m:t>
                            </m:r>
                          </m:sup>
                        </m:sSubSup>
                      </m:num>
                      <m:den>
                        <m:sSup>
                          <m:sSupPr>
                            <m:ctrlPr>
                              <a:rPr lang="bg-BG" altLang="zh-CN" b="0" i="1" smtClean="0">
                                <a:effectLst/>
                                <a:latin typeface="Cambria Math" charset="0"/>
                              </a:rPr>
                            </m:ctrlPr>
                          </m:sSupPr>
                          <m:e>
                            <m:r>
                              <a:rPr lang="bg-BG" altLang="zh-CN" b="0" i="1" smtClean="0">
                                <a:effectLst/>
                                <a:latin typeface="Cambria Math" charset="0"/>
                                <a:ea typeface="Cambria Math" charset="0"/>
                                <a:cs typeface="Cambria Math" charset="0"/>
                              </a:rPr>
                              <m:t>∆</m:t>
                            </m:r>
                            <m:r>
                              <a:rPr lang="en-US" altLang="zh-CN" b="0" i="1" smtClean="0">
                                <a:effectLst/>
                                <a:latin typeface="Cambria Math" charset="0"/>
                                <a:ea typeface="Cambria Math" charset="0"/>
                                <a:cs typeface="Cambria Math" charset="0"/>
                              </a:rPr>
                              <m:t>𝑥</m:t>
                            </m:r>
                          </m:e>
                          <m:sup>
                            <m:r>
                              <a:rPr lang="en-US" altLang="zh-CN" b="0" i="1" smtClean="0">
                                <a:effectLst/>
                                <a:latin typeface="Cambria Math" charset="0"/>
                              </a:rPr>
                              <m:t>2</m:t>
                            </m:r>
                          </m:sup>
                        </m:sSup>
                      </m:den>
                    </m:f>
                    <m:r>
                      <a:rPr lang="en-US" altLang="zh-CN" b="0" i="1" smtClean="0">
                        <a:effectLst/>
                        <a:latin typeface="Cambria Math" charset="0"/>
                      </a:rPr>
                      <m:t>+</m:t>
                    </m:r>
                    <m:f>
                      <m:fPr>
                        <m:ctrlPr>
                          <a:rPr lang="bg-BG" altLang="zh-CN" b="0" i="1" smtClean="0">
                            <a:effectLst/>
                            <a:latin typeface="Cambria Math" charset="0"/>
                          </a:rPr>
                        </m:ctrlPr>
                      </m:fPr>
                      <m:num>
                        <m:sSubSup>
                          <m:sSubSupPr>
                            <m:ctrlPr>
                              <a:rPr lang="en-US" altLang="zh-CN" b="0" i="1" smtClean="0">
                                <a:effectLst/>
                                <a:latin typeface="Cambria Math" charset="0"/>
                              </a:rPr>
                            </m:ctrlPr>
                          </m:sSubSupPr>
                          <m:e>
                            <m:r>
                              <a:rPr lang="en-US" altLang="zh-CN" b="0" i="1" smtClean="0">
                                <a:effectLst/>
                                <a:latin typeface="Cambria Math" charset="0"/>
                              </a:rPr>
                              <m:t>𝑇</m:t>
                            </m:r>
                          </m:e>
                          <m:sub>
                            <m:r>
                              <a:rPr lang="en-US" altLang="zh-CN" b="0" i="1" smtClean="0">
                                <a:effectLst/>
                                <a:latin typeface="Cambria Math" charset="0"/>
                              </a:rPr>
                              <m:t>𝑖</m:t>
                            </m:r>
                            <m:r>
                              <a:rPr lang="en-US" altLang="zh-CN" b="0" i="1" smtClean="0">
                                <a:effectLst/>
                                <a:latin typeface="Cambria Math" charset="0"/>
                              </a:rPr>
                              <m:t>,</m:t>
                            </m:r>
                            <m:r>
                              <a:rPr lang="en-US" altLang="zh-CN" b="0" i="1" smtClean="0">
                                <a:effectLst/>
                                <a:latin typeface="Cambria Math" charset="0"/>
                              </a:rPr>
                              <m:t>𝑗</m:t>
                            </m:r>
                            <m:r>
                              <a:rPr lang="en-US" altLang="zh-CN" b="0" i="1" smtClean="0">
                                <a:effectLst/>
                                <a:latin typeface="Cambria Math" charset="0"/>
                              </a:rPr>
                              <m:t>+1</m:t>
                            </m:r>
                          </m:sub>
                          <m:sup>
                            <m:r>
                              <a:rPr lang="en-US" altLang="zh-CN" b="0" i="1" smtClean="0">
                                <a:effectLst/>
                                <a:latin typeface="Cambria Math" charset="0"/>
                              </a:rPr>
                              <m:t>𝑘</m:t>
                            </m:r>
                          </m:sup>
                        </m:sSubSup>
                        <m:r>
                          <a:rPr lang="en-US" altLang="zh-CN" b="0" i="1" smtClean="0">
                            <a:effectLst/>
                            <a:latin typeface="Cambria Math" charset="0"/>
                          </a:rPr>
                          <m:t>+</m:t>
                        </m:r>
                        <m:sSubSup>
                          <m:sSubSupPr>
                            <m:ctrlPr>
                              <a:rPr lang="en-US" altLang="zh-CN" b="0" i="1" smtClean="0">
                                <a:effectLst/>
                                <a:latin typeface="Cambria Math" charset="0"/>
                              </a:rPr>
                            </m:ctrlPr>
                          </m:sSubSupPr>
                          <m:e>
                            <m:r>
                              <a:rPr lang="en-US" altLang="zh-CN" b="0" i="1" smtClean="0">
                                <a:effectLst/>
                                <a:latin typeface="Cambria Math" charset="0"/>
                              </a:rPr>
                              <m:t>𝑇</m:t>
                            </m:r>
                          </m:e>
                          <m:sub>
                            <m:r>
                              <a:rPr lang="en-US" altLang="zh-CN" b="0" i="1" smtClean="0">
                                <a:effectLst/>
                                <a:latin typeface="Cambria Math" charset="0"/>
                              </a:rPr>
                              <m:t>𝑖</m:t>
                            </m:r>
                            <m:r>
                              <a:rPr lang="en-US" altLang="zh-CN" b="0" i="1" smtClean="0">
                                <a:effectLst/>
                                <a:latin typeface="Cambria Math" charset="0"/>
                              </a:rPr>
                              <m:t>,</m:t>
                            </m:r>
                            <m:r>
                              <a:rPr lang="en-US" altLang="zh-CN" b="0" i="1" smtClean="0">
                                <a:effectLst/>
                                <a:latin typeface="Cambria Math" charset="0"/>
                              </a:rPr>
                              <m:t>𝑗</m:t>
                            </m:r>
                            <m:r>
                              <a:rPr lang="en-US" altLang="zh-CN" b="0" i="1" smtClean="0">
                                <a:effectLst/>
                                <a:latin typeface="Cambria Math" charset="0"/>
                              </a:rPr>
                              <m:t>−1</m:t>
                            </m:r>
                          </m:sub>
                          <m:sup>
                            <m:r>
                              <a:rPr lang="en-US" altLang="zh-CN" b="0" i="1" smtClean="0">
                                <a:effectLst/>
                                <a:latin typeface="Cambria Math" charset="0"/>
                              </a:rPr>
                              <m:t>𝑘</m:t>
                            </m:r>
                            <m:r>
                              <a:rPr lang="en-US" altLang="zh-CN" b="0" i="1" smtClean="0">
                                <a:effectLst/>
                                <a:latin typeface="Cambria Math" charset="0"/>
                              </a:rPr>
                              <m:t>+1</m:t>
                            </m:r>
                          </m:sup>
                        </m:sSubSup>
                      </m:num>
                      <m:den>
                        <m:sSup>
                          <m:sSupPr>
                            <m:ctrlPr>
                              <a:rPr lang="bg-BG" altLang="zh-CN" b="0" i="1" smtClean="0">
                                <a:effectLst/>
                                <a:latin typeface="Cambria Math" charset="0"/>
                              </a:rPr>
                            </m:ctrlPr>
                          </m:sSupPr>
                          <m:e>
                            <m:r>
                              <a:rPr lang="bg-BG" altLang="zh-CN" i="1">
                                <a:latin typeface="Cambria Math" charset="0"/>
                                <a:ea typeface="Cambria Math" charset="0"/>
                                <a:cs typeface="Cambria Math" charset="0"/>
                              </a:rPr>
                              <m:t>∆</m:t>
                            </m:r>
                            <m:r>
                              <a:rPr lang="en-US" altLang="zh-CN" b="0" i="1" smtClean="0">
                                <a:latin typeface="Cambria Math" charset="0"/>
                                <a:ea typeface="Cambria Math" charset="0"/>
                                <a:cs typeface="Cambria Math" charset="0"/>
                              </a:rPr>
                              <m:t>𝑦</m:t>
                            </m:r>
                          </m:e>
                          <m:sup>
                            <m:r>
                              <a:rPr lang="en-US" altLang="zh-CN" b="0" i="1" smtClean="0">
                                <a:effectLst/>
                                <a:latin typeface="Cambria Math" charset="0"/>
                              </a:rPr>
                              <m:t>2</m:t>
                            </m:r>
                          </m:sup>
                        </m:sSup>
                      </m:den>
                    </m:f>
                    <m:r>
                      <a:rPr lang="en-US" altLang="zh-CN" b="0" i="1" smtClean="0">
                        <a:effectLst/>
                        <a:latin typeface="Cambria Math" charset="0"/>
                      </a:rPr>
                      <m:t>+</m:t>
                    </m:r>
                    <m:f>
                      <m:fPr>
                        <m:ctrlPr>
                          <a:rPr lang="bg-BG" altLang="zh-CN" b="0" i="1" smtClean="0">
                            <a:effectLst/>
                            <a:latin typeface="Cambria Math" charset="0"/>
                          </a:rPr>
                        </m:ctrlPr>
                      </m:fPr>
                      <m:num>
                        <m:sSub>
                          <m:sSubPr>
                            <m:ctrlPr>
                              <a:rPr lang="en-US" altLang="zh-CN" b="0" i="1" smtClean="0">
                                <a:effectLst/>
                                <a:latin typeface="Cambria Math" charset="0"/>
                              </a:rPr>
                            </m:ctrlPr>
                          </m:sSubPr>
                          <m:e>
                            <m:r>
                              <a:rPr lang="en-US" altLang="zh-CN" b="0" i="1" smtClean="0">
                                <a:effectLst/>
                                <a:latin typeface="Cambria Math" charset="0"/>
                              </a:rPr>
                              <m:t>𝑢</m:t>
                            </m:r>
                          </m:e>
                          <m:sub>
                            <m:r>
                              <a:rPr lang="en-US" altLang="zh-CN" b="0" i="1" smtClean="0">
                                <a:effectLst/>
                                <a:latin typeface="Cambria Math" charset="0"/>
                              </a:rPr>
                              <m:t>𝑖</m:t>
                            </m:r>
                            <m:r>
                              <a:rPr lang="en-US" altLang="zh-CN" b="0" i="1" smtClean="0">
                                <a:effectLst/>
                                <a:latin typeface="Cambria Math" charset="0"/>
                              </a:rPr>
                              <m:t>,</m:t>
                            </m:r>
                            <m:r>
                              <a:rPr lang="en-US" altLang="zh-CN" b="0" i="1" smtClean="0">
                                <a:effectLst/>
                                <a:latin typeface="Cambria Math" charset="0"/>
                              </a:rPr>
                              <m:t>𝑗</m:t>
                            </m:r>
                          </m:sub>
                        </m:sSub>
                      </m:num>
                      <m:den>
                        <m:sSub>
                          <m:sSubPr>
                            <m:ctrlPr>
                              <a:rPr lang="en-US" altLang="zh-CN" b="0" i="1" smtClean="0">
                                <a:effectLst/>
                                <a:latin typeface="Cambria Math" charset="0"/>
                              </a:rPr>
                            </m:ctrlPr>
                          </m:sSubPr>
                          <m:e>
                            <m:r>
                              <a:rPr lang="en-US" altLang="zh-CN" b="0" i="1" smtClean="0">
                                <a:effectLst/>
                                <a:latin typeface="Cambria Math" charset="0"/>
                              </a:rPr>
                              <m:t>𝑎</m:t>
                            </m:r>
                          </m:e>
                          <m:sub>
                            <m:r>
                              <a:rPr lang="en-US" altLang="zh-CN" b="0" i="1" smtClean="0">
                                <a:effectLst/>
                                <a:latin typeface="Cambria Math" charset="0"/>
                              </a:rPr>
                              <m:t>𝑤</m:t>
                            </m:r>
                          </m:sub>
                        </m:sSub>
                      </m:den>
                    </m:f>
                    <m:f>
                      <m:fPr>
                        <m:ctrlPr>
                          <a:rPr lang="bg-BG" altLang="zh-CN" b="0" i="1" smtClean="0">
                            <a:effectLst/>
                            <a:latin typeface="Cambria Math" charset="0"/>
                          </a:rPr>
                        </m:ctrlPr>
                      </m:fPr>
                      <m:num>
                        <m:sSubSup>
                          <m:sSubSupPr>
                            <m:ctrlPr>
                              <a:rPr lang="en-US" altLang="zh-CN" b="0" i="1" smtClean="0">
                                <a:effectLst/>
                                <a:latin typeface="Cambria Math" charset="0"/>
                              </a:rPr>
                            </m:ctrlPr>
                          </m:sSubSupPr>
                          <m:e>
                            <m:r>
                              <a:rPr lang="en-US" altLang="zh-CN" b="0" i="1" smtClean="0">
                                <a:effectLst/>
                                <a:latin typeface="Cambria Math" charset="0"/>
                              </a:rPr>
                              <m:t>𝑇</m:t>
                            </m:r>
                          </m:e>
                          <m:sub>
                            <m:r>
                              <a:rPr lang="en-US" altLang="zh-CN" b="0" i="1" smtClean="0">
                                <a:effectLst/>
                                <a:latin typeface="Cambria Math" charset="0"/>
                              </a:rPr>
                              <m:t>𝑖</m:t>
                            </m:r>
                            <m:r>
                              <a:rPr lang="en-US" altLang="zh-CN" b="0" i="1" smtClean="0">
                                <a:effectLst/>
                                <a:latin typeface="Cambria Math" charset="0"/>
                              </a:rPr>
                              <m:t>−1,</m:t>
                            </m:r>
                            <m:r>
                              <a:rPr lang="en-US" altLang="zh-CN" b="0" i="1" smtClean="0">
                                <a:effectLst/>
                                <a:latin typeface="Cambria Math" charset="0"/>
                              </a:rPr>
                              <m:t>𝑗</m:t>
                            </m:r>
                          </m:sub>
                          <m:sup>
                            <m:r>
                              <a:rPr lang="en-US" altLang="zh-CN" b="0" i="1" smtClean="0">
                                <a:effectLst/>
                                <a:latin typeface="Cambria Math" charset="0"/>
                              </a:rPr>
                              <m:t>𝑘</m:t>
                            </m:r>
                            <m:r>
                              <a:rPr lang="en-US" altLang="zh-CN" b="0" i="1" smtClean="0">
                                <a:effectLst/>
                                <a:latin typeface="Cambria Math" charset="0"/>
                              </a:rPr>
                              <m:t>+1</m:t>
                            </m:r>
                          </m:sup>
                        </m:sSubSup>
                      </m:num>
                      <m:den>
                        <m:r>
                          <a:rPr lang="bg-BG" altLang="zh-CN" b="0" i="1" smtClean="0">
                            <a:effectLst/>
                            <a:latin typeface="Cambria Math" charset="0"/>
                            <a:ea typeface="Cambria Math" charset="0"/>
                            <a:cs typeface="Cambria Math" charset="0"/>
                          </a:rPr>
                          <m:t>∆</m:t>
                        </m:r>
                        <m:r>
                          <a:rPr lang="en-US" altLang="zh-CN" b="0" i="1" smtClean="0">
                            <a:effectLst/>
                            <a:latin typeface="Cambria Math" charset="0"/>
                            <a:ea typeface="Cambria Math" charset="0"/>
                            <a:cs typeface="Cambria Math" charset="0"/>
                          </a:rPr>
                          <m:t>𝑥</m:t>
                        </m:r>
                      </m:den>
                    </m:f>
                    <m:r>
                      <a:rPr lang="en-US" altLang="zh-CN" b="0" i="1" smtClean="0">
                        <a:effectLst/>
                        <a:latin typeface="Cambria Math" charset="0"/>
                      </a:rPr>
                      <m:t>)</m:t>
                    </m:r>
                  </m:oMath>
                </a14:m>
                <a:endParaRPr kumimoji="1" lang="en-US" altLang="zh-CN" dirty="0" smtClean="0"/>
              </a:p>
              <a:p>
                <a:r>
                  <a:rPr kumimoji="1" lang="en-US" altLang="zh-CN" dirty="0" smtClean="0"/>
                  <a:t>Velocity</a:t>
                </a:r>
                <a:r>
                  <a:rPr kumimoji="1" lang="en-US" altLang="zh-CN" dirty="0" smtClean="0"/>
                  <a:t>:</a:t>
                </a:r>
              </a:p>
              <a:p>
                <a:pPr lvl="1"/>
                <a14:m>
                  <m:oMath xmlns:m="http://schemas.openxmlformats.org/officeDocument/2006/math">
                    <m:sSub>
                      <m:sSubPr>
                        <m:ctrlPr>
                          <a:rPr lang="zh-CN" altLang="zh-CN" i="1"/>
                        </m:ctrlPr>
                      </m:sSubPr>
                      <m:e>
                        <m:r>
                          <a:rPr lang="en-US" altLang="zh-CN" i="1"/>
                          <m:t>𝑢</m:t>
                        </m:r>
                      </m:e>
                      <m:sub>
                        <m:r>
                          <a:rPr lang="en-US" altLang="zh-CN" i="1"/>
                          <m:t>𝑖</m:t>
                        </m:r>
                        <m:r>
                          <a:rPr lang="en-US" altLang="zh-CN" i="1"/>
                          <m:t>,</m:t>
                        </m:r>
                        <m:r>
                          <a:rPr lang="en-US" altLang="zh-CN" i="1"/>
                          <m:t>𝑗</m:t>
                        </m:r>
                      </m:sub>
                    </m:sSub>
                    <m:r>
                      <a:rPr lang="en-US" altLang="zh-CN" i="1"/>
                      <m:t>=</m:t>
                    </m:r>
                    <m:r>
                      <a:rPr lang="en-US" altLang="zh-CN" b="0" i="1" smtClean="0">
                        <a:latin typeface="Cambria Math" charset="0"/>
                      </a:rPr>
                      <m:t>8</m:t>
                    </m:r>
                    <m:sSub>
                      <m:sSubPr>
                        <m:ctrlPr>
                          <a:rPr lang="en-US" altLang="zh-CN" b="0" i="1" smtClean="0">
                            <a:latin typeface="Cambria Math" charset="0"/>
                          </a:rPr>
                        </m:ctrlPr>
                      </m:sSubPr>
                      <m:e>
                        <m:r>
                          <a:rPr lang="en-US" altLang="zh-CN" b="0" i="1" smtClean="0">
                            <a:latin typeface="Cambria Math" charset="0"/>
                          </a:rPr>
                          <m:t>𝑈</m:t>
                        </m:r>
                      </m:e>
                      <m:sub>
                        <m:r>
                          <a:rPr lang="en-US" altLang="zh-CN" b="0" i="1" smtClean="0">
                            <a:latin typeface="Cambria Math" charset="0"/>
                          </a:rPr>
                          <m:t>𝑖𝑛</m:t>
                        </m:r>
                      </m:sub>
                    </m:sSub>
                    <m:f>
                      <m:fPr>
                        <m:ctrlPr>
                          <a:rPr lang="zh-CN" altLang="zh-CN" i="1"/>
                        </m:ctrlPr>
                      </m:fPr>
                      <m:num>
                        <m:r>
                          <a:rPr lang="en-US" altLang="zh-CN" i="1"/>
                          <m:t>𝑗</m:t>
                        </m:r>
                        <m:r>
                          <a:rPr lang="en-US" altLang="zh-CN" i="1"/>
                          <m:t>∗</m:t>
                        </m:r>
                        <m:r>
                          <a:rPr lang="en-US" altLang="zh-CN" i="1"/>
                          <m:t>𝑑𝑦</m:t>
                        </m:r>
                      </m:num>
                      <m:den>
                        <m:r>
                          <a:rPr lang="en-US" altLang="zh-CN" i="1"/>
                          <m:t>𝛿</m:t>
                        </m:r>
                      </m:den>
                    </m:f>
                    <m:r>
                      <a:rPr lang="en-US" altLang="zh-CN" b="0" i="0" smtClean="0">
                        <a:latin typeface="Cambria Math" charset="0"/>
                      </a:rPr>
                      <m:t>(1</m:t>
                    </m:r>
                    <m:r>
                      <a:rPr lang="en-US" altLang="zh-CN" b="0" i="1" smtClean="0">
                        <a:latin typeface="Cambria Math" charset="0"/>
                      </a:rPr>
                      <m:t>−</m:t>
                    </m:r>
                    <m:f>
                      <m:fPr>
                        <m:ctrlPr>
                          <a:rPr lang="zh-CN" altLang="zh-CN" i="1"/>
                        </m:ctrlPr>
                      </m:fPr>
                      <m:num>
                        <m:r>
                          <a:rPr lang="en-US" altLang="zh-CN" i="1"/>
                          <m:t>𝑗</m:t>
                        </m:r>
                        <m:r>
                          <a:rPr lang="en-US" altLang="zh-CN" i="1"/>
                          <m:t>∗</m:t>
                        </m:r>
                        <m:r>
                          <a:rPr lang="en-US" altLang="zh-CN" i="1"/>
                          <m:t>𝑑𝑦</m:t>
                        </m:r>
                      </m:num>
                      <m:den>
                        <m:r>
                          <a:rPr lang="en-US" altLang="zh-CN" i="1"/>
                          <m:t>𝛿</m:t>
                        </m:r>
                      </m:den>
                    </m:f>
                    <m:r>
                      <a:rPr lang="en-US" altLang="zh-CN" b="0" i="1" smtClean="0">
                        <a:latin typeface="Cambria Math" charset="0"/>
                      </a:rPr>
                      <m:t>)</m:t>
                    </m:r>
                  </m:oMath>
                </a14:m>
                <a:r>
                  <a:rPr lang="zh-CN" altLang="zh-CN" dirty="0">
                    <a:effectLst/>
                  </a:rPr>
                  <a:t> </a:t>
                </a:r>
                <a:endParaRPr kumimoji="1" lang="en-US" altLang="zh-CN" dirty="0" smtClean="0"/>
              </a:p>
              <a:p>
                <a:endParaRPr kumimoji="1" lang="zh-CN" altLang="en-US" dirty="0"/>
              </a:p>
            </p:txBody>
          </p:sp>
        </mc:Choice>
        <mc:Fallback>
          <p:sp>
            <p:nvSpPr>
              <p:cNvPr id="4" name="内容占位符 2"/>
              <p:cNvSpPr txBox="1">
                <a:spLocks noRot="1" noChangeAspect="1" noMove="1" noResize="1" noEditPoints="1" noAdjustHandles="1" noChangeArrowheads="1" noChangeShapeType="1" noTextEdit="1"/>
              </p:cNvSpPr>
              <p:nvPr/>
            </p:nvSpPr>
            <p:spPr>
              <a:xfrm>
                <a:off x="4762500" y="1571625"/>
                <a:ext cx="7622005" cy="4605338"/>
              </a:xfrm>
              <a:prstGeom prst="rect">
                <a:avLst/>
              </a:prstGeom>
              <a:blipFill rotWithShape="0">
                <a:blip r:embed="rId2"/>
                <a:stretch>
                  <a:fillRect l="-1039" t="-2384"/>
                </a:stretch>
              </a:blipFill>
            </p:spPr>
            <p:txBody>
              <a:bodyPr/>
              <a:lstStyle/>
              <a:p>
                <a:r>
                  <a:rPr lang="zh-CN" altLang="en-US">
                    <a:noFill/>
                  </a:rPr>
                  <a:t> </a:t>
                </a:r>
              </a:p>
            </p:txBody>
          </p:sp>
        </mc:Fallback>
      </mc:AlternateContent>
      <p:graphicFrame>
        <p:nvGraphicFramePr>
          <p:cNvPr id="6" name="表格 5"/>
          <p:cNvGraphicFramePr>
            <a:graphicFrameLocks noGrp="1"/>
          </p:cNvGraphicFramePr>
          <p:nvPr>
            <p:extLst>
              <p:ext uri="{D42A27DB-BD31-4B8C-83A1-F6EECF244321}">
                <p14:modId xmlns:p14="http://schemas.microsoft.com/office/powerpoint/2010/main" val="246002080"/>
              </p:ext>
            </p:extLst>
          </p:nvPr>
        </p:nvGraphicFramePr>
        <p:xfrm>
          <a:off x="845287" y="3788887"/>
          <a:ext cx="3672000" cy="1101600"/>
        </p:xfrm>
        <a:graphic>
          <a:graphicData uri="http://schemas.openxmlformats.org/drawingml/2006/table">
            <a:tbl>
              <a:tblPr firstRow="1" bandRow="1">
                <a:tableStyleId>{5940675A-B579-460E-94D1-54222C63F5DA}</a:tableStyleId>
              </a:tblPr>
              <a:tblGrid>
                <a:gridCol w="367200"/>
                <a:gridCol w="367200"/>
                <a:gridCol w="367200"/>
                <a:gridCol w="367200"/>
                <a:gridCol w="367200"/>
                <a:gridCol w="367200"/>
                <a:gridCol w="367200"/>
                <a:gridCol w="367200"/>
                <a:gridCol w="367200"/>
                <a:gridCol w="367200"/>
              </a:tblGrid>
              <a:tr h="36720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6720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6720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pSp>
        <p:nvGrpSpPr>
          <p:cNvPr id="11" name="组 10"/>
          <p:cNvGrpSpPr/>
          <p:nvPr/>
        </p:nvGrpSpPr>
        <p:grpSpPr>
          <a:xfrm>
            <a:off x="838200" y="3257555"/>
            <a:ext cx="4205288" cy="1643856"/>
            <a:chOff x="838200" y="2357438"/>
            <a:chExt cx="4205288" cy="1643856"/>
          </a:xfrm>
        </p:grpSpPr>
        <p:cxnSp>
          <p:nvCxnSpPr>
            <p:cNvPr id="8" name="直线箭头连接符 7"/>
            <p:cNvCxnSpPr/>
            <p:nvPr/>
          </p:nvCxnSpPr>
          <p:spPr>
            <a:xfrm>
              <a:off x="838200" y="3990374"/>
              <a:ext cx="42052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线箭头连接符 9"/>
            <p:cNvCxnSpPr/>
            <p:nvPr/>
          </p:nvCxnSpPr>
          <p:spPr>
            <a:xfrm flipV="1">
              <a:off x="838200" y="2357438"/>
              <a:ext cx="0" cy="1643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2" name="下箭头 11"/>
          <p:cNvSpPr/>
          <p:nvPr/>
        </p:nvSpPr>
        <p:spPr>
          <a:xfrm>
            <a:off x="2328863" y="3014663"/>
            <a:ext cx="942975" cy="54292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3" name="文本框 12"/>
              <p:cNvSpPr txBox="1"/>
              <p:nvPr/>
            </p:nvSpPr>
            <p:spPr>
              <a:xfrm>
                <a:off x="3386498" y="3014663"/>
                <a:ext cx="52827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charset="0"/>
                          <a:ea typeface="Cambria Math" charset="0"/>
                          <a:cs typeface="Cambria Math" charset="0"/>
                        </a:rPr>
                        <m:t>𝜑</m:t>
                      </m:r>
                    </m:oMath>
                  </m:oMathPara>
                </a14:m>
                <a:endParaRPr kumimoji="1" lang="zh-CN" altLang="en-US" sz="28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3386498" y="3014663"/>
                <a:ext cx="528278" cy="523220"/>
              </a:xfrm>
              <a:prstGeom prst="rect">
                <a:avLst/>
              </a:prstGeom>
              <a:blipFill rotWithShape="0">
                <a:blip r:embed="rId3"/>
                <a:stretch>
                  <a:fillRect/>
                </a:stretch>
              </a:blipFill>
            </p:spPr>
            <p:txBody>
              <a:bodyPr/>
              <a:lstStyle/>
              <a:p>
                <a:r>
                  <a:rPr lang="zh-CN" altLang="en-US">
                    <a:noFill/>
                  </a:rPr>
                  <a:t> </a:t>
                </a:r>
              </a:p>
            </p:txBody>
          </p:sp>
        </mc:Fallback>
      </mc:AlternateContent>
      <p:sp>
        <p:nvSpPr>
          <p:cNvPr id="5" name="文本框 4"/>
          <p:cNvSpPr txBox="1"/>
          <p:nvPr/>
        </p:nvSpPr>
        <p:spPr>
          <a:xfrm>
            <a:off x="621792" y="4956048"/>
            <a:ext cx="306494" cy="369332"/>
          </a:xfrm>
          <a:prstGeom prst="rect">
            <a:avLst/>
          </a:prstGeom>
          <a:noFill/>
        </p:spPr>
        <p:txBody>
          <a:bodyPr wrap="none" rtlCol="0">
            <a:spAutoFit/>
          </a:bodyPr>
          <a:lstStyle/>
          <a:p>
            <a:r>
              <a:rPr kumimoji="1" lang="en-US" altLang="zh-CN" dirty="0" smtClean="0"/>
              <a:t>0</a:t>
            </a:r>
            <a:endParaRPr kumimoji="1" lang="zh-CN" altLang="en-US" dirty="0"/>
          </a:p>
        </p:txBody>
      </p:sp>
      <p:sp>
        <p:nvSpPr>
          <p:cNvPr id="7" name="文本框 6"/>
          <p:cNvSpPr txBox="1"/>
          <p:nvPr/>
        </p:nvSpPr>
        <p:spPr>
          <a:xfrm>
            <a:off x="475488" y="3291840"/>
            <a:ext cx="292068" cy="369332"/>
          </a:xfrm>
          <a:prstGeom prst="rect">
            <a:avLst/>
          </a:prstGeom>
          <a:noFill/>
        </p:spPr>
        <p:txBody>
          <a:bodyPr wrap="none" rtlCol="0">
            <a:spAutoFit/>
          </a:bodyPr>
          <a:lstStyle/>
          <a:p>
            <a:r>
              <a:rPr kumimoji="1" lang="en-US" altLang="zh-CN" dirty="0" smtClean="0"/>
              <a:t>y</a:t>
            </a:r>
            <a:endParaRPr kumimoji="1" lang="zh-CN" altLang="en-US" dirty="0"/>
          </a:p>
        </p:txBody>
      </p:sp>
      <p:sp>
        <p:nvSpPr>
          <p:cNvPr id="9" name="文本框 8"/>
          <p:cNvSpPr txBox="1"/>
          <p:nvPr/>
        </p:nvSpPr>
        <p:spPr>
          <a:xfrm>
            <a:off x="4757832" y="4979729"/>
            <a:ext cx="285656" cy="369332"/>
          </a:xfrm>
          <a:prstGeom prst="rect">
            <a:avLst/>
          </a:prstGeom>
          <a:noFill/>
        </p:spPr>
        <p:txBody>
          <a:bodyPr wrap="none" rtlCol="0">
            <a:spAutoFit/>
          </a:bodyPr>
          <a:lstStyle/>
          <a:p>
            <a:r>
              <a:rPr kumimoji="1" lang="en-US" altLang="zh-CN" smtClean="0"/>
              <a:t>x</a:t>
            </a:r>
            <a:endParaRPr kumimoji="1" lang="zh-CN" altLang="en-US" dirty="0"/>
          </a:p>
        </p:txBody>
      </p:sp>
      <mc:AlternateContent xmlns:mc="http://schemas.openxmlformats.org/markup-compatibility/2006">
        <mc:Choice xmlns:a14="http://schemas.microsoft.com/office/drawing/2010/main" Requires="a14">
          <p:sp>
            <p:nvSpPr>
              <p:cNvPr id="14" name="文本框 13"/>
              <p:cNvSpPr txBox="1"/>
              <p:nvPr/>
            </p:nvSpPr>
            <p:spPr>
              <a:xfrm>
                <a:off x="1669677" y="5294601"/>
                <a:ext cx="230928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ctrlPr>
                            <a:rPr kumimoji="1" lang="en-US" altLang="zh-CN" b="0" i="1" smtClean="0">
                              <a:latin typeface="Cambria Math" charset="0"/>
                            </a:rPr>
                          </m:ctrlPr>
                        </m:dPr>
                        <m:e>
                          <m:r>
                            <a:rPr kumimoji="1" lang="en-US" altLang="zh-CN" b="0" i="1" smtClean="0">
                              <a:latin typeface="Cambria Math" charset="0"/>
                            </a:rPr>
                            <m:t>𝑖</m:t>
                          </m:r>
                          <m:r>
                            <a:rPr kumimoji="1" lang="en-US" altLang="zh-CN" b="0" i="1" smtClean="0">
                              <a:latin typeface="Cambria Math" charset="0"/>
                            </a:rPr>
                            <m:t>, </m:t>
                          </m:r>
                          <m:r>
                            <a:rPr kumimoji="1" lang="en-US" altLang="zh-CN" b="0" i="1" smtClean="0">
                              <a:latin typeface="Cambria Math" charset="0"/>
                            </a:rPr>
                            <m:t>𝑗</m:t>
                          </m:r>
                        </m:e>
                      </m:d>
                      <m:r>
                        <a:rPr kumimoji="1" lang="en-US" altLang="zh-CN" b="0" i="1" smtClean="0">
                          <a:latin typeface="Cambria Math" charset="0"/>
                          <a:ea typeface="Cambria Math" charset="0"/>
                          <a:cs typeface="Cambria Math" charset="0"/>
                        </a:rPr>
                        <m:t>∈</m:t>
                      </m:r>
                      <m:d>
                        <m:dPr>
                          <m:begChr m:val="["/>
                          <m:endChr m:val="]"/>
                          <m:ctrlPr>
                            <a:rPr kumimoji="1" lang="en-US" altLang="zh-CN" b="0" i="1" smtClean="0">
                              <a:latin typeface="Cambria Math" charset="0"/>
                              <a:ea typeface="Cambria Math" charset="0"/>
                              <a:cs typeface="Cambria Math" charset="0"/>
                            </a:rPr>
                          </m:ctrlPr>
                        </m:dPr>
                        <m:e>
                          <m:r>
                            <a:rPr kumimoji="1" lang="en-US" altLang="zh-CN" b="0" i="1" smtClean="0">
                              <a:latin typeface="Cambria Math" charset="0"/>
                              <a:ea typeface="Cambria Math" charset="0"/>
                              <a:cs typeface="Cambria Math" charset="0"/>
                            </a:rPr>
                            <m:t>0,</m:t>
                          </m:r>
                          <m:r>
                            <a:rPr kumimoji="1" lang="en-US" altLang="zh-CN" b="0" i="1" smtClean="0">
                              <a:latin typeface="Cambria Math" charset="0"/>
                              <a:ea typeface="Cambria Math" charset="0"/>
                              <a:cs typeface="Cambria Math" charset="0"/>
                            </a:rPr>
                            <m:t>𝑀</m:t>
                          </m:r>
                        </m:e>
                      </m:d>
                      <m:r>
                        <a:rPr kumimoji="1" lang="en-US" altLang="zh-CN" b="0" i="1" smtClean="0">
                          <a:latin typeface="Cambria Math" charset="0"/>
                          <a:ea typeface="Cambria Math" charset="0"/>
                          <a:cs typeface="Cambria Math" charset="0"/>
                        </a:rPr>
                        <m:t>∗[0,</m:t>
                      </m:r>
                      <m:r>
                        <a:rPr kumimoji="1" lang="en-US" altLang="zh-CN" b="0" i="1" smtClean="0">
                          <a:latin typeface="Cambria Math" charset="0"/>
                          <a:ea typeface="Cambria Math" charset="0"/>
                          <a:cs typeface="Cambria Math" charset="0"/>
                        </a:rPr>
                        <m:t>𝑁</m:t>
                      </m:r>
                      <m:r>
                        <a:rPr kumimoji="1" lang="en-US" altLang="zh-CN" b="0" i="1" smtClean="0">
                          <a:latin typeface="Cambria Math" charset="0"/>
                          <a:ea typeface="Cambria Math" charset="0"/>
                          <a:cs typeface="Cambria Math" charset="0"/>
                        </a:rPr>
                        <m:t>]</m:t>
                      </m:r>
                    </m:oMath>
                  </m:oMathPara>
                </a14:m>
                <a:endParaRPr kumimoji="1" lang="zh-CN" altLang="en-US" dirty="0"/>
              </a:p>
            </p:txBody>
          </p:sp>
        </mc:Choice>
        <mc:Fallback>
          <p:sp>
            <p:nvSpPr>
              <p:cNvPr id="14" name="文本框 13"/>
              <p:cNvSpPr txBox="1">
                <a:spLocks noRot="1" noChangeAspect="1" noMove="1" noResize="1" noEditPoints="1" noAdjustHandles="1" noChangeArrowheads="1" noChangeShapeType="1" noTextEdit="1"/>
              </p:cNvSpPr>
              <p:nvPr/>
            </p:nvSpPr>
            <p:spPr>
              <a:xfrm>
                <a:off x="1669677" y="5294601"/>
                <a:ext cx="2309287" cy="369332"/>
              </a:xfrm>
              <a:prstGeom prst="rect">
                <a:avLst/>
              </a:prstGeom>
              <a:blipFill rotWithShape="0">
                <a:blip r:embed="rId4"/>
                <a:stretch>
                  <a:fillRect b="-1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534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Result of implementation </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kumimoji="1" lang="en-US" altLang="zh-CN" dirty="0" smtClean="0"/>
                  <a:t>Set </a:t>
                </a:r>
                <a:r>
                  <a:rPr kumimoji="1" lang="en-US" altLang="zh-CN" dirty="0" err="1" smtClean="0"/>
                  <a:t>Uin</a:t>
                </a:r>
                <a:r>
                  <a:rPr kumimoji="1" lang="en-US" altLang="zh-CN" dirty="0" smtClean="0"/>
                  <a:t>=0.5 m/s,</a:t>
                </a:r>
                <a:r>
                  <a:rPr kumimoji="1" lang="en-US" altLang="zh-CN" dirty="0"/>
                  <a:t> </a:t>
                </a:r>
                <a:r>
                  <a:rPr kumimoji="1" lang="en-US" altLang="zh-CN" dirty="0" smtClean="0"/>
                  <a:t>temperature of the steel bottom </a:t>
                </a:r>
                <a14:m>
                  <m:oMath xmlns:m="http://schemas.openxmlformats.org/officeDocument/2006/math">
                    <m:sSub>
                      <m:sSubPr>
                        <m:ctrlPr>
                          <a:rPr kumimoji="1" lang="en-US" altLang="zh-CN" i="1" smtClean="0">
                            <a:latin typeface="Cambria Math" charset="0"/>
                          </a:rPr>
                        </m:ctrlPr>
                      </m:sSubPr>
                      <m:e>
                        <m:r>
                          <a:rPr kumimoji="1" lang="en-US" altLang="zh-CN" b="0" i="1" smtClean="0">
                            <a:latin typeface="Cambria Math" charset="0"/>
                          </a:rPr>
                          <m:t>𝑇</m:t>
                        </m:r>
                      </m:e>
                      <m:sub>
                        <m:r>
                          <a:rPr kumimoji="1" lang="en-US" altLang="zh-CN" b="0" i="1" smtClean="0">
                            <a:latin typeface="Cambria Math" charset="0"/>
                          </a:rPr>
                          <m:t>𝑏</m:t>
                        </m:r>
                      </m:sub>
                    </m:sSub>
                    <m:r>
                      <a:rPr kumimoji="1" lang="en-US" altLang="zh-CN" b="0" i="1" smtClean="0">
                        <a:latin typeface="Cambria Math" charset="0"/>
                      </a:rPr>
                      <m:t>=300</m:t>
                    </m:r>
                    <m:r>
                      <a:rPr kumimoji="1" lang="en-US" altLang="zh-CN" b="0" i="1" smtClean="0">
                        <a:latin typeface="Cambria Math" charset="0"/>
                      </a:rPr>
                      <m:t>𝐾</m:t>
                    </m:r>
                  </m:oMath>
                </a14:m>
                <a:r>
                  <a:rPr kumimoji="1" lang="en-US" altLang="zh-CN" dirty="0" smtClean="0"/>
                  <a:t>, so we get the temperature champs as below: </a:t>
                </a:r>
              </a:p>
              <a:p>
                <a:endParaRPr kumimoji="1"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381"/>
                </a:stretch>
              </a:blipFill>
            </p:spPr>
            <p:txBody>
              <a:bodyPr/>
              <a:lstStyle/>
              <a:p>
                <a:r>
                  <a:rPr lang="zh-CN" altLang="en-US">
                    <a:noFill/>
                  </a:rPr>
                  <a:t> </a:t>
                </a:r>
              </a:p>
            </p:txBody>
          </p:sp>
        </mc:Fallback>
      </mc:AlternateContent>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837288"/>
            <a:ext cx="4028186" cy="333967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5664" y="2837288"/>
            <a:ext cx="4378960" cy="3390426"/>
          </a:xfrm>
          <a:prstGeom prst="rect">
            <a:avLst/>
          </a:prstGeom>
        </p:spPr>
      </p:pic>
      <p:sp>
        <p:nvSpPr>
          <p:cNvPr id="6" name="文本框 5"/>
          <p:cNvSpPr txBox="1"/>
          <p:nvPr/>
        </p:nvSpPr>
        <p:spPr>
          <a:xfrm>
            <a:off x="1938528" y="6311900"/>
            <a:ext cx="1128835" cy="369332"/>
          </a:xfrm>
          <a:prstGeom prst="rect">
            <a:avLst/>
          </a:prstGeom>
          <a:noFill/>
        </p:spPr>
        <p:txBody>
          <a:bodyPr wrap="none" rtlCol="0">
            <a:spAutoFit/>
          </a:bodyPr>
          <a:lstStyle/>
          <a:p>
            <a:r>
              <a:rPr kumimoji="1" lang="en-US" altLang="zh-CN" smtClean="0"/>
              <a:t>Steel part</a:t>
            </a:r>
            <a:endParaRPr kumimoji="1" lang="zh-CN" altLang="en-US" dirty="0"/>
          </a:p>
        </p:txBody>
      </p:sp>
      <p:sp>
        <p:nvSpPr>
          <p:cNvPr id="7" name="文本框 6"/>
          <p:cNvSpPr txBox="1"/>
          <p:nvPr/>
        </p:nvSpPr>
        <p:spPr>
          <a:xfrm>
            <a:off x="8193024" y="6311900"/>
            <a:ext cx="1245854" cy="369332"/>
          </a:xfrm>
          <a:prstGeom prst="rect">
            <a:avLst/>
          </a:prstGeom>
          <a:noFill/>
        </p:spPr>
        <p:txBody>
          <a:bodyPr wrap="none" rtlCol="0">
            <a:spAutoFit/>
          </a:bodyPr>
          <a:lstStyle/>
          <a:p>
            <a:r>
              <a:rPr kumimoji="1" lang="en-US" altLang="zh-CN" smtClean="0"/>
              <a:t>Water part</a:t>
            </a:r>
          </a:p>
        </p:txBody>
      </p:sp>
    </p:spTree>
    <p:extLst>
      <p:ext uri="{BB962C8B-B14F-4D97-AF65-F5344CB8AC3E}">
        <p14:creationId xmlns:p14="http://schemas.microsoft.com/office/powerpoint/2010/main" val="329512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419</Words>
  <Application>Microsoft Macintosh PowerPoint</Application>
  <PresentationFormat>宽屏</PresentationFormat>
  <Paragraphs>92</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Cambria Math</vt:lpstr>
      <vt:lpstr>DengXian</vt:lpstr>
      <vt:lpstr>DengXian Light</vt:lpstr>
      <vt:lpstr>Arial</vt:lpstr>
      <vt:lpstr>Office 主题</vt:lpstr>
      <vt:lpstr>Project 2: Design of a cooling rib </vt:lpstr>
      <vt:lpstr>General</vt:lpstr>
      <vt:lpstr>Modelization  </vt:lpstr>
      <vt:lpstr>Steel part</vt:lpstr>
      <vt:lpstr>Steel part</vt:lpstr>
      <vt:lpstr>Steel part</vt:lpstr>
      <vt:lpstr>Water part</vt:lpstr>
      <vt:lpstr>Water part</vt:lpstr>
      <vt:lpstr>Result of implementation </vt:lpstr>
      <vt:lpstr>Specific questions</vt:lpstr>
      <vt:lpstr>Specific questions</vt:lpstr>
      <vt:lpstr>Specific questions</vt:lpstr>
      <vt:lpstr>Specific questions</vt:lpstr>
      <vt:lpstr>Resume </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Design of a cooling rib </dc:title>
  <dc:creator>Wenjing Ke</dc:creator>
  <cp:lastModifiedBy>Wenjing Ke</cp:lastModifiedBy>
  <cp:revision>23</cp:revision>
  <dcterms:created xsi:type="dcterms:W3CDTF">2016-06-13T23:38:13Z</dcterms:created>
  <dcterms:modified xsi:type="dcterms:W3CDTF">2016-06-14T22:13:07Z</dcterms:modified>
</cp:coreProperties>
</file>