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70" r:id="rId13"/>
    <p:sldId id="271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/>
    <p:restoredTop sz="94646"/>
  </p:normalViewPr>
  <p:slideViewPr>
    <p:cSldViewPr>
      <p:cViewPr varScale="1">
        <p:scale>
          <a:sx n="89" d="100"/>
          <a:sy n="89" d="100"/>
        </p:scale>
        <p:origin x="728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03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2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5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08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8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45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02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35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33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0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15.06.16</a:t>
            </a:fld>
            <a:endParaRPr 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41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Methods</a:t>
            </a:r>
            <a:br>
              <a:rPr lang="en-US" dirty="0" smtClean="0"/>
            </a:br>
            <a:r>
              <a:rPr lang="en-US" dirty="0" smtClean="0"/>
              <a:t>Project 4 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Wenjing Ke and Christopher </a:t>
            </a:r>
            <a:r>
              <a:rPr lang="en-US" dirty="0" err="1" smtClean="0"/>
              <a:t>Reinartz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 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5744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dirty="0" smtClean="0"/>
                  <a:t>We put the upper lid into motion.</a:t>
                </a:r>
              </a:p>
              <a:p>
                <a:pPr lvl="1"/>
                <a:r>
                  <a:rPr kumimoji="1" lang="en-US" altLang="zh-CN" dirty="0" smtClean="0"/>
                  <a:t>Power P=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is-I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</m:sup>
                      <m:e>
                        <m:r>
                          <a:rPr kumimoji="1" lang="is-I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𝜌𝜈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f>
                          <m:fPr>
                            <m:ctrlPr>
                              <a:rPr kumimoji="1" lang="bg-BG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bg-BG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bg-BG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e>
                    </m:nary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𝑑𝑥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kumimoji="1" lang="is-I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𝐿</m:t>
                        </m:r>
                      </m:sup>
                      <m:e>
                        <m:r>
                          <a:rPr kumimoji="1" lang="is-I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𝜌𝜈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kumimoji="1"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e>
                    </m:nary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Total energy: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E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t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kumimoji="1" lang="is-I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</m:nary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Upper lid velocity: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𝑡𝑎𝑟𝑔𝑒𝑡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(1−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exp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⁡(−</m:t>
                    </m:r>
                    <m:f>
                      <m:fPr>
                        <m:ctrlPr>
                          <a:rPr kumimoji="1" lang="bg-BG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𝑙𝑖𝑑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kumimoji="1"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﷮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𝑙𝑖𝑑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=0.1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𝑠</m:t>
                    </m:r>
                  </m:oMath>
                </a14:m>
                <a:endParaRPr kumimoji="1" lang="en-US" altLang="zh-CN" b="0" dirty="0" smtClean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Discretization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E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</a:rPr>
                          <m:t>t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kumimoji="1" lang="is-I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 </m:t>
                        </m:r>
                        <m:nary>
                          <m:naryPr>
                            <m:ctrlPr>
                              <a:rPr kumimoji="1" lang="is-I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p>
                          <m:e>
                            <m:nary>
                              <m:naryPr>
                                <m:ctrlPr>
                                  <a:rPr kumimoji="1" lang="is-IS" altLang="zh-CN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𝐿</m:t>
                                </m:r>
                              </m:sup>
                              <m:e>
                                <m:r>
                                  <a:rPr kumimoji="1" lang="is-I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𝜌𝜈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|</m:t>
                                </m:r>
                                <m:r>
                                  <a:rPr kumimoji="1" lang="bg-BG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|</m:t>
                                </m:r>
                              </m:e>
                            </m:nary>
                            <m:r>
                              <a:rPr kumimoji="1" lang="is-I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</m:nary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</m:nary>
                  </m:oMath>
                </a14:m>
                <a:endParaRPr kumimoji="1" lang="en-US" altLang="zh-CN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     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1" lang="is-I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𝑡𝑖𝑚𝑒𝑠𝑡𝑒𝑝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is-I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is-I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𝜌𝜈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,0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</m:e>
                        </m:nary>
                      </m:e>
                    </m:nary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𝑑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𝑥𝑑𝑡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</m:oMath>
                </a14:m>
                <a:endParaRPr kumimoji="1" lang="en-US" altLang="zh-CN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b="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𝑛𝑢𝑚𝑏𝑒𝑟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𝑜𝑓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𝑚𝑒𝑠h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𝑖𝑛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𝑑𝑖𝑟𝑒𝑐𝑡𝑖𝑜𝑛</m:t>
                    </m:r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,0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𝑡𝑎𝑟𝑔𝑒𝑡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(1−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exp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⁡(−</m:t>
                    </m:r>
                    <m:f>
                      <m:fPr>
                        <m:ctrlPr>
                          <a:rPr kumimoji="1" lang="bg-BG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𝑡𝑖𝑚𝑒𝑠𝑡𝑒𝑝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 × 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𝑑𝑡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𝑙𝑖𝑑</m:t>
                            </m:r>
                          </m:sub>
                        </m:sSub>
                      </m:den>
                    </m:f>
                    <m:r>
                      <a:rPr kumimoji="1" lang="en-US" altLang="zh-CN" b="0" i="1" smtClean="0">
                        <a:latin typeface="Cambria Math" charset="0"/>
                      </a:rPr>
                      <m:t>))</m:t>
                    </m:r>
                  </m:oMath>
                </a14:m>
                <a:endParaRPr kumimoji="1" lang="en-US" altLang="zh-CN" dirty="0" smtClean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b="0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5744"/>
              </a:xfrm>
              <a:blipFill rotWithShape="0">
                <a:blip r:embed="rId2"/>
                <a:stretch>
                  <a:fillRect l="-1043" t="-2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7824192" y="609329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44272" y="6016642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Boundary condition of 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1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 2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4" y="1556792"/>
            <a:ext cx="3665395" cy="247508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1451396"/>
            <a:ext cx="3217492" cy="26096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9080"/>
            <a:ext cx="3736833" cy="24332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4166765"/>
            <a:ext cx="3217492" cy="25678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09801" y="2371725"/>
            <a:ext cx="359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Re=100, </a:t>
            </a:r>
            <a:r>
              <a:rPr kumimoji="1" lang="en-US" altLang="zh-CN" dirty="0" err="1" smtClean="0"/>
              <a:t>tFin</a:t>
            </a:r>
            <a:r>
              <a:rPr kumimoji="1" lang="en-US" altLang="zh-CN" dirty="0" smtClean="0"/>
              <a:t>=13s, E=3.8*10^-6 J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409801" y="4581128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Re=100</a:t>
            </a:r>
            <a:r>
              <a:rPr kumimoji="1" lang="en-US" altLang="zh-CN" dirty="0"/>
              <a:t>, </a:t>
            </a:r>
            <a:r>
              <a:rPr kumimoji="1" lang="en-US" altLang="zh-CN" dirty="0" err="1" smtClean="0"/>
              <a:t>tFin</a:t>
            </a:r>
            <a:r>
              <a:rPr kumimoji="1" lang="en-US" altLang="zh-CN" dirty="0" smtClean="0"/>
              <a:t>=40s, E=1.2*10^-5 J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10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Influence of Re</a:t>
            </a:r>
          </a:p>
          <a:p>
            <a:pPr lvl="1"/>
            <a:r>
              <a:rPr kumimoji="1" lang="en-US" altLang="zh-CN" dirty="0" smtClean="0"/>
              <a:t>Case of </a:t>
            </a:r>
            <a:r>
              <a:rPr kumimoji="1" lang="en-US" altLang="zh-CN" dirty="0" err="1" smtClean="0"/>
              <a:t>tFin</a:t>
            </a:r>
            <a:r>
              <a:rPr kumimoji="1" lang="en-US" altLang="zh-CN" dirty="0" smtClean="0"/>
              <a:t>=40s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75" y="3072061"/>
            <a:ext cx="3822700" cy="313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5" y="3072061"/>
            <a:ext cx="3776828" cy="313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35" y="3107506"/>
            <a:ext cx="3841746" cy="30660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3472" y="631451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Re=10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19936" y="637909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Re=50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23369" y="636905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Re=100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32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 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Influence of Re</a:t>
                </a:r>
              </a:p>
              <a:p>
                <a:pPr lvl="1"/>
                <a:endParaRPr kumimoji="1" lang="en-US" altLang="zh-CN" dirty="0"/>
              </a:p>
              <a:p>
                <a:pPr lvl="1"/>
                <a:r>
                  <a:rPr kumimoji="1" lang="en-US" altLang="zh-CN" dirty="0" smtClean="0"/>
                  <a:t>Re=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𝑈𝐿</m:t>
                        </m:r>
                      </m:num>
                      <m:den>
                        <m:r>
                          <a:rPr kumimoji="1" lang="bg-BG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𝜈</m:t>
                        </m:r>
                      </m:den>
                    </m:f>
                  </m:oMath>
                </a14:m>
                <a:r>
                  <a:rPr kumimoji="1" lang="en-US" altLang="zh-CN" dirty="0" smtClean="0"/>
                  <a:t> , L and </a:t>
                </a:r>
                <a14:m>
                  <m:oMath xmlns:m="http://schemas.openxmlformats.org/officeDocument/2006/math">
                    <m:r>
                      <a:rPr kumimoji="1" lang="bg-BG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𝜈</m:t>
                    </m:r>
                  </m:oMath>
                </a14:m>
                <a:r>
                  <a:rPr kumimoji="1" lang="en-US" altLang="zh-CN" dirty="0" smtClean="0"/>
                  <a:t> are constants, Re decides the velocity U.</a:t>
                </a:r>
              </a:p>
              <a:p>
                <a:pPr lvl="1"/>
                <a:r>
                  <a:rPr kumimoji="1" lang="en-US" altLang="zh-CN" dirty="0" smtClean="0"/>
                  <a:t>When Re is changed, only velocity U is changed.</a:t>
                </a:r>
              </a:p>
              <a:p>
                <a:pPr lvl="1"/>
                <a:r>
                  <a:rPr kumimoji="1" lang="en-US" altLang="zh-CN" dirty="0" smtClean="0"/>
                  <a:t>By comparing the case of different Re, we found that: when Re increase, the liquid mixes faster, and it would take less time to get an homogeneous temperature.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49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 3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879535"/>
              </p:ext>
            </p:extLst>
          </p:nvPr>
        </p:nvGraphicFramePr>
        <p:xfrm>
          <a:off x="1127448" y="2276872"/>
          <a:ext cx="2880320" cy="2952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0"/>
              </a:tblGrid>
              <a:tr h="29523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直线箭头连接符 5"/>
          <p:cNvCxnSpPr/>
          <p:nvPr/>
        </p:nvCxnSpPr>
        <p:spPr>
          <a:xfrm>
            <a:off x="1271464" y="213285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1127448" y="5373216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57438" y="170080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Ut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53218" y="544605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Ub</a:t>
            </a:r>
            <a:endParaRPr kumimoji="1"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4439816" y="1825625"/>
                <a:ext cx="691398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 smtClean="0"/>
                  <a:t>We suppose a case:</a:t>
                </a:r>
              </a:p>
              <a:p>
                <a:pPr lvl="1"/>
                <a:r>
                  <a:rPr kumimoji="1" lang="en-US" altLang="zh-CN" dirty="0" smtClean="0"/>
                  <a:t>Add a velocity </a:t>
                </a:r>
                <a:r>
                  <a:rPr kumimoji="1" lang="en-US" altLang="zh-CN" dirty="0" err="1" smtClean="0"/>
                  <a:t>Ub</a:t>
                </a:r>
                <a:r>
                  <a:rPr kumimoji="1" lang="en-US" altLang="zh-CN" dirty="0" smtClean="0"/>
                  <a:t>=-</a:t>
                </a:r>
                <a:r>
                  <a:rPr kumimoji="1" lang="en-US" altLang="zh-CN" dirty="0" err="1" smtClean="0"/>
                  <a:t>Ut</a:t>
                </a:r>
                <a:r>
                  <a:rPr kumimoji="1" lang="en-US" altLang="zh-CN" dirty="0" smtClean="0"/>
                  <a:t> on the bottom.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 other conditions remain the same.</a:t>
                </a:r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Suppose a solution:</a:t>
                </a:r>
              </a:p>
              <a:p>
                <a:pPr lvl="1"/>
                <a:r>
                  <a:rPr kumimoji="1" lang="en-US" altLang="zh-CN" dirty="0" smtClean="0"/>
                  <a:t>We change the boundary condition of u,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𝑈𝑡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charset="0"/>
                        </a:rPr>
                        <m:t>𝑈𝑏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The solving steps remain the same. </a:t>
                </a:r>
                <a:endParaRPr kumimoji="1" lang="en-US" altLang="zh-CN" dirty="0"/>
              </a:p>
              <a:p>
                <a:pPr lvl="1"/>
                <a:endParaRPr kumimoji="1" lang="en-US" altLang="zh-CN" dirty="0" smtClean="0"/>
              </a:p>
              <a:p>
                <a:pPr lvl="1"/>
                <a:endParaRPr kumimoji="1" lang="zh-CN" altLang="en-US" dirty="0" smtClean="0"/>
              </a:p>
            </p:txBody>
          </p:sp>
        </mc:Choice>
        <mc:Fallback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1825625"/>
                <a:ext cx="6913984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158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50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 3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3889648" cy="253893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47" y="1636172"/>
            <a:ext cx="3185998" cy="26479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9623"/>
            <a:ext cx="3989687" cy="26283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22" y="4229622"/>
            <a:ext cx="3303944" cy="26283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09801" y="2371725"/>
            <a:ext cx="359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Re=100, </a:t>
            </a:r>
            <a:r>
              <a:rPr kumimoji="1" lang="en-US" altLang="zh-CN" dirty="0" err="1" smtClean="0"/>
              <a:t>tFin</a:t>
            </a:r>
            <a:r>
              <a:rPr kumimoji="1" lang="en-US" altLang="zh-CN" dirty="0" smtClean="0"/>
              <a:t>=13s, E=8.8*10^-6 J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06700" y="5085184"/>
            <a:ext cx="359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Re=100, </a:t>
            </a:r>
            <a:r>
              <a:rPr kumimoji="1" lang="en-US" altLang="zh-CN" dirty="0" err="1" smtClean="0"/>
              <a:t>tFin</a:t>
            </a:r>
            <a:r>
              <a:rPr kumimoji="1" lang="en-US" altLang="zh-CN" dirty="0" smtClean="0"/>
              <a:t>=40s, E=2.7*10^-5 J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99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Resume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369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Influence of Re</a:t>
            </a:r>
          </a:p>
          <a:p>
            <a:pPr lvl="1"/>
            <a:r>
              <a:rPr kumimoji="1" lang="en-US" altLang="zh-CN" dirty="0" smtClean="0"/>
              <a:t>When we change Re, only velocity is changed. So the bigger Re is, the faster liquid mixes.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Influence of </a:t>
            </a:r>
            <a:r>
              <a:rPr kumimoji="1" lang="en-US" altLang="zh-CN" dirty="0" err="1" smtClean="0"/>
              <a:t>Ut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In question 1, </a:t>
            </a:r>
            <a:r>
              <a:rPr kumimoji="1" lang="en-US" altLang="zh-CN" dirty="0" err="1" smtClean="0"/>
              <a:t>Ut</a:t>
            </a:r>
            <a:r>
              <a:rPr kumimoji="1" lang="en-US" altLang="zh-CN" dirty="0" smtClean="0"/>
              <a:t>=0, the liquid mixes slowly and the temperature diffuse homogenously to the upper and down side</a:t>
            </a:r>
          </a:p>
          <a:p>
            <a:pPr lvl="1"/>
            <a:r>
              <a:rPr kumimoji="1" lang="en-US" altLang="zh-CN" dirty="0" smtClean="0"/>
              <a:t>In question 2, we add a </a:t>
            </a:r>
            <a:r>
              <a:rPr kumimoji="1" lang="en-US" altLang="zh-CN" dirty="0" err="1" smtClean="0"/>
              <a:t>Ut</a:t>
            </a:r>
            <a:r>
              <a:rPr kumimoji="1" lang="en-US" altLang="zh-CN" dirty="0" smtClean="0"/>
              <a:t> on the upper side, the liquid in cavity gets a velocity, and the temperature mixes like a vortex.</a:t>
            </a:r>
          </a:p>
          <a:p>
            <a:pPr lvl="1"/>
            <a:r>
              <a:rPr kumimoji="1" lang="en-US" altLang="zh-CN" dirty="0" smtClean="0"/>
              <a:t>In question 3, add a </a:t>
            </a:r>
            <a:r>
              <a:rPr kumimoji="1" lang="en-US" altLang="zh-CN" dirty="0" err="1" smtClean="0"/>
              <a:t>Ub</a:t>
            </a:r>
            <a:r>
              <a:rPr kumimoji="1" lang="en-US" altLang="zh-CN" dirty="0" smtClean="0"/>
              <a:t>=-</a:t>
            </a:r>
            <a:r>
              <a:rPr kumimoji="1" lang="en-US" altLang="zh-CN" dirty="0" err="1" smtClean="0"/>
              <a:t>Ut</a:t>
            </a:r>
            <a:r>
              <a:rPr kumimoji="1" lang="en-US" altLang="zh-CN" dirty="0" smtClean="0"/>
              <a:t> on the down side, the liquid mixes even faster.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89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r>
              <a:rPr lang="de-DE" dirty="0" smtClean="0"/>
              <a:t>Solution </a:t>
            </a:r>
            <a:r>
              <a:rPr lang="de-DE" dirty="0" err="1" smtClean="0"/>
              <a:t>steps</a:t>
            </a:r>
            <a:endParaRPr lang="de-DE" dirty="0" smtClean="0"/>
          </a:p>
          <a:p>
            <a:pPr lvl="1"/>
            <a:r>
              <a:rPr lang="de-DE" dirty="0" err="1" smtClean="0"/>
              <a:t>Navier</a:t>
            </a:r>
            <a:r>
              <a:rPr lang="de-DE" dirty="0" smtClean="0"/>
              <a:t>-Stokes </a:t>
            </a:r>
            <a:r>
              <a:rPr lang="de-DE" dirty="0" err="1"/>
              <a:t>e</a:t>
            </a:r>
            <a:r>
              <a:rPr lang="de-DE" dirty="0" err="1" smtClean="0"/>
              <a:t>quation</a:t>
            </a:r>
            <a:r>
              <a:rPr lang="de-DE" dirty="0" smtClean="0"/>
              <a:t> –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endParaRPr lang="de-DE" dirty="0" smtClean="0"/>
          </a:p>
          <a:p>
            <a:pPr lvl="2"/>
            <a:r>
              <a:rPr lang="de-DE" dirty="0" smtClean="0"/>
              <a:t>explicit </a:t>
            </a:r>
            <a:r>
              <a:rPr lang="de-DE" dirty="0" err="1" smtClean="0"/>
              <a:t>diffusion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diffusion</a:t>
            </a:r>
            <a:endParaRPr lang="de-DE" dirty="0" smtClean="0"/>
          </a:p>
          <a:p>
            <a:pPr lvl="1"/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– </a:t>
            </a: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endParaRPr lang="de-DE" dirty="0" smtClean="0"/>
          </a:p>
          <a:p>
            <a:pPr lvl="2"/>
            <a:r>
              <a:rPr lang="de-DE" dirty="0" smtClean="0"/>
              <a:t>explicit </a:t>
            </a:r>
            <a:r>
              <a:rPr lang="de-DE" dirty="0" err="1" smtClean="0"/>
              <a:t>diffusion</a:t>
            </a:r>
            <a:endParaRPr lang="de-DE" dirty="0" smtClean="0"/>
          </a:p>
          <a:p>
            <a:pPr lvl="2"/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diffusion</a:t>
            </a:r>
            <a:endParaRPr lang="de-DE" dirty="0" smtClean="0"/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Resume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633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Box </a:t>
            </a:r>
            <a:r>
              <a:rPr lang="de-DE" dirty="0" err="1" smtClean="0"/>
              <a:t>filled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liquid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lid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03430" y="2425957"/>
            <a:ext cx="4040188" cy="394176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Liquid </a:t>
            </a:r>
            <a:r>
              <a:rPr lang="de-DE" dirty="0" err="1" smtClean="0"/>
              <a:t>moves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lid</a:t>
            </a:r>
            <a:r>
              <a:rPr lang="de-DE" dirty="0" smtClean="0"/>
              <a:t> </a:t>
            </a:r>
            <a:r>
              <a:rPr lang="de-DE" dirty="0" err="1" smtClean="0"/>
              <a:t>movement</a:t>
            </a:r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Initial </a:t>
            </a: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homogeneus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Time 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endParaRPr lang="de-DE" dirty="0" smtClean="0"/>
          </a:p>
          <a:p>
            <a:endParaRPr lang="en-GB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1556793"/>
            <a:ext cx="4041775" cy="3730869"/>
          </a:xfr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3680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-&gt; </a:t>
            </a:r>
            <a:r>
              <a:rPr lang="de-DE" dirty="0" err="1" smtClean="0"/>
              <a:t>Navier</a:t>
            </a:r>
            <a:r>
              <a:rPr lang="de-DE" dirty="0" smtClean="0"/>
              <a:t>-Stokes</a:t>
            </a:r>
          </a:p>
          <a:p>
            <a:pPr lvl="1"/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problematic</a:t>
            </a:r>
            <a:endParaRPr lang="en-GB" dirty="0" smtClean="0"/>
          </a:p>
          <a:p>
            <a:pPr lvl="1"/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splitting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marL="393192" lvl="1" indent="0">
              <a:buNone/>
            </a:pPr>
            <a:endParaRPr lang="de-DE" dirty="0"/>
          </a:p>
          <a:p>
            <a:pPr marL="393192" lvl="1" indent="0">
              <a:buNone/>
            </a:pPr>
            <a:r>
              <a:rPr lang="de-DE" sz="2700" dirty="0" err="1"/>
              <a:t>Steps</a:t>
            </a:r>
            <a:r>
              <a:rPr lang="de-DE" sz="2700" dirty="0"/>
              <a:t> </a:t>
            </a:r>
            <a:r>
              <a:rPr lang="de-DE" sz="2700" dirty="0" err="1"/>
              <a:t>of</a:t>
            </a:r>
            <a:r>
              <a:rPr lang="de-DE" sz="2700" dirty="0"/>
              <a:t> </a:t>
            </a:r>
            <a:r>
              <a:rPr lang="de-DE" sz="2700" dirty="0" err="1"/>
              <a:t>equation</a:t>
            </a:r>
            <a:r>
              <a:rPr lang="de-DE" sz="2700" dirty="0"/>
              <a:t> </a:t>
            </a:r>
            <a:r>
              <a:rPr lang="de-DE" sz="2700" dirty="0" err="1"/>
              <a:t>splitting</a:t>
            </a:r>
            <a:r>
              <a:rPr lang="de-DE" sz="2700" dirty="0"/>
              <a:t>:</a:t>
            </a:r>
            <a:r>
              <a:rPr lang="de-DE" dirty="0" smtClean="0"/>
              <a:t> </a:t>
            </a:r>
          </a:p>
          <a:p>
            <a:pPr marL="850392" lvl="1" indent="-457200">
              <a:buAutoNum type="arabicPeriod"/>
            </a:pP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convective</a:t>
            </a:r>
            <a:r>
              <a:rPr lang="de-DE" dirty="0" smtClean="0"/>
              <a:t> </a:t>
            </a:r>
            <a:r>
              <a:rPr lang="de-DE" dirty="0" err="1" smtClean="0"/>
              <a:t>fluxes</a:t>
            </a:r>
            <a:endParaRPr lang="de-DE" dirty="0" smtClean="0"/>
          </a:p>
          <a:p>
            <a:pPr marL="850392" lvl="1" indent="-457200">
              <a:buAutoNum type="arabicPeriod"/>
            </a:pP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diffusion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endParaRPr lang="de-DE" dirty="0" smtClean="0"/>
          </a:p>
          <a:p>
            <a:pPr marL="850392" lvl="1" indent="-457200">
              <a:buAutoNum type="arabicPeriod"/>
            </a:pPr>
            <a:r>
              <a:rPr lang="de-DE" dirty="0" smtClean="0"/>
              <a:t>Update </a:t>
            </a:r>
            <a:r>
              <a:rPr lang="de-DE" dirty="0" err="1" smtClean="0"/>
              <a:t>pressure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endParaRPr lang="de-DE" dirty="0" smtClean="0"/>
          </a:p>
          <a:p>
            <a:pPr marL="850392" lvl="1" indent="-457200">
              <a:buAutoNum type="arabicPeriod"/>
            </a:pPr>
            <a:r>
              <a:rPr lang="de-DE" dirty="0" smtClean="0"/>
              <a:t>Update </a:t>
            </a: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satisfy</a:t>
            </a:r>
            <a:r>
              <a:rPr lang="de-DE" dirty="0" smtClean="0"/>
              <a:t> </a:t>
            </a:r>
            <a:r>
              <a:rPr lang="de-DE" dirty="0" err="1" smtClean="0"/>
              <a:t>continuity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52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splitting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Splits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multiple </a:t>
            </a:r>
            <a:r>
              <a:rPr lang="de-DE" dirty="0" err="1" smtClean="0"/>
              <a:t>parts</a:t>
            </a:r>
            <a:endParaRPr lang="de-DE" dirty="0" smtClean="0"/>
          </a:p>
          <a:p>
            <a:pPr lvl="1"/>
            <a:r>
              <a:rPr lang="de-DE" dirty="0" err="1" smtClean="0"/>
              <a:t>convective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endParaRPr lang="de-DE" dirty="0" smtClean="0"/>
          </a:p>
          <a:p>
            <a:pPr lvl="1"/>
            <a:r>
              <a:rPr lang="de-DE" dirty="0" err="1" smtClean="0"/>
              <a:t>diffusive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endParaRPr lang="de-DE" dirty="0" smtClean="0"/>
          </a:p>
          <a:p>
            <a:pPr lvl="1"/>
            <a:r>
              <a:rPr lang="de-DE" dirty="0" err="1" smtClean="0"/>
              <a:t>pressure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endParaRPr lang="de-DE" dirty="0" smtClean="0"/>
          </a:p>
          <a:p>
            <a:pPr lvl="1"/>
            <a:r>
              <a:rPr lang="de-DE" dirty="0" smtClean="0"/>
              <a:t>(+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pressure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Generates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splitting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endParaRPr lang="de-DE" dirty="0" smtClean="0"/>
          </a:p>
          <a:p>
            <a:pPr lvl="1"/>
            <a:r>
              <a:rPr lang="de-DE" dirty="0" smtClean="0"/>
              <a:t>high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high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discretization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mixed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– explicit </a:t>
            </a:r>
            <a:r>
              <a:rPr lang="de-DE" dirty="0" err="1" smtClean="0"/>
              <a:t>calculations</a:t>
            </a:r>
            <a:endParaRPr lang="de-DE" dirty="0" smtClean="0"/>
          </a:p>
          <a:p>
            <a:pPr lvl="1"/>
            <a:r>
              <a:rPr lang="de-DE" dirty="0" smtClean="0"/>
              <a:t>explicit </a:t>
            </a:r>
            <a:r>
              <a:rPr lang="de-DE" dirty="0" err="1" smtClean="0"/>
              <a:t>convection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pressure</a:t>
            </a:r>
            <a:endParaRPr lang="de-DE" dirty="0" smtClean="0"/>
          </a:p>
          <a:p>
            <a:pPr lvl="1"/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diffusion</a:t>
            </a:r>
            <a:r>
              <a:rPr lang="de-DE" dirty="0" smtClean="0"/>
              <a:t> (ADI)</a:t>
            </a:r>
            <a:endParaRPr lang="en-GB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94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Discretization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de-DE" dirty="0" smtClean="0"/>
          </a:p>
          <a:p>
            <a:r>
              <a:rPr lang="de-DE" dirty="0" err="1" smtClean="0"/>
              <a:t>Convection</a:t>
            </a:r>
            <a:endParaRPr lang="de-DE" dirty="0" smtClean="0"/>
          </a:p>
          <a:p>
            <a:pPr lvl="1"/>
            <a:r>
              <a:rPr lang="de-DE" dirty="0" smtClean="0"/>
              <a:t>explicit -&gt; </a:t>
            </a:r>
            <a:r>
              <a:rPr lang="de-DE" dirty="0" err="1" smtClean="0"/>
              <a:t>forward</a:t>
            </a:r>
            <a:r>
              <a:rPr lang="de-DE" dirty="0" smtClean="0"/>
              <a:t> Euler (CFL &lt;= 1)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Diffusion</a:t>
            </a:r>
          </a:p>
          <a:p>
            <a:pPr lvl="1"/>
            <a:r>
              <a:rPr lang="de-DE" dirty="0" smtClean="0"/>
              <a:t>explicit -&gt; </a:t>
            </a:r>
            <a:r>
              <a:rPr lang="de-DE" dirty="0" err="1" smtClean="0"/>
              <a:t>forward</a:t>
            </a:r>
            <a:r>
              <a:rPr lang="de-DE" dirty="0" smtClean="0"/>
              <a:t> Euler (F0 &lt;= 0.5)</a:t>
            </a:r>
          </a:p>
          <a:p>
            <a:pPr lvl="1"/>
            <a:r>
              <a:rPr lang="de-DE" dirty="0" err="1" smtClean="0"/>
              <a:t>implicit</a:t>
            </a:r>
            <a:r>
              <a:rPr lang="de-DE" dirty="0" smtClean="0"/>
              <a:t> -&gt; ADI (</a:t>
            </a:r>
            <a:r>
              <a:rPr lang="de-DE" dirty="0" err="1" smtClean="0"/>
              <a:t>no</a:t>
            </a:r>
            <a:r>
              <a:rPr lang="de-DE" dirty="0" smtClean="0"/>
              <a:t> Fourier </a:t>
            </a:r>
            <a:r>
              <a:rPr lang="de-DE" dirty="0" err="1" smtClean="0"/>
              <a:t>restriction</a:t>
            </a:r>
            <a:r>
              <a:rPr lang="de-DE" dirty="0" smtClean="0"/>
              <a:t>)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71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77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 smtClean="0"/>
                  <a:t>Equation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splitting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calculated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velocity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field</a:t>
                </a:r>
                <a:endParaRPr lang="de-DE" dirty="0"/>
              </a:p>
              <a:p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velocity</a:t>
                </a:r>
                <a:r>
                  <a:rPr lang="de-DE" dirty="0" smtClean="0"/>
                  <a:t> update after </a:t>
                </a:r>
                <a:r>
                  <a:rPr lang="de-DE" dirty="0" err="1" smtClean="0"/>
                  <a:t>temperature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calculation</a:t>
                </a:r>
                <a:r>
                  <a:rPr lang="de-DE" dirty="0"/>
                  <a:t> </a:t>
                </a:r>
                <a:r>
                  <a:rPr lang="de-DE" dirty="0" smtClean="0"/>
                  <a:t>-&gt;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compressible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flow</a:t>
                </a: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r>
                  <a:rPr lang="de-DE" dirty="0" smtClean="0"/>
                  <a:t>Initial </a:t>
                </a:r>
                <a:r>
                  <a:rPr lang="de-DE" dirty="0" err="1" smtClean="0"/>
                  <a:t>condition</a:t>
                </a:r>
                <a:r>
                  <a:rPr lang="de-DE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300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≤0.5 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330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&gt;0.5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𝐿𝑦</m:t>
                            </m:r>
                          </m:e>
                        </m:eqArr>
                      </m:e>
                    </m:d>
                  </m:oMath>
                </a14:m>
                <a:endParaRPr lang="de-DE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7711"/>
              </a:xfrm>
              <a:blipFill rotWithShape="0">
                <a:blip r:embed="rId2"/>
                <a:stretch>
                  <a:fillRect l="-928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356993"/>
            <a:ext cx="8424936" cy="128775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359696" y="4649110"/>
            <a:ext cx="1758174" cy="5078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de-DE" sz="2700" dirty="0" err="1"/>
              <a:t>Convection</a:t>
            </a:r>
            <a:endParaRPr lang="de-DE" sz="2700" dirty="0"/>
          </a:p>
        </p:txBody>
      </p:sp>
      <p:sp>
        <p:nvSpPr>
          <p:cNvPr id="6" name="Textfeld 5"/>
          <p:cNvSpPr txBox="1"/>
          <p:nvPr/>
        </p:nvSpPr>
        <p:spPr>
          <a:xfrm>
            <a:off x="7639366" y="4599622"/>
            <a:ext cx="1800200" cy="5078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de-DE" sz="2700" dirty="0"/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19538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 smtClean="0"/>
              <a:t>Discretization</a:t>
            </a:r>
            <a:endParaRPr kumimoji="1" lang="zh-CN" altLang="en-US" dirty="0"/>
          </a:p>
        </p:txBody>
      </p:sp>
      <p:pic>
        <p:nvPicPr>
          <p:cNvPr id="4" name="Grafik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342996"/>
            <a:ext cx="4896544" cy="6895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487488" y="3146929"/>
                <a:ext cx="8538428" cy="999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bg-BG" altLang="zh-CN" i="1" smtClean="0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Δ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kumimoji="1" lang="bg-BG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bg-BG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num>
                        <m:den>
                          <m:r>
                            <a:rPr kumimoji="1" lang="bg-BG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kumimoji="1" lang="bg-BG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bg-BG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num>
                        <m:den>
                          <m:r>
                            <a:rPr kumimoji="1" lang="bg-BG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bg-BG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kumimoji="1" lang="bg-BG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bg-BG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kumimoji="1" lang="bg-BG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kumimoji="1" lang="en-US" altLang="zh-CN" i="1">
                              <a:latin typeface="Cambria Math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kumimoji="1" lang="en-US" altLang="zh-CN" i="1">
                              <a:latin typeface="Cambria Math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kumimoji="1" lang="bg-BG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bg-BG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3146929"/>
                <a:ext cx="8538428" cy="999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516485" y="4005064"/>
                <a:ext cx="4864149" cy="2342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kumimoji="1" lang="en-US" altLang="zh-CN" dirty="0" smtClean="0"/>
                  <a:t>Here we apply 1</a:t>
                </a:r>
                <a:r>
                  <a:rPr kumimoji="1" lang="en-US" altLang="zh-CN" baseline="30000" dirty="0" smtClean="0"/>
                  <a:t>st</a:t>
                </a:r>
                <a:r>
                  <a:rPr kumimoji="1" lang="en-US" altLang="zh-CN" dirty="0" smtClean="0"/>
                  <a:t> order upwind,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kumimoji="1" lang="bg-BG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bg-BG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num>
                        <m:den>
                          <m:r>
                            <a:rPr kumimoji="1" lang="bg-BG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1" lang="bg-BG" altLang="zh-C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+1,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l-GR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Δ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charset="0"/>
                                </a:rPr>
                                <m:t>&lt;0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1" lang="bg-BG" altLang="zh-C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zh-CN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l-GR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Δ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charset="0"/>
                                </a:rPr>
                                <m:t>&gt;</m:t>
                              </m:r>
                              <m:r>
                                <a:rPr kumimoji="1" lang="en-US" altLang="zh-CN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dirty="0" smtClean="0"/>
              </a:p>
              <a:p>
                <a:endParaRPr kumimoji="1" lang="en-US" altLang="zh-CN" dirty="0" smtClean="0">
                  <a:ea typeface="Cambria Math" charset="0"/>
                  <a:cs typeface="Cambria Math" charset="0"/>
                </a:endParaRPr>
              </a:p>
              <a:p>
                <a:r>
                  <a:rPr kumimoji="1" lang="en-US" altLang="zh-CN" dirty="0" smtClean="0"/>
                  <a:t>So does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kumimoji="1" lang="bg-BG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num>
                      <m:den>
                        <m:r>
                          <a:rPr kumimoji="1" lang="bg-BG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den>
                    </m:f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.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85" y="4005064"/>
                <a:ext cx="4864149" cy="2342373"/>
              </a:xfrm>
              <a:prstGeom prst="rect">
                <a:avLst/>
              </a:prstGeom>
              <a:blipFill rotWithShape="0">
                <a:blip r:embed="rId4"/>
                <a:stretch>
                  <a:fillRect l="-1128" t="-1563" b="-14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623392" y="3356992"/>
            <a:ext cx="720080" cy="28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内容占位符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Calculate temperature: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1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 1 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825625"/>
            <a:ext cx="6049888" cy="4351338"/>
          </a:xfrm>
        </p:spPr>
        <p:txBody>
          <a:bodyPr/>
          <a:lstStyle/>
          <a:p>
            <a:r>
              <a:rPr kumimoji="1" lang="en-US" altLang="zh-CN" dirty="0" smtClean="0"/>
              <a:t>When the upper lid velocity is zero, Re=0.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By observing the figure, we found that when velocity=0, the temperature diffuse to the upper and down side homogenously. 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542877"/>
            <a:ext cx="3860800" cy="3200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99780" y="584131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Timestep</a:t>
            </a:r>
            <a:r>
              <a:rPr kumimoji="1" lang="en-US" altLang="zh-CN" dirty="0" smtClean="0"/>
              <a:t>=300, </a:t>
            </a:r>
            <a:r>
              <a:rPr kumimoji="1" lang="en-US" altLang="zh-CN" dirty="0" err="1" smtClean="0"/>
              <a:t>tFin</a:t>
            </a:r>
            <a:r>
              <a:rPr kumimoji="1" lang="en-US" altLang="zh-CN" dirty="0" smtClean="0"/>
              <a:t>=40s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33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457</Words>
  <Application>Microsoft Macintosh PowerPoint</Application>
  <PresentationFormat>宽屏</PresentationFormat>
  <Paragraphs>123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Cambria Math</vt:lpstr>
      <vt:lpstr>DengXian</vt:lpstr>
      <vt:lpstr>DengXian Light</vt:lpstr>
      <vt:lpstr>Wingdings</vt:lpstr>
      <vt:lpstr>Arial</vt:lpstr>
      <vt:lpstr>Office 主题</vt:lpstr>
      <vt:lpstr>Numerical Methods Project 4 </vt:lpstr>
      <vt:lpstr>Table of contents</vt:lpstr>
      <vt:lpstr>Problem description</vt:lpstr>
      <vt:lpstr>Velocity calculation</vt:lpstr>
      <vt:lpstr>Equation splitting</vt:lpstr>
      <vt:lpstr>Discretization</vt:lpstr>
      <vt:lpstr>Temperature calculation</vt:lpstr>
      <vt:lpstr>Discretization</vt:lpstr>
      <vt:lpstr>Question 1 </vt:lpstr>
      <vt:lpstr>Question 2</vt:lpstr>
      <vt:lpstr>Question 2</vt:lpstr>
      <vt:lpstr>Question 2</vt:lpstr>
      <vt:lpstr>Question 2</vt:lpstr>
      <vt:lpstr>Question 3</vt:lpstr>
      <vt:lpstr>Question 3</vt:lpstr>
      <vt:lpstr>Resume 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Project 4</dc:title>
  <dc:creator>Christopher</dc:creator>
  <cp:lastModifiedBy>Wenjing Ke</cp:lastModifiedBy>
  <cp:revision>28</cp:revision>
  <dcterms:created xsi:type="dcterms:W3CDTF">2016-06-15T17:42:56Z</dcterms:created>
  <dcterms:modified xsi:type="dcterms:W3CDTF">2016-06-16T00:29:55Z</dcterms:modified>
</cp:coreProperties>
</file>