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3" r:id="rId12"/>
    <p:sldId id="264" r:id="rId13"/>
    <p:sldId id="265" r:id="rId14"/>
    <p:sldId id="266" r:id="rId15"/>
    <p:sldId id="270" r:id="rId16"/>
    <p:sldId id="279" r:id="rId17"/>
    <p:sldId id="28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i\Desktop\Anexo_%20Apresenta&#231;&#227;o%20AD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000" b="1" dirty="0" smtClean="0"/>
              <a:t>Efeito de</a:t>
            </a:r>
            <a:r>
              <a:rPr lang="pt-BR" sz="2000" b="1" baseline="0" dirty="0" smtClean="0"/>
              <a:t> Escolha Forçada</a:t>
            </a:r>
            <a:endParaRPr lang="pt-BR" sz="20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'Escolha forçada'!$D$5:$D$11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'Escolha forçada'!$E$5:$E$11</c:f>
              <c:numCache>
                <c:formatCode>General</c:formatCode>
                <c:ptCount val="7"/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20</c:v>
                </c:pt>
                <c:pt idx="5">
                  <c:v>10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'Escolha forçada'!$F$5:$F$11</c:f>
              <c:numCache>
                <c:formatCode>General</c:formatCode>
                <c:ptCount val="7"/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20</c:v>
                </c:pt>
                <c:pt idx="6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1620888"/>
        <c:axId val="281621672"/>
      </c:lineChart>
      <c:catAx>
        <c:axId val="281620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81621672"/>
        <c:crosses val="autoZero"/>
        <c:auto val="1"/>
        <c:lblAlgn val="ctr"/>
        <c:lblOffset val="100"/>
        <c:noMultiLvlLbl val="0"/>
      </c:catAx>
      <c:valAx>
        <c:axId val="2816216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1620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0BC7-D38A-42DA-8EF8-E424720895F1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F7B-35F5-4582-9ED9-F6AF43BE7E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18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0BC7-D38A-42DA-8EF8-E424720895F1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F7B-35F5-4582-9ED9-F6AF43BE7E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82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0BC7-D38A-42DA-8EF8-E424720895F1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F7B-35F5-4582-9ED9-F6AF43BE7E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28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0BC7-D38A-42DA-8EF8-E424720895F1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F7B-35F5-4582-9ED9-F6AF43BE7E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43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0BC7-D38A-42DA-8EF8-E424720895F1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F7B-35F5-4582-9ED9-F6AF43BE7E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29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0BC7-D38A-42DA-8EF8-E424720895F1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F7B-35F5-4582-9ED9-F6AF43BE7E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38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0BC7-D38A-42DA-8EF8-E424720895F1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F7B-35F5-4582-9ED9-F6AF43BE7E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37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0BC7-D38A-42DA-8EF8-E424720895F1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F7B-35F5-4582-9ED9-F6AF43BE7E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27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0BC7-D38A-42DA-8EF8-E424720895F1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F7B-35F5-4582-9ED9-F6AF43BE7E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98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0BC7-D38A-42DA-8EF8-E424720895F1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F7B-35F5-4582-9ED9-F6AF43BE7E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26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0BC7-D38A-42DA-8EF8-E424720895F1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5F7B-35F5-4582-9ED9-F6AF43BE7E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25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B0BC7-D38A-42DA-8EF8-E424720895F1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85F7B-35F5-4582-9ED9-F6AF43BE7E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37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6088" y="2352788"/>
            <a:ext cx="10878355" cy="1034357"/>
          </a:xfrm>
        </p:spPr>
        <p:txBody>
          <a:bodyPr>
            <a:normAutofit/>
          </a:bodyPr>
          <a:lstStyle/>
          <a:p>
            <a:r>
              <a:rPr lang="pt-BR" sz="4400" dirty="0" smtClean="0"/>
              <a:t>Evolução dos métodos de avaliação</a:t>
            </a:r>
            <a:endParaRPr lang="pt-BR" sz="44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736241" y="1577908"/>
            <a:ext cx="10880503" cy="4063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54696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081839"/>
              </p:ext>
            </p:extLst>
          </p:nvPr>
        </p:nvGraphicFramePr>
        <p:xfrm>
          <a:off x="1056067" y="1107578"/>
          <a:ext cx="9903853" cy="5138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1449"/>
                <a:gridCol w="1863101"/>
                <a:gridCol w="1863101"/>
                <a:gridCol w="1863101"/>
                <a:gridCol w="1863101"/>
              </a:tblGrid>
              <a:tr h="3952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effectLst/>
                        </a:rPr>
                        <a:t>Características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indicadores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952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B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C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D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952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Analise e Julgamento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20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52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Comunicação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52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Conhecimento do trabalho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20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52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Criatividade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52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Cumprimento de prazos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9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52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Dedicação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52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Disciplina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52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Liderança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52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Organização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12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9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52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Qualidade de trabalho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52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 smtClean="0">
                          <a:effectLst/>
                        </a:rPr>
                        <a:t>Total de </a:t>
                      </a:r>
                      <a:r>
                        <a:rPr lang="pt-BR" sz="1800" b="1" u="none" strike="noStrike" dirty="0">
                          <a:effectLst/>
                        </a:rPr>
                        <a:t>Pontos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 smtClean="0">
                          <a:effectLst/>
                        </a:rPr>
                        <a:t>120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 smtClean="0">
                          <a:effectLst/>
                        </a:rPr>
                        <a:t>90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 smtClean="0">
                          <a:effectLst/>
                        </a:rPr>
                        <a:t>60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 smtClean="0">
                          <a:effectLst/>
                        </a:rPr>
                        <a:t>30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3541" cy="781095"/>
          </a:xfrm>
        </p:spPr>
        <p:txBody>
          <a:bodyPr/>
          <a:lstStyle/>
          <a:p>
            <a:r>
              <a:rPr lang="pt-BR" dirty="0" smtClean="0"/>
              <a:t>Escala Gráfica – Tabela de Pontos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21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3541" cy="781095"/>
          </a:xfrm>
        </p:spPr>
        <p:txBody>
          <a:bodyPr/>
          <a:lstStyle/>
          <a:p>
            <a:r>
              <a:rPr lang="pt-BR" dirty="0" smtClean="0"/>
              <a:t>Vícios 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Efeito Halo</a:t>
            </a:r>
          </a:p>
          <a:p>
            <a:endParaRPr lang="pt-BR" dirty="0"/>
          </a:p>
          <a:p>
            <a:r>
              <a:rPr lang="pt-BR" dirty="0" smtClean="0"/>
              <a:t>Efeito Tendência Central</a:t>
            </a:r>
          </a:p>
          <a:p>
            <a:endParaRPr lang="pt-BR" dirty="0"/>
          </a:p>
          <a:p>
            <a:r>
              <a:rPr lang="pt-BR" dirty="0" smtClean="0"/>
              <a:t>Efeito Complacência ou Rigor</a:t>
            </a:r>
          </a:p>
          <a:p>
            <a:endParaRPr lang="pt-BR" dirty="0"/>
          </a:p>
          <a:p>
            <a:r>
              <a:rPr lang="pt-BR" dirty="0" smtClean="0"/>
              <a:t>Efeito Preconceito Pessoal</a:t>
            </a:r>
          </a:p>
          <a:p>
            <a:endParaRPr lang="pt-BR" dirty="0"/>
          </a:p>
          <a:p>
            <a:r>
              <a:rPr lang="pt-BR" dirty="0" smtClean="0"/>
              <a:t>Efeito Fatos Recentes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55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3541" cy="781095"/>
          </a:xfrm>
        </p:spPr>
        <p:txBody>
          <a:bodyPr/>
          <a:lstStyle/>
          <a:p>
            <a:r>
              <a:rPr lang="pt-BR" dirty="0" smtClean="0"/>
              <a:t>Frases Descritivas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Frases que caracteriza o comportamento ou ação.</a:t>
            </a:r>
          </a:p>
          <a:p>
            <a:endParaRPr lang="pt-BR" dirty="0"/>
          </a:p>
          <a:p>
            <a:r>
              <a:rPr lang="pt-BR" dirty="0" smtClean="0"/>
              <a:t>“Sim ou Não”</a:t>
            </a:r>
          </a:p>
          <a:p>
            <a:endParaRPr lang="pt-BR" dirty="0"/>
          </a:p>
          <a:p>
            <a:r>
              <a:rPr lang="pt-BR" dirty="0" smtClean="0"/>
              <a:t>Simples, porem vago.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65881"/>
              </p:ext>
            </p:extLst>
          </p:nvPr>
        </p:nvGraphicFramePr>
        <p:xfrm>
          <a:off x="4633711" y="2476231"/>
          <a:ext cx="7137579" cy="3976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5389"/>
                <a:gridCol w="1091095"/>
                <a:gridCol w="1091095"/>
              </a:tblGrid>
              <a:tr h="7952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Descrição do desempenho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Sim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79521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 dirty="0">
                          <a:effectLst/>
                        </a:rPr>
                        <a:t>É </a:t>
                      </a:r>
                      <a:r>
                        <a:rPr lang="pt-BR" sz="1600" b="1" u="none" strike="noStrike" dirty="0" smtClean="0">
                          <a:effectLst/>
                        </a:rPr>
                        <a:t>assíduo </a:t>
                      </a:r>
                      <a:r>
                        <a:rPr lang="pt-BR" sz="1600" b="1" u="none" strike="noStrike" dirty="0">
                          <a:effectLst/>
                        </a:rPr>
                        <a:t>e pontual.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 dirty="0">
                          <a:effectLst/>
                        </a:rPr>
                        <a:t> 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 dirty="0">
                          <a:effectLst/>
                        </a:rPr>
                        <a:t> 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521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 dirty="0">
                          <a:effectLst/>
                        </a:rPr>
                        <a:t>Cumpre e respeita as normas da empresa.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 dirty="0">
                          <a:effectLst/>
                        </a:rPr>
                        <a:t> 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>
                          <a:effectLst/>
                        </a:rPr>
                        <a:t> 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521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 dirty="0">
                          <a:effectLst/>
                        </a:rPr>
                        <a:t>Apresenta boa produtividade.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 dirty="0">
                          <a:effectLst/>
                        </a:rPr>
                        <a:t> 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>
                          <a:effectLst/>
                        </a:rPr>
                        <a:t> 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521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 dirty="0">
                          <a:effectLst/>
                        </a:rPr>
                        <a:t>Realiza os registros de trabalho conforme descrição.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 dirty="0">
                          <a:effectLst/>
                        </a:rPr>
                        <a:t> 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 dirty="0">
                          <a:effectLst/>
                        </a:rPr>
                        <a:t> 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34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3541" cy="781095"/>
          </a:xfrm>
        </p:spPr>
        <p:txBody>
          <a:bodyPr/>
          <a:lstStyle/>
          <a:p>
            <a:r>
              <a:rPr lang="pt-BR" dirty="0" smtClean="0"/>
              <a:t>Incidentes Críticos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Registro de fatos.</a:t>
            </a:r>
          </a:p>
          <a:p>
            <a:endParaRPr lang="pt-BR" dirty="0"/>
          </a:p>
          <a:p>
            <a:r>
              <a:rPr lang="pt-BR" dirty="0" smtClean="0"/>
              <a:t>Permite discursão a respeito.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18729"/>
              </p:ext>
            </p:extLst>
          </p:nvPr>
        </p:nvGraphicFramePr>
        <p:xfrm>
          <a:off x="1133609" y="3561239"/>
          <a:ext cx="9749040" cy="2615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1264"/>
                <a:gridCol w="8077776"/>
              </a:tblGrid>
              <a:tr h="56617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Data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Incidente critico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20-ago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Não foi cortes com o cliente ao telefone, quando este reclamava de um produto com defeito.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08-set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Não forneceu informação exata requerida pelo cliente sobre o produto "X".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36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3541" cy="781095"/>
          </a:xfrm>
        </p:spPr>
        <p:txBody>
          <a:bodyPr/>
          <a:lstStyle/>
          <a:p>
            <a:r>
              <a:rPr lang="pt-BR" dirty="0" smtClean="0"/>
              <a:t>Revisão de campo  ou Pesquisa de campo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Método mais completo.</a:t>
            </a:r>
          </a:p>
          <a:p>
            <a:endParaRPr lang="pt-BR" dirty="0"/>
          </a:p>
          <a:p>
            <a:r>
              <a:rPr lang="pt-BR" dirty="0" smtClean="0"/>
              <a:t>Avalia-se: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Desempenho geral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Analise do desempenho geral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Plano de 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Entrevista de avaliação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Conclusão geral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r>
              <a:rPr lang="pt-BR" dirty="0" smtClean="0"/>
              <a:t>Rompendo com o passado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lvl="2">
              <a:buFont typeface="Courier New" panose="02070309020205020404" pitchFamily="49" charset="0"/>
              <a:buChar char="o"/>
            </a:pPr>
            <a:endParaRPr lang="pt-BR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60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19200"/>
              </p:ext>
            </p:extLst>
          </p:nvPr>
        </p:nvGraphicFramePr>
        <p:xfrm>
          <a:off x="1262130" y="476516"/>
          <a:ext cx="6555346" cy="5621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3208"/>
                <a:gridCol w="2622138"/>
              </a:tblGrid>
              <a:tr h="21531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 dirty="0">
                          <a:effectLst/>
                        </a:rPr>
                        <a:t>Nome: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2" marR="9262" marT="9262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1531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 dirty="0">
                          <a:effectLst/>
                        </a:rPr>
                        <a:t>Cargo: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2" marR="9262" marT="9262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 dirty="0">
                          <a:effectLst/>
                        </a:rPr>
                        <a:t>Data de Admissão: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2" marR="9262" marT="9262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 dirty="0">
                          <a:effectLst/>
                        </a:rPr>
                        <a:t>Tempo no cargo: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2" marR="9262" marT="9262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959297">
                <a:tc gridSpan="2">
                  <a:txBody>
                    <a:bodyPr/>
                    <a:lstStyle/>
                    <a:p>
                      <a:pPr algn="l" fontAlgn="t"/>
                      <a:r>
                        <a:rPr lang="pt-BR" sz="1400" b="0" u="none" strike="noStrike" dirty="0">
                          <a:effectLst/>
                        </a:rPr>
                        <a:t>Campo 1:</a:t>
                      </a:r>
                      <a:br>
                        <a:rPr lang="pt-BR" sz="1400" b="0" u="none" strike="noStrike" dirty="0">
                          <a:effectLst/>
                        </a:rPr>
                      </a:br>
                      <a:r>
                        <a:rPr lang="pt-BR" sz="1400" b="0" u="none" strike="noStrike" dirty="0">
                          <a:effectLst/>
                        </a:rPr>
                        <a:t>Pontos positivos do </a:t>
                      </a:r>
                      <a:r>
                        <a:rPr lang="pt-BR" sz="1400" b="0" u="none" strike="noStrike" dirty="0" smtClean="0">
                          <a:effectLst/>
                        </a:rPr>
                        <a:t>funcionário:</a:t>
                      </a:r>
                      <a:r>
                        <a:rPr lang="pt-BR" sz="1400" b="0" u="none" strike="noStrike" dirty="0">
                          <a:effectLst/>
                        </a:rPr>
                        <a:t/>
                      </a:r>
                      <a:br>
                        <a:rPr lang="pt-BR" sz="1400" b="0" u="none" strike="noStrike" dirty="0">
                          <a:effectLst/>
                        </a:rPr>
                      </a:br>
                      <a:r>
                        <a:rPr lang="pt-BR" sz="1400" b="0" u="none" strike="noStrike" dirty="0">
                          <a:effectLst/>
                        </a:rPr>
                        <a:t/>
                      </a:r>
                      <a:br>
                        <a:rPr lang="pt-BR" sz="1400" b="0" u="none" strike="noStrike" dirty="0">
                          <a:effectLst/>
                        </a:rPr>
                      </a:br>
                      <a:r>
                        <a:rPr lang="pt-BR" sz="1400" b="0" u="none" strike="noStrike" dirty="0">
                          <a:effectLst/>
                        </a:rPr>
                        <a:t>Pontos negativos do </a:t>
                      </a:r>
                      <a:r>
                        <a:rPr lang="pt-BR" sz="1400" b="0" u="none" strike="noStrike" dirty="0" smtClean="0">
                          <a:effectLst/>
                        </a:rPr>
                        <a:t>funcionário:</a:t>
                      </a:r>
                      <a:r>
                        <a:rPr lang="pt-BR" sz="1400" b="0" u="none" strike="noStrike" dirty="0">
                          <a:effectLst/>
                        </a:rPr>
                        <a:t/>
                      </a:r>
                      <a:br>
                        <a:rPr lang="pt-BR" sz="1400" b="0" u="none" strike="noStrike" dirty="0">
                          <a:effectLst/>
                        </a:rPr>
                      </a:br>
                      <a:r>
                        <a:rPr lang="pt-BR" sz="1400" b="0" u="none" strike="noStrike" dirty="0">
                          <a:effectLst/>
                        </a:rPr>
                        <a:t/>
                      </a:r>
                      <a:br>
                        <a:rPr lang="pt-BR" sz="1400" b="0" u="none" strike="noStrike" dirty="0">
                          <a:effectLst/>
                        </a:rPr>
                      </a:br>
                      <a:r>
                        <a:rPr lang="pt-BR" sz="1400" b="0" u="none" strike="noStrike" dirty="0">
                          <a:effectLst/>
                        </a:rPr>
                        <a:t>Avaliação global:</a:t>
                      </a:r>
                      <a:br>
                        <a:rPr lang="pt-BR" sz="1400" b="0" u="none" strike="noStrike" dirty="0">
                          <a:effectLst/>
                        </a:rPr>
                      </a:br>
                      <a:r>
                        <a:rPr lang="pt-BR" sz="1400" b="1" u="none" strike="noStrike" dirty="0">
                          <a:effectLst/>
                        </a:rPr>
                        <a:t>                                    Desempenho Fraco       □</a:t>
                      </a:r>
                      <a:br>
                        <a:rPr lang="pt-BR" sz="1400" b="1" u="none" strike="noStrike" dirty="0">
                          <a:effectLst/>
                        </a:rPr>
                      </a:br>
                      <a:r>
                        <a:rPr lang="pt-BR" sz="1400" b="1" u="none" strike="noStrike" dirty="0">
                          <a:effectLst/>
                        </a:rPr>
                        <a:t>                                    Desempenho Regular   □</a:t>
                      </a:r>
                      <a:br>
                        <a:rPr lang="pt-BR" sz="1400" b="1" u="none" strike="noStrike" dirty="0">
                          <a:effectLst/>
                        </a:rPr>
                      </a:br>
                      <a:r>
                        <a:rPr lang="pt-BR" sz="1400" b="1" u="none" strike="noStrike" dirty="0">
                          <a:effectLst/>
                        </a:rPr>
                        <a:t>                                    Desempenho Bom         □</a:t>
                      </a:r>
                      <a:br>
                        <a:rPr lang="pt-BR" sz="1400" b="1" u="none" strike="noStrike" dirty="0">
                          <a:effectLst/>
                        </a:rPr>
                      </a:br>
                      <a:r>
                        <a:rPr lang="pt-BR" sz="1400" b="1" u="none" strike="noStrike" dirty="0">
                          <a:effectLst/>
                        </a:rPr>
                        <a:t>                                    Desempenho Ótimo      □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2" marR="9262" marT="9262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0472">
                <a:tc gridSpan="2">
                  <a:txBody>
                    <a:bodyPr/>
                    <a:lstStyle/>
                    <a:p>
                      <a:pPr algn="l" fontAlgn="t"/>
                      <a:r>
                        <a:rPr lang="pt-BR" sz="1400" b="0" u="none" strike="noStrike" dirty="0">
                          <a:effectLst/>
                        </a:rPr>
                        <a:t>Campo2:</a:t>
                      </a:r>
                      <a:br>
                        <a:rPr lang="pt-BR" sz="1400" b="0" u="none" strike="noStrike" dirty="0">
                          <a:effectLst/>
                        </a:rPr>
                      </a:br>
                      <a:r>
                        <a:rPr lang="pt-BR" sz="1400" b="0" u="none" strike="noStrike" dirty="0">
                          <a:effectLst/>
                        </a:rPr>
                        <a:t>Avaliação conjunta: </a:t>
                      </a:r>
                      <a:r>
                        <a:rPr lang="pt-BR" sz="1400" b="0" u="none" strike="noStrike" dirty="0" smtClean="0">
                          <a:effectLst/>
                        </a:rPr>
                        <a:t>Líder </a:t>
                      </a:r>
                      <a:r>
                        <a:rPr lang="pt-BR" sz="1400" b="0" u="none" strike="noStrike" dirty="0">
                          <a:effectLst/>
                        </a:rPr>
                        <a:t>e </a:t>
                      </a:r>
                      <a:r>
                        <a:rPr lang="pt-BR" sz="1400" b="0" u="none" strike="noStrike" dirty="0" smtClean="0">
                          <a:effectLst/>
                        </a:rPr>
                        <a:t>Técnico </a:t>
                      </a:r>
                      <a:r>
                        <a:rPr lang="pt-BR" sz="1400" b="0" u="none" strike="noStrike" dirty="0">
                          <a:effectLst/>
                        </a:rPr>
                        <a:t>RH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2" marR="9262" marT="9262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374738">
                <a:tc gridSpan="2">
                  <a:txBody>
                    <a:bodyPr/>
                    <a:lstStyle/>
                    <a:p>
                      <a:pPr algn="l" fontAlgn="t"/>
                      <a:r>
                        <a:rPr lang="pt-BR" sz="1400" b="0" u="none" strike="noStrike" dirty="0">
                          <a:effectLst/>
                        </a:rPr>
                        <a:t>Campo3:</a:t>
                      </a:r>
                      <a:br>
                        <a:rPr lang="pt-BR" sz="1400" b="0" u="none" strike="noStrike" dirty="0">
                          <a:effectLst/>
                        </a:rPr>
                      </a:br>
                      <a:r>
                        <a:rPr lang="pt-BR" sz="1400" b="0" u="none" strike="noStrike" dirty="0">
                          <a:effectLst/>
                        </a:rPr>
                        <a:t>Plano futuro para o </a:t>
                      </a:r>
                      <a:r>
                        <a:rPr lang="pt-BR" sz="1400" b="0" u="none" strike="noStrike" dirty="0" smtClean="0">
                          <a:effectLst/>
                        </a:rPr>
                        <a:t>funcionário:</a:t>
                      </a:r>
                      <a:r>
                        <a:rPr lang="pt-BR" sz="1400" b="0" u="none" strike="noStrike" dirty="0">
                          <a:effectLst/>
                        </a:rPr>
                        <a:t/>
                      </a:r>
                      <a:br>
                        <a:rPr lang="pt-BR" sz="1400" b="0" u="none" strike="noStrike" dirty="0">
                          <a:effectLst/>
                        </a:rPr>
                      </a:br>
                      <a:r>
                        <a:rPr lang="pt-BR" sz="1400" b="0" u="none" strike="noStrike" dirty="0">
                          <a:effectLst/>
                        </a:rPr>
                        <a:t>     - Objetivos futuros</a:t>
                      </a:r>
                      <a:br>
                        <a:rPr lang="pt-BR" sz="1400" b="0" u="none" strike="noStrike" dirty="0">
                          <a:effectLst/>
                        </a:rPr>
                      </a:br>
                      <a:r>
                        <a:rPr lang="pt-BR" sz="1400" b="0" u="none" strike="noStrike" dirty="0">
                          <a:effectLst/>
                        </a:rPr>
                        <a:t>     - Aconselhamento</a:t>
                      </a:r>
                      <a:br>
                        <a:rPr lang="pt-BR" sz="1400" b="0" u="none" strike="noStrike" dirty="0">
                          <a:effectLst/>
                        </a:rPr>
                      </a:br>
                      <a:r>
                        <a:rPr lang="pt-BR" sz="1400" b="0" u="none" strike="noStrike" dirty="0">
                          <a:effectLst/>
                        </a:rPr>
                        <a:t>     - Treinamento</a:t>
                      </a:r>
                      <a:br>
                        <a:rPr lang="pt-BR" sz="1400" b="0" u="none" strike="noStrike" dirty="0">
                          <a:effectLst/>
                        </a:rPr>
                      </a:br>
                      <a:r>
                        <a:rPr lang="pt-BR" sz="1400" b="0" u="none" strike="noStrike" dirty="0">
                          <a:effectLst/>
                        </a:rPr>
                        <a:t>     - Promoção</a:t>
                      </a:r>
                      <a:br>
                        <a:rPr lang="pt-BR" sz="1400" b="0" u="none" strike="noStrike" dirty="0">
                          <a:effectLst/>
                        </a:rPr>
                      </a:br>
                      <a:r>
                        <a:rPr lang="pt-BR" sz="1400" b="0" u="none" strike="noStrike" dirty="0">
                          <a:effectLst/>
                        </a:rPr>
                        <a:t>     - Desligamento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2" marR="9262" marT="9262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0472">
                <a:tc gridSpan="2">
                  <a:txBody>
                    <a:bodyPr/>
                    <a:lstStyle/>
                    <a:p>
                      <a:pPr algn="l" fontAlgn="t"/>
                      <a:r>
                        <a:rPr lang="pt-BR" sz="1400" b="0" u="none" strike="noStrike" dirty="0">
                          <a:effectLst/>
                        </a:rPr>
                        <a:t>Campo4:</a:t>
                      </a:r>
                      <a:br>
                        <a:rPr lang="pt-BR" sz="1400" b="0" u="none" strike="noStrike" dirty="0">
                          <a:effectLst/>
                        </a:rPr>
                      </a:br>
                      <a:r>
                        <a:rPr lang="pt-BR" sz="1400" b="0" u="none" strike="noStrike" dirty="0">
                          <a:effectLst/>
                        </a:rPr>
                        <a:t>Entrevista com o </a:t>
                      </a:r>
                      <a:r>
                        <a:rPr lang="pt-BR" sz="1400" b="0" u="none" strike="noStrike" dirty="0" smtClean="0">
                          <a:effectLst/>
                        </a:rPr>
                        <a:t>funcionário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2" marR="9262" marT="9262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0472">
                <a:tc gridSpan="2">
                  <a:txBody>
                    <a:bodyPr/>
                    <a:lstStyle/>
                    <a:p>
                      <a:pPr algn="l" fontAlgn="t"/>
                      <a:r>
                        <a:rPr lang="pt-BR" sz="1400" b="0" u="none" strike="noStrike" dirty="0">
                          <a:effectLst/>
                        </a:rPr>
                        <a:t>Campo5:</a:t>
                      </a:r>
                      <a:br>
                        <a:rPr lang="pt-BR" sz="1400" b="0" u="none" strike="noStrike" dirty="0">
                          <a:effectLst/>
                        </a:rPr>
                      </a:br>
                      <a:r>
                        <a:rPr lang="pt-BR" sz="1400" b="0" u="none" strike="noStrike" dirty="0" smtClean="0">
                          <a:effectLst/>
                        </a:rPr>
                        <a:t>Conclusão </a:t>
                      </a:r>
                      <a:r>
                        <a:rPr lang="pt-BR" sz="1400" b="0" u="none" strike="noStrike" dirty="0">
                          <a:effectLst/>
                        </a:rPr>
                        <a:t>geral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2" marR="9262" marT="9262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77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 ser ultrapassadas, mas há utilidade.</a:t>
            </a:r>
          </a:p>
          <a:p>
            <a:endParaRPr lang="pt-BR" dirty="0"/>
          </a:p>
          <a:p>
            <a:r>
              <a:rPr lang="pt-BR" dirty="0" smtClean="0"/>
              <a:t>Saber os antigos ajuda na elaboração e melhoria do novo.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365125"/>
            <a:ext cx="10353541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Conclusões finais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48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82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Planejamento de recursos humanos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43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sz="2200" dirty="0" smtClean="0"/>
              <a:t>	</a:t>
            </a:r>
          </a:p>
          <a:p>
            <a:pPr marL="201168" lvl="1" indent="0">
              <a:buNone/>
            </a:pPr>
            <a:r>
              <a:rPr lang="pt-BR" sz="2200" dirty="0"/>
              <a:t>	</a:t>
            </a:r>
            <a:r>
              <a:rPr lang="pt-BR" sz="2800" dirty="0" smtClean="0"/>
              <a:t>Segundo </a:t>
            </a:r>
            <a:r>
              <a:rPr lang="pt-BR" sz="2800" dirty="0"/>
              <a:t>James W. Walker, “através do planejamento de recursos humanos, a administração se prepara para ter as pessoas certas nos lugares certos, nas ocasiões certas, a fim de serem cumpridos tantos os objetivos organizacionais como os individuais”.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839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3541" cy="781095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Avaliar de forma Objetiva ou Subjetiva?</a:t>
            </a:r>
          </a:p>
          <a:p>
            <a:endParaRPr lang="pt-BR" dirty="0"/>
          </a:p>
          <a:p>
            <a:r>
              <a:rPr lang="pt-BR" dirty="0" smtClean="0"/>
              <a:t>Avaliação dos “Métodos de Avaliação”.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49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Avaliação de potencial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	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smtClean="0"/>
              <a:t>Potencial </a:t>
            </a:r>
            <a:r>
              <a:rPr lang="pt-BR" sz="2800" dirty="0"/>
              <a:t>humano a organização é considerada como “reserva quantitativa e qualitativa de valores e energias fundamentais para a sustentação e o crescimento da empresa, representada pelo somatório de talentos, potenciais e capacidades.</a:t>
            </a:r>
          </a:p>
        </p:txBody>
      </p:sp>
    </p:spTree>
    <p:extLst>
      <p:ext uri="{BB962C8B-B14F-4D97-AF65-F5344CB8AC3E}">
        <p14:creationId xmlns:p14="http://schemas.microsoft.com/office/powerpoint/2010/main" val="13424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21973"/>
            <a:ext cx="10058400" cy="133940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O avaliador, ao avaliar o potencial, deve observar;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pt-BR" dirty="0"/>
              <a:t>Rapidez como aprende e desempenha novas tarefas;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dirty="0"/>
              <a:t>Incrementos em atividades sob sua responsabilidade;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dirty="0"/>
              <a:t>Interesse por tipos e trabalhos;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dirty="0"/>
              <a:t>Interesse em aprender mais sobre seu trabalho e sobre outros;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dirty="0"/>
              <a:t>Relacionamento com o grupo;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dirty="0"/>
              <a:t>Solução de problema sem procurar a chefia;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Objetivos pessoais de curto e longo prazo, e interesse com que persegue esses objetivos. </a:t>
            </a:r>
          </a:p>
        </p:txBody>
      </p:sp>
    </p:spTree>
    <p:extLst>
      <p:ext uri="{BB962C8B-B14F-4D97-AF65-F5344CB8AC3E}">
        <p14:creationId xmlns:p14="http://schemas.microsoft.com/office/powerpoint/2010/main" val="35741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resultado da avaliação de desempenho e de potencial 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/>
          </p:nvPr>
        </p:nvGraphicFramePr>
        <p:xfrm>
          <a:off x="1519705" y="2279562"/>
          <a:ext cx="8731877" cy="351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398"/>
                <a:gridCol w="4063479"/>
              </a:tblGrid>
              <a:tr h="1166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u="sng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u="sng" dirty="0" smtClean="0"/>
                        <a:t>Desempenho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u="sng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u="sng" dirty="0" smtClean="0"/>
                        <a:t>Potencial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58740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Ótimo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Alto</a:t>
                      </a:r>
                      <a:endParaRPr lang="pt-BR" dirty="0"/>
                    </a:p>
                  </a:txBody>
                  <a:tcPr/>
                </a:tc>
              </a:tr>
              <a:tr h="58740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Bom</a:t>
                      </a:r>
                      <a:endParaRPr lang="pt-BR" dirty="0"/>
                    </a:p>
                  </a:txBody>
                  <a:tcPr/>
                </a:tc>
              </a:tr>
              <a:tr h="58740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Regular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Regular</a:t>
                      </a:r>
                      <a:endParaRPr lang="pt-BR" dirty="0"/>
                    </a:p>
                  </a:txBody>
                  <a:tcPr/>
                </a:tc>
              </a:tr>
              <a:tr h="58740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Ruim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Ruim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Plano de sucessão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pt-BR" dirty="0" smtClean="0"/>
              <a:t>	</a:t>
            </a:r>
          </a:p>
          <a:p>
            <a:pPr marL="201168" lvl="1" indent="0">
              <a:buNone/>
            </a:pPr>
            <a:r>
              <a:rPr lang="pt-BR" sz="2800" dirty="0" smtClean="0"/>
              <a:t>O </a:t>
            </a:r>
            <a:r>
              <a:rPr lang="pt-BR" sz="2800" dirty="0"/>
              <a:t>objetivo de um plano de sucessão é analisar os possíveis substitutos as vagas futuras, levando em contas prováveis candidatos internos, normalmente prevendo-se um número de dois candidatos em para cada vaga. </a:t>
            </a:r>
          </a:p>
        </p:txBody>
      </p:sp>
    </p:spTree>
    <p:extLst>
      <p:ext uri="{BB962C8B-B14F-4D97-AF65-F5344CB8AC3E}">
        <p14:creationId xmlns:p14="http://schemas.microsoft.com/office/powerpoint/2010/main" val="3139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Integração dos programas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 smtClean="0"/>
          </a:p>
          <a:p>
            <a:pPr marL="201168" lvl="1" indent="0">
              <a:buNone/>
            </a:pPr>
            <a:r>
              <a:rPr lang="pt-BR" sz="2600" dirty="0"/>
              <a:t>	</a:t>
            </a:r>
            <a:r>
              <a:rPr lang="pt-BR" sz="2600" dirty="0" smtClean="0"/>
              <a:t>A </a:t>
            </a:r>
            <a:r>
              <a:rPr lang="pt-BR" sz="2600" dirty="0"/>
              <a:t>avaliação de desempenho pode ser integrada à avaliação de potencial, ao planejamento de recursos humanos, ao plano de sucessão e ao treinamento, tendo em vista os objetivos empresariais e os objetivos profissionais das pessoas 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7657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Avaliação de competência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sz="2600" dirty="0" smtClean="0"/>
              <a:t>	</a:t>
            </a:r>
          </a:p>
          <a:p>
            <a:pPr marL="201168" lvl="1" indent="0">
              <a:buNone/>
            </a:pPr>
            <a:endParaRPr lang="pt-BR" sz="2600" dirty="0"/>
          </a:p>
          <a:p>
            <a:pPr marL="201168" lvl="1" indent="0">
              <a:buNone/>
            </a:pPr>
            <a:r>
              <a:rPr lang="pt-BR" sz="2600" dirty="0" smtClean="0"/>
              <a:t>	Definida </a:t>
            </a:r>
            <a:r>
              <a:rPr lang="pt-BR" sz="2600" dirty="0"/>
              <a:t>por Le </a:t>
            </a:r>
            <a:r>
              <a:rPr lang="pt-BR" sz="2600" dirty="0" err="1"/>
              <a:t>Borfef</a:t>
            </a:r>
            <a:r>
              <a:rPr lang="pt-BR" sz="2600" dirty="0"/>
              <a:t>. </a:t>
            </a:r>
            <a:r>
              <a:rPr lang="pt-BR" sz="2600" dirty="0" err="1"/>
              <a:t>Parry</a:t>
            </a:r>
            <a:r>
              <a:rPr lang="pt-BR" sz="2600" dirty="0"/>
              <a:t> define competência como “ conjunto de conhecimentos, habilidades e atitudes que afetam a maior parte do trabalho de uma pessoa e que se relacionam com o desempenho no trabalho. </a:t>
            </a:r>
          </a:p>
        </p:txBody>
      </p:sp>
    </p:spTree>
    <p:extLst>
      <p:ext uri="{BB962C8B-B14F-4D97-AF65-F5344CB8AC3E}">
        <p14:creationId xmlns:p14="http://schemas.microsoft.com/office/powerpoint/2010/main" val="4539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3541" cy="781095"/>
          </a:xfrm>
        </p:spPr>
        <p:txBody>
          <a:bodyPr/>
          <a:lstStyle/>
          <a:p>
            <a:r>
              <a:rPr lang="pt-BR" dirty="0" smtClean="0"/>
              <a:t>Atribuição de grau ou Comparação 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Rudimentar</a:t>
            </a:r>
          </a:p>
          <a:p>
            <a:endParaRPr lang="pt-BR" dirty="0"/>
          </a:p>
          <a:p>
            <a:r>
              <a:rPr lang="pt-BR" dirty="0" smtClean="0"/>
              <a:t>Precário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17"/>
              </p:ext>
            </p:extLst>
          </p:nvPr>
        </p:nvGraphicFramePr>
        <p:xfrm>
          <a:off x="6118002" y="2208459"/>
          <a:ext cx="5691926" cy="3123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360"/>
                <a:gridCol w="2023566"/>
                <a:gridCol w="1481726"/>
                <a:gridCol w="1285274"/>
              </a:tblGrid>
              <a:tr h="4425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Escala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Graus de desempenho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Parâmetros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Funcionarios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25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 smtClean="0">
                          <a:effectLst/>
                        </a:rPr>
                        <a:t> Péssimo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Antonio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Diogenes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25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 smtClean="0">
                          <a:effectLst/>
                        </a:rPr>
                        <a:t> Ruim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Ema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25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 smtClean="0">
                          <a:effectLst/>
                        </a:rPr>
                        <a:t> Regular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Bento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Fátima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25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 smtClean="0">
                          <a:effectLst/>
                        </a:rPr>
                        <a:t> Bom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Gabriel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25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 smtClean="0">
                          <a:effectLst/>
                        </a:rPr>
                        <a:t> Ótimo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 err="1">
                          <a:effectLst/>
                        </a:rPr>
                        <a:t>Hildo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8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 smtClean="0">
                          <a:effectLst/>
                        </a:rPr>
                        <a:t> Excepcional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Catarina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Ingrid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3541" cy="781095"/>
          </a:xfrm>
        </p:spPr>
        <p:txBody>
          <a:bodyPr/>
          <a:lstStyle/>
          <a:p>
            <a:r>
              <a:rPr lang="pt-BR" dirty="0" smtClean="0"/>
              <a:t>Comparação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Precário</a:t>
            </a:r>
          </a:p>
          <a:p>
            <a:endParaRPr lang="pt-BR" dirty="0"/>
          </a:p>
          <a:p>
            <a:r>
              <a:rPr lang="pt-BR" dirty="0" smtClean="0"/>
              <a:t>Muito trabalhoso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98367"/>
              </p:ext>
            </p:extLst>
          </p:nvPr>
        </p:nvGraphicFramePr>
        <p:xfrm>
          <a:off x="5431790" y="1596390"/>
          <a:ext cx="6432552" cy="3958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8936"/>
                <a:gridCol w="918936"/>
                <a:gridCol w="918936"/>
                <a:gridCol w="918936"/>
                <a:gridCol w="918936"/>
                <a:gridCol w="918936"/>
                <a:gridCol w="918936"/>
              </a:tblGrid>
              <a:tr h="4211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Escala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err="1">
                          <a:effectLst/>
                        </a:rPr>
                        <a:t>Antonio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Bento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Catarina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Diogenes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Ema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Fátima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11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err="1">
                          <a:effectLst/>
                        </a:rPr>
                        <a:t>Antonio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+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+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+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+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+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11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Bento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-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+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-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+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11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Catarina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-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-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11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Diogenes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-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+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+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+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+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11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Ema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-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+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+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-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+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11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Fátima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-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-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+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-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-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8957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Soma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11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Resultado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6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3541" cy="781095"/>
          </a:xfrm>
        </p:spPr>
        <p:txBody>
          <a:bodyPr/>
          <a:lstStyle/>
          <a:p>
            <a:r>
              <a:rPr lang="pt-BR" dirty="0" smtClean="0"/>
              <a:t>Escolha Forçada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Forced</a:t>
            </a:r>
            <a:r>
              <a:rPr lang="pt-BR" dirty="0" smtClean="0"/>
              <a:t> Ranking</a:t>
            </a:r>
          </a:p>
          <a:p>
            <a:endParaRPr lang="pt-BR" dirty="0" smtClean="0"/>
          </a:p>
          <a:p>
            <a:r>
              <a:rPr lang="pt-BR" dirty="0" err="1" smtClean="0"/>
              <a:t>Funcionarios</a:t>
            </a:r>
            <a:r>
              <a:rPr lang="pt-BR" dirty="0" smtClean="0"/>
              <a:t> seletos</a:t>
            </a:r>
          </a:p>
          <a:p>
            <a:endParaRPr lang="pt-BR" dirty="0"/>
          </a:p>
          <a:p>
            <a:r>
              <a:rPr lang="pt-BR" dirty="0" smtClean="0"/>
              <a:t>Não oferece plano futuro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13585"/>
              </p:ext>
            </p:extLst>
          </p:nvPr>
        </p:nvGraphicFramePr>
        <p:xfrm>
          <a:off x="6293386" y="1146220"/>
          <a:ext cx="4589261" cy="4172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4232"/>
                <a:gridCol w="2285029"/>
              </a:tblGrid>
              <a:tr h="6954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Desempenho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% de funcionario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954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Péssimo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954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Ruim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954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Regular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40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954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Bom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954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Ótimo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5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3389630"/>
              </p:ext>
            </p:extLst>
          </p:nvPr>
        </p:nvGraphicFramePr>
        <p:xfrm>
          <a:off x="1234225" y="1021947"/>
          <a:ext cx="9584027" cy="5378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3541" cy="78109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Escolha Forçada – Gráfico de 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0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3541" cy="781095"/>
          </a:xfrm>
        </p:spPr>
        <p:txBody>
          <a:bodyPr/>
          <a:lstStyle/>
          <a:p>
            <a:r>
              <a:rPr lang="pt-BR" dirty="0" smtClean="0"/>
              <a:t>Escala 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Diversos fatores empregados.</a:t>
            </a:r>
          </a:p>
          <a:p>
            <a:endParaRPr lang="pt-BR" dirty="0"/>
          </a:p>
          <a:p>
            <a:r>
              <a:rPr lang="pt-BR" dirty="0" smtClean="0"/>
              <a:t>Possibilita Classificação mais complexa.</a:t>
            </a:r>
          </a:p>
          <a:p>
            <a:endParaRPr lang="pt-BR" dirty="0"/>
          </a:p>
          <a:p>
            <a:r>
              <a:rPr lang="pt-BR" dirty="0" smtClean="0"/>
              <a:t>Avaliação por característica.</a:t>
            </a:r>
          </a:p>
          <a:p>
            <a:endParaRPr lang="pt-BR" dirty="0"/>
          </a:p>
          <a:p>
            <a:r>
              <a:rPr lang="pt-BR" dirty="0" smtClean="0"/>
              <a:t>Largamente empregada e divulgada.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5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20227"/>
              </p:ext>
            </p:extLst>
          </p:nvPr>
        </p:nvGraphicFramePr>
        <p:xfrm>
          <a:off x="1159101" y="1171978"/>
          <a:ext cx="9762185" cy="5254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2525"/>
                <a:gridCol w="1977415"/>
                <a:gridCol w="1977415"/>
                <a:gridCol w="1977415"/>
                <a:gridCol w="1977415"/>
              </a:tblGrid>
              <a:tr h="3649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Caracteristicas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Indicadores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490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A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B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C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D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311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Produção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Ultrapassa sempre a produção exigida.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Com frequencia ultrapassa o exigido.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Executa o exigido.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Frequente mente abaixo do exigido.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311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Qualidade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Excelente exatidão do trabalho.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Frequentemente apresenta exatidão do trabalho.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Normalmente apresenta exatidão do trabalho.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Dificilmente apresenta exatidão do trabalho.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311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Iniciativa/Criatividade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Sempre sugere solução criativa.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Frequentemente sugere soluções novas.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Sugere soluções, porem sem criatividade.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Incapaz de sugerir soluções.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311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Cooperação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Sempre demonstra cooperação.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Frequentemente colabora com o grupo.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Quando solicitado, demonstra </a:t>
                      </a:r>
                      <a:r>
                        <a:rPr lang="pt-BR" sz="1400" b="1" u="none" strike="noStrike" dirty="0" err="1">
                          <a:effectLst/>
                        </a:rPr>
                        <a:t>cooperaçõa</a:t>
                      </a:r>
                      <a:r>
                        <a:rPr lang="pt-BR" sz="1400" b="1" u="none" strike="noStrike" dirty="0">
                          <a:effectLst/>
                        </a:rPr>
                        <a:t>.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Não colabora com o grupo.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3928057" y="2743199"/>
            <a:ext cx="244698" cy="231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9747166" y="2743199"/>
            <a:ext cx="244698" cy="231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800308" y="2734613"/>
            <a:ext cx="244698" cy="231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53450" y="2738906"/>
            <a:ext cx="244698" cy="231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928057" y="3900150"/>
            <a:ext cx="244698" cy="231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9747166" y="3900150"/>
            <a:ext cx="244698" cy="231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800308" y="3891564"/>
            <a:ext cx="244698" cy="231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853450" y="3895857"/>
            <a:ext cx="244698" cy="231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928057" y="5034564"/>
            <a:ext cx="244698" cy="231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747166" y="5034564"/>
            <a:ext cx="244698" cy="231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800308" y="5025978"/>
            <a:ext cx="244698" cy="231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853450" y="5030271"/>
            <a:ext cx="244698" cy="231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3928057" y="6160392"/>
            <a:ext cx="244698" cy="231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9747166" y="6160392"/>
            <a:ext cx="244698" cy="231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7800308" y="6151806"/>
            <a:ext cx="244698" cy="231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5853450" y="6156099"/>
            <a:ext cx="244698" cy="231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3541" cy="781095"/>
          </a:xfrm>
        </p:spPr>
        <p:txBody>
          <a:bodyPr/>
          <a:lstStyle/>
          <a:p>
            <a:r>
              <a:rPr lang="pt-BR" dirty="0" smtClean="0"/>
              <a:t>Escala Gráfica – Modelo básico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24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07897"/>
              </p:ext>
            </p:extLst>
          </p:nvPr>
        </p:nvGraphicFramePr>
        <p:xfrm>
          <a:off x="1275008" y="1455313"/>
          <a:ext cx="9375820" cy="4610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5164"/>
                <a:gridCol w="1875164"/>
                <a:gridCol w="1875164"/>
                <a:gridCol w="1875164"/>
                <a:gridCol w="1875164"/>
              </a:tblGrid>
              <a:tr h="6247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Caracteristicas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Alinhamento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474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A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B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C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D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307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Produtividade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Muito </a:t>
                      </a:r>
                      <a:r>
                        <a:rPr lang="pt-BR" sz="1400" b="1" u="none" strike="noStrike" dirty="0" smtClean="0">
                          <a:effectLst/>
                        </a:rPr>
                        <a:t>Rápido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Comfrequencia ultrapassa o exigido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Executa o exigido.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Frequente mente abaixo do exigido.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303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Disciplina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Alto grau de disciplina e respeita as normas da empresa.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Respeita as normas da empresa.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Quando orientado, respeita as normas da empresa.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Indisciplinado e não respeita as normas da empresa.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3541" cy="781095"/>
          </a:xfrm>
        </p:spPr>
        <p:txBody>
          <a:bodyPr/>
          <a:lstStyle/>
          <a:p>
            <a:r>
              <a:rPr lang="pt-BR" dirty="0" smtClean="0"/>
              <a:t>Escala Gráfica – Modelo básico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58354" y="2756079"/>
            <a:ext cx="713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       11         10 	     9        8        7 	      6         5         4	       3          2        1</a:t>
            </a:r>
            <a:endParaRPr lang="pt-BR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58354" y="4072460"/>
            <a:ext cx="713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       11         10 	     9        8        7 	      6         5         4	       3          2        1</a:t>
            </a:r>
            <a:endParaRPr lang="pt-BR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89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716</Words>
  <Application>Microsoft Office PowerPoint</Application>
  <PresentationFormat>Widescreen</PresentationFormat>
  <Paragraphs>354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Introdução</vt:lpstr>
      <vt:lpstr>Atribuição de grau ou Comparação simples</vt:lpstr>
      <vt:lpstr>Comparação binária</vt:lpstr>
      <vt:lpstr>Escolha Forçada</vt:lpstr>
      <vt:lpstr>Escolha Forçada – Gráfico de desenvolvimento</vt:lpstr>
      <vt:lpstr>Escala Gráfica</vt:lpstr>
      <vt:lpstr>Escala Gráfica – Modelo básico</vt:lpstr>
      <vt:lpstr>Escala Gráfica – Modelo básico</vt:lpstr>
      <vt:lpstr>Escala Gráfica – Tabela de Pontos</vt:lpstr>
      <vt:lpstr>Vícios de avaliação</vt:lpstr>
      <vt:lpstr>Frases Descritivas</vt:lpstr>
      <vt:lpstr>Incidentes Críticos</vt:lpstr>
      <vt:lpstr>Revisão de campo  ou Pesquisa de campo</vt:lpstr>
      <vt:lpstr>Apresentação do PowerPoint</vt:lpstr>
      <vt:lpstr>Apresentação do PowerPoint</vt:lpstr>
      <vt:lpstr>Apresentação do PowerPoint</vt:lpstr>
      <vt:lpstr>Planejamento de recursos humanos </vt:lpstr>
      <vt:lpstr>Apresentação do PowerPoint</vt:lpstr>
      <vt:lpstr>Avaliação de potencial</vt:lpstr>
      <vt:lpstr>  O avaliador, ao avaliar o potencial, deve observar;</vt:lpstr>
      <vt:lpstr>O resultado da avaliação de desempenho e de potencial </vt:lpstr>
      <vt:lpstr>Plano de sucessão </vt:lpstr>
      <vt:lpstr>Integração dos programas  </vt:lpstr>
      <vt:lpstr>Avaliação de competência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Windows User</cp:lastModifiedBy>
  <cp:revision>27</cp:revision>
  <dcterms:created xsi:type="dcterms:W3CDTF">2016-08-26T13:17:20Z</dcterms:created>
  <dcterms:modified xsi:type="dcterms:W3CDTF">2016-08-28T03:05:46Z</dcterms:modified>
</cp:coreProperties>
</file>