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79" r:id="rId5"/>
    <p:sldId id="280"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600"/>
    <a:srgbClr val="6C2900"/>
    <a:srgbClr val="2597FF"/>
    <a:srgbClr val="FF9E1D"/>
    <a:srgbClr val="D68B1C"/>
    <a:srgbClr val="609600"/>
    <a:srgbClr val="6CA800"/>
    <a:srgbClr val="EE7D00"/>
    <a:srgbClr val="552579"/>
    <a:srgbClr val="D09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08" autoAdjust="0"/>
    <p:restoredTop sz="94667" autoAdjust="0"/>
  </p:normalViewPr>
  <p:slideViewPr>
    <p:cSldViewPr>
      <p:cViewPr varScale="1">
        <p:scale>
          <a:sx n="67" d="100"/>
          <a:sy n="67" d="100"/>
        </p:scale>
        <p:origin x="1536"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B6C98-CD82-454F-845A-8E1E59C70193}" type="datetimeFigureOut">
              <a:rPr lang="en-US" smtClean="0"/>
              <a:t>3/22/2019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5A296-829B-41F6-A08D-46F0B0056F4E}" type="slidenum">
              <a:rPr lang="en-US" smtClean="0"/>
              <a:t>‹#›</a:t>
            </a:fld>
            <a:endParaRPr lang="en-US"/>
          </a:p>
        </p:txBody>
      </p:sp>
    </p:spTree>
    <p:extLst>
      <p:ext uri="{BB962C8B-B14F-4D97-AF65-F5344CB8AC3E}">
        <p14:creationId xmlns:p14="http://schemas.microsoft.com/office/powerpoint/2010/main" val="34483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F5A296-829B-41F6-A08D-46F0B0056F4E}" type="slidenum">
              <a:rPr lang="en-US" smtClean="0"/>
              <a:t>19</a:t>
            </a:fld>
            <a:endParaRPr lang="en-US"/>
          </a:p>
        </p:txBody>
      </p:sp>
    </p:spTree>
    <p:extLst>
      <p:ext uri="{BB962C8B-B14F-4D97-AF65-F5344CB8AC3E}">
        <p14:creationId xmlns:p14="http://schemas.microsoft.com/office/powerpoint/2010/main" val="950354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F5A296-829B-41F6-A08D-46F0B0056F4E}" type="slidenum">
              <a:rPr lang="en-US" smtClean="0"/>
              <a:t>23</a:t>
            </a:fld>
            <a:endParaRPr lang="en-US"/>
          </a:p>
        </p:txBody>
      </p:sp>
    </p:spTree>
    <p:extLst>
      <p:ext uri="{BB962C8B-B14F-4D97-AF65-F5344CB8AC3E}">
        <p14:creationId xmlns:p14="http://schemas.microsoft.com/office/powerpoint/2010/main" val="1921452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F5A296-829B-41F6-A08D-46F0B0056F4E}" type="slidenum">
              <a:rPr lang="en-US" smtClean="0"/>
              <a:t>24</a:t>
            </a:fld>
            <a:endParaRPr lang="en-US"/>
          </a:p>
        </p:txBody>
      </p:sp>
    </p:spTree>
    <p:extLst>
      <p:ext uri="{BB962C8B-B14F-4D97-AF65-F5344CB8AC3E}">
        <p14:creationId xmlns:p14="http://schemas.microsoft.com/office/powerpoint/2010/main" val="1173315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6260" y="4497935"/>
            <a:ext cx="8551480" cy="763525"/>
          </a:xfrm>
          <a:effectLst>
            <a:outerShdw blurRad="50800" dist="38100" dir="2700000" algn="tl" rotWithShape="0">
              <a:prstClr val="black">
                <a:alpha val="63000"/>
              </a:prstClr>
            </a:outerShdw>
          </a:effectLst>
        </p:spPr>
        <p:txBody>
          <a:bodyPr>
            <a:normAutofit/>
          </a:bodyPr>
          <a:lstStyle/>
          <a:p>
            <a:r>
              <a:rPr lang="hu-HU" dirty="0"/>
              <a:t>Vörösmarty Mihály: Csongor és Tünde</a:t>
            </a:r>
            <a:endParaRPr lang="en-US" dirty="0"/>
          </a:p>
        </p:txBody>
      </p:sp>
      <p:sp>
        <p:nvSpPr>
          <p:cNvPr id="3" name="Subtitle 2"/>
          <p:cNvSpPr>
            <a:spLocks noGrp="1"/>
          </p:cNvSpPr>
          <p:nvPr>
            <p:ph type="subTitle" idx="1"/>
          </p:nvPr>
        </p:nvSpPr>
        <p:spPr>
          <a:xfrm>
            <a:off x="296260" y="5566870"/>
            <a:ext cx="8551480" cy="1068937"/>
          </a:xfrm>
        </p:spPr>
        <p:txBody>
          <a:bodyPr>
            <a:normAutofit/>
          </a:bodyPr>
          <a:lstStyle/>
          <a:p>
            <a:pPr algn="l"/>
            <a:r>
              <a:rPr lang="hu-HU" sz="2400" dirty="0"/>
              <a:t>A bemutatót készítette:</a:t>
            </a:r>
          </a:p>
          <a:p>
            <a:pPr algn="l"/>
            <a:r>
              <a:rPr lang="hu-HU" sz="2400" dirty="0"/>
              <a:t>Kiss Zoltán Máté 10.B</a:t>
            </a:r>
            <a:endParaRPr lang="en-US" sz="2400"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Cselekmény</a:t>
            </a:r>
            <a:endParaRPr lang="en-US" dirty="0"/>
          </a:p>
        </p:txBody>
      </p:sp>
      <p:sp>
        <p:nvSpPr>
          <p:cNvPr id="3" name="Content Placeholder 2"/>
          <p:cNvSpPr>
            <a:spLocks noGrp="1"/>
          </p:cNvSpPr>
          <p:nvPr>
            <p:ph idx="1"/>
          </p:nvPr>
        </p:nvSpPr>
        <p:spPr/>
        <p:txBody>
          <a:bodyPr>
            <a:normAutofit lnSpcReduction="10000"/>
          </a:bodyPr>
          <a:lstStyle/>
          <a:p>
            <a:r>
              <a:rPr lang="en-US" dirty="0" err="1"/>
              <a:t>Csongor</a:t>
            </a:r>
            <a:r>
              <a:rPr lang="en-US" dirty="0"/>
              <a:t> </a:t>
            </a:r>
            <a:r>
              <a:rPr lang="en-US" dirty="0" err="1"/>
              <a:t>üresnek</a:t>
            </a:r>
            <a:r>
              <a:rPr lang="en-US" dirty="0"/>
              <a:t> </a:t>
            </a:r>
            <a:r>
              <a:rPr lang="en-US" dirty="0" err="1"/>
              <a:t>találja</a:t>
            </a:r>
            <a:r>
              <a:rPr lang="en-US" dirty="0"/>
              <a:t> a </a:t>
            </a:r>
            <a:r>
              <a:rPr lang="en-US" dirty="0" err="1"/>
              <a:t>vándorok</a:t>
            </a:r>
            <a:r>
              <a:rPr lang="en-US" dirty="0"/>
              <a:t> </a:t>
            </a:r>
            <a:r>
              <a:rPr lang="en-US" dirty="0" err="1"/>
              <a:t>ajánlatát</a:t>
            </a:r>
            <a:r>
              <a:rPr lang="en-US" dirty="0"/>
              <a:t>, s </a:t>
            </a:r>
            <a:r>
              <a:rPr lang="en-US" dirty="0" err="1"/>
              <a:t>elindul</a:t>
            </a:r>
            <a:r>
              <a:rPr lang="en-US" dirty="0"/>
              <a:t> </a:t>
            </a:r>
            <a:r>
              <a:rPr lang="en-US" dirty="0" err="1"/>
              <a:t>Tündérhon</a:t>
            </a:r>
            <a:r>
              <a:rPr lang="en-US" dirty="0"/>
              <a:t> </a:t>
            </a:r>
            <a:r>
              <a:rPr lang="en-US" dirty="0" err="1"/>
              <a:t>felé</a:t>
            </a:r>
            <a:r>
              <a:rPr lang="en-US" dirty="0"/>
              <a:t>.</a:t>
            </a:r>
          </a:p>
          <a:p>
            <a:r>
              <a:rPr lang="en-US" dirty="0" err="1"/>
              <a:t>Csongor</a:t>
            </a:r>
            <a:r>
              <a:rPr lang="en-US" dirty="0"/>
              <a:t> </a:t>
            </a:r>
            <a:r>
              <a:rPr lang="en-US" dirty="0" err="1"/>
              <a:t>másodszor</a:t>
            </a:r>
            <a:r>
              <a:rPr lang="en-US" dirty="0"/>
              <a:t> is </a:t>
            </a:r>
            <a:r>
              <a:rPr lang="en-US" dirty="0" err="1"/>
              <a:t>elindul</a:t>
            </a:r>
            <a:r>
              <a:rPr lang="en-US" dirty="0"/>
              <a:t> </a:t>
            </a:r>
            <a:r>
              <a:rPr lang="en-US" dirty="0" err="1"/>
              <a:t>megkeresni</a:t>
            </a:r>
            <a:r>
              <a:rPr lang="en-US" dirty="0"/>
              <a:t> most </a:t>
            </a:r>
            <a:r>
              <a:rPr lang="en-US" dirty="0" err="1"/>
              <a:t>már</a:t>
            </a:r>
            <a:r>
              <a:rPr lang="en-US" dirty="0"/>
              <a:t> a </a:t>
            </a:r>
            <a:r>
              <a:rPr lang="en-US" dirty="0" err="1"/>
              <a:t>Tündében</a:t>
            </a:r>
            <a:r>
              <a:rPr lang="en-US" dirty="0"/>
              <a:t> </a:t>
            </a:r>
            <a:r>
              <a:rPr lang="en-US" dirty="0" err="1"/>
              <a:t>megvalósuló</a:t>
            </a:r>
            <a:r>
              <a:rPr lang="en-US" dirty="0"/>
              <a:t> „</a:t>
            </a:r>
            <a:r>
              <a:rPr lang="en-US" dirty="0" err="1"/>
              <a:t>égi</a:t>
            </a:r>
            <a:r>
              <a:rPr lang="en-US" dirty="0"/>
              <a:t> </a:t>
            </a:r>
            <a:r>
              <a:rPr lang="en-US" dirty="0" err="1"/>
              <a:t>szépet</a:t>
            </a:r>
            <a:r>
              <a:rPr lang="en-US" dirty="0"/>
              <a:t>” </a:t>
            </a:r>
            <a:r>
              <a:rPr lang="en-US" dirty="0" err="1"/>
              <a:t>az</a:t>
            </a:r>
            <a:r>
              <a:rPr lang="en-US" dirty="0"/>
              <a:t> </a:t>
            </a:r>
            <a:r>
              <a:rPr lang="en-US" dirty="0" err="1"/>
              <a:t>ördögfiak</a:t>
            </a:r>
            <a:r>
              <a:rPr lang="en-US" dirty="0"/>
              <a:t> </a:t>
            </a:r>
            <a:r>
              <a:rPr lang="en-US" dirty="0" err="1"/>
              <a:t>örökségével</a:t>
            </a:r>
            <a:r>
              <a:rPr lang="en-US" dirty="0"/>
              <a:t>. </a:t>
            </a:r>
            <a:r>
              <a:rPr lang="en-US" dirty="0" err="1"/>
              <a:t>Eljut</a:t>
            </a:r>
            <a:r>
              <a:rPr lang="en-US" dirty="0"/>
              <a:t> </a:t>
            </a:r>
            <a:r>
              <a:rPr lang="en-US" dirty="0" err="1"/>
              <a:t>Hajnal</a:t>
            </a:r>
            <a:r>
              <a:rPr lang="en-US" dirty="0"/>
              <a:t> </a:t>
            </a:r>
            <a:r>
              <a:rPr lang="en-US" dirty="0" err="1"/>
              <a:t>birodalmába</a:t>
            </a:r>
            <a:r>
              <a:rPr lang="en-US" dirty="0"/>
              <a:t>, de </a:t>
            </a:r>
            <a:r>
              <a:rPr lang="en-US" dirty="0" err="1"/>
              <a:t>Mirigy</a:t>
            </a:r>
            <a:r>
              <a:rPr lang="en-US" dirty="0"/>
              <a:t> </a:t>
            </a:r>
            <a:r>
              <a:rPr lang="en-US" dirty="0" err="1"/>
              <a:t>megakadályozza</a:t>
            </a:r>
            <a:r>
              <a:rPr lang="en-US" dirty="0"/>
              <a:t> a </a:t>
            </a:r>
            <a:r>
              <a:rPr lang="en-US" dirty="0" err="1"/>
              <a:t>Tündével</a:t>
            </a:r>
            <a:r>
              <a:rPr lang="en-US" dirty="0"/>
              <a:t> </a:t>
            </a:r>
            <a:r>
              <a:rPr lang="en-US" dirty="0" err="1"/>
              <a:t>való</a:t>
            </a:r>
            <a:r>
              <a:rPr lang="en-US" dirty="0"/>
              <a:t> </a:t>
            </a:r>
            <a:r>
              <a:rPr lang="en-US" dirty="0" err="1"/>
              <a:t>találkozást</a:t>
            </a:r>
            <a:r>
              <a:rPr lang="en-US" dirty="0"/>
              <a:t> (</a:t>
            </a:r>
            <a:r>
              <a:rPr lang="en-US" dirty="0" err="1"/>
              <a:t>jóskútból</a:t>
            </a:r>
            <a:r>
              <a:rPr lang="en-US" dirty="0"/>
              <a:t> </a:t>
            </a:r>
            <a:r>
              <a:rPr lang="en-US" dirty="0" err="1"/>
              <a:t>előlengő</a:t>
            </a:r>
            <a:r>
              <a:rPr lang="en-US" dirty="0"/>
              <a:t> </a:t>
            </a:r>
            <a:r>
              <a:rPr lang="en-US" dirty="0" err="1"/>
              <a:t>lányalak</a:t>
            </a:r>
            <a:r>
              <a:rPr lang="en-US" dirty="0"/>
              <a:t>). Az ember </a:t>
            </a:r>
            <a:r>
              <a:rPr lang="en-US" dirty="0" err="1"/>
              <a:t>nem</a:t>
            </a:r>
            <a:r>
              <a:rPr lang="en-US" dirty="0"/>
              <a:t> </a:t>
            </a:r>
            <a:r>
              <a:rPr lang="en-US" dirty="0" err="1"/>
              <a:t>szakadhat</a:t>
            </a:r>
            <a:r>
              <a:rPr lang="en-US" dirty="0"/>
              <a:t> el a </a:t>
            </a:r>
            <a:r>
              <a:rPr lang="en-US" dirty="0" err="1"/>
              <a:t>földtől</a:t>
            </a:r>
            <a:r>
              <a:rPr lang="en-US" dirty="0"/>
              <a:t>.</a:t>
            </a:r>
          </a:p>
          <a:p>
            <a:r>
              <a:rPr lang="en-US" dirty="0" err="1"/>
              <a:t>Második</a:t>
            </a:r>
            <a:r>
              <a:rPr lang="en-US" dirty="0"/>
              <a:t> </a:t>
            </a:r>
            <a:r>
              <a:rPr lang="en-US" dirty="0" err="1"/>
              <a:t>vándorútjának</a:t>
            </a:r>
            <a:r>
              <a:rPr lang="en-US" dirty="0"/>
              <a:t> </a:t>
            </a:r>
            <a:r>
              <a:rPr lang="en-US" dirty="0" err="1"/>
              <a:t>végén</a:t>
            </a:r>
            <a:r>
              <a:rPr lang="en-US" dirty="0"/>
              <a:t> </a:t>
            </a:r>
            <a:r>
              <a:rPr lang="en-US" dirty="0" err="1"/>
              <a:t>az</a:t>
            </a:r>
            <a:r>
              <a:rPr lang="en-US" dirty="0"/>
              <a:t> </a:t>
            </a:r>
            <a:r>
              <a:rPr lang="en-US" dirty="0" err="1"/>
              <a:t>emberi</a:t>
            </a:r>
            <a:r>
              <a:rPr lang="en-US" dirty="0"/>
              <a:t> </a:t>
            </a:r>
            <a:r>
              <a:rPr lang="en-US" dirty="0" err="1"/>
              <a:t>lét</a:t>
            </a:r>
            <a:r>
              <a:rPr lang="en-US" dirty="0"/>
              <a:t> </a:t>
            </a:r>
            <a:r>
              <a:rPr lang="en-US" dirty="0" err="1"/>
              <a:t>céltalanságáról</a:t>
            </a:r>
            <a:r>
              <a:rPr lang="en-US" dirty="0"/>
              <a:t> </a:t>
            </a:r>
            <a:r>
              <a:rPr lang="en-US" dirty="0" err="1"/>
              <a:t>elmélkedik</a:t>
            </a:r>
            <a:r>
              <a:rPr lang="en-US" dirty="0"/>
              <a:t>.</a:t>
            </a:r>
          </a:p>
          <a:p>
            <a:endParaRPr lang="hu-HU" dirty="0"/>
          </a:p>
        </p:txBody>
      </p:sp>
    </p:spTree>
    <p:extLst>
      <p:ext uri="{BB962C8B-B14F-4D97-AF65-F5344CB8AC3E}">
        <p14:creationId xmlns:p14="http://schemas.microsoft.com/office/powerpoint/2010/main" val="3649793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Cselekmény</a:t>
            </a:r>
            <a:endParaRPr lang="en-US" dirty="0"/>
          </a:p>
        </p:txBody>
      </p:sp>
      <p:sp>
        <p:nvSpPr>
          <p:cNvPr id="3" name="Content Placeholder 2"/>
          <p:cNvSpPr>
            <a:spLocks noGrp="1"/>
          </p:cNvSpPr>
          <p:nvPr>
            <p:ph idx="1"/>
          </p:nvPr>
        </p:nvSpPr>
        <p:spPr/>
        <p:txBody>
          <a:bodyPr>
            <a:normAutofit fontScale="92500" lnSpcReduction="20000"/>
          </a:bodyPr>
          <a:lstStyle/>
          <a:p>
            <a:r>
              <a:rPr lang="hu-HU" dirty="0"/>
              <a:t>Csongor a kétségbeesés mélyére jutott: az állati lét is értékesebbnek tűnik az emberi sorsnál.</a:t>
            </a:r>
          </a:p>
          <a:p>
            <a:r>
              <a:rPr lang="hu-HU" dirty="0"/>
              <a:t>Újra találkozik a három vándorral: céljaikban, hitükben, reményeikben csalódva. Csongor úgy dönt, hogy kivonul az emberi társadalomból, s belép az ősi otthon elvadult kertjébe.</a:t>
            </a:r>
          </a:p>
          <a:p>
            <a:r>
              <a:rPr lang="hu-HU" dirty="0"/>
              <a:t>Az értelmetlen létnek az igazi szerelem adhat valós tartalmat, célt, amiért még élni érdemes. Csongor nem juthat el Tündérországba, Tünde pedig földi szerelméért ki van tiltva onnan. Egyesült a két világszint: a tündéri földivé is lett, a földi pedig megnemesedett. A földön mennyet alkotnak maguknak.</a:t>
            </a:r>
          </a:p>
          <a:p>
            <a:endParaRPr lang="hu-HU" dirty="0"/>
          </a:p>
        </p:txBody>
      </p:sp>
    </p:spTree>
    <p:extLst>
      <p:ext uri="{BB962C8B-B14F-4D97-AF65-F5344CB8AC3E}">
        <p14:creationId xmlns:p14="http://schemas.microsoft.com/office/powerpoint/2010/main" val="2908909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Cselekmény</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a:t>
            </a:r>
            <a:r>
              <a:rPr lang="en-US" dirty="0" err="1"/>
              <a:t>gyönyörfáról</a:t>
            </a:r>
            <a:r>
              <a:rPr lang="en-US" dirty="0"/>
              <a:t> a </a:t>
            </a:r>
            <a:r>
              <a:rPr lang="en-US" dirty="0" err="1"/>
              <a:t>szerelem</a:t>
            </a:r>
            <a:r>
              <a:rPr lang="en-US" dirty="0"/>
              <a:t> </a:t>
            </a:r>
            <a:r>
              <a:rPr lang="en-US" dirty="0" err="1"/>
              <a:t>beteljesülésének</a:t>
            </a:r>
            <a:r>
              <a:rPr lang="en-US" dirty="0"/>
              <a:t> </a:t>
            </a:r>
            <a:r>
              <a:rPr lang="en-US" dirty="0" err="1"/>
              <a:t>jelképeként</a:t>
            </a:r>
            <a:r>
              <a:rPr lang="en-US" dirty="0"/>
              <a:t> hull </a:t>
            </a:r>
            <a:r>
              <a:rPr lang="en-US" dirty="0" err="1"/>
              <a:t>az</a:t>
            </a:r>
            <a:r>
              <a:rPr lang="en-US" dirty="0"/>
              <a:t> </a:t>
            </a:r>
            <a:r>
              <a:rPr lang="en-US" dirty="0" err="1"/>
              <a:t>aranyalma</a:t>
            </a:r>
            <a:r>
              <a:rPr lang="en-US" dirty="0"/>
              <a:t>.</a:t>
            </a:r>
          </a:p>
          <a:p>
            <a:r>
              <a:rPr lang="en-US" dirty="0"/>
              <a:t>A </a:t>
            </a:r>
            <a:r>
              <a:rPr lang="en-US" dirty="0" err="1"/>
              <a:t>darab</a:t>
            </a:r>
            <a:r>
              <a:rPr lang="en-US" dirty="0"/>
              <a:t> </a:t>
            </a:r>
            <a:r>
              <a:rPr lang="en-US" dirty="0" err="1"/>
              <a:t>végső</a:t>
            </a:r>
            <a:r>
              <a:rPr lang="en-US" dirty="0"/>
              <a:t> </a:t>
            </a:r>
            <a:r>
              <a:rPr lang="en-US" dirty="0" err="1"/>
              <a:t>kicsengése</a:t>
            </a:r>
            <a:r>
              <a:rPr lang="en-US" dirty="0"/>
              <a:t> </a:t>
            </a:r>
            <a:r>
              <a:rPr lang="en-US" dirty="0" err="1"/>
              <a:t>erősen</a:t>
            </a:r>
            <a:r>
              <a:rPr lang="en-US" dirty="0"/>
              <a:t> </a:t>
            </a:r>
            <a:r>
              <a:rPr lang="en-US" dirty="0" err="1"/>
              <a:t>pesszimisztikus</a:t>
            </a:r>
            <a:r>
              <a:rPr lang="en-US" dirty="0"/>
              <a:t>: a </a:t>
            </a:r>
            <a:r>
              <a:rPr lang="en-US" dirty="0" err="1"/>
              <a:t>rideg</a:t>
            </a:r>
            <a:r>
              <a:rPr lang="en-US" dirty="0"/>
              <a:t> </a:t>
            </a:r>
            <a:r>
              <a:rPr lang="en-US" dirty="0" err="1"/>
              <a:t>és</a:t>
            </a:r>
            <a:r>
              <a:rPr lang="en-US" dirty="0"/>
              <a:t> </a:t>
            </a:r>
            <a:r>
              <a:rPr lang="en-US" dirty="0" err="1"/>
              <a:t>szomorú</a:t>
            </a:r>
            <a:r>
              <a:rPr lang="en-US" dirty="0"/>
              <a:t> </a:t>
            </a:r>
            <a:r>
              <a:rPr lang="en-US" dirty="0" err="1"/>
              <a:t>éjben</a:t>
            </a:r>
            <a:r>
              <a:rPr lang="en-US" dirty="0"/>
              <a:t> </a:t>
            </a:r>
            <a:r>
              <a:rPr lang="en-US" dirty="0" err="1"/>
              <a:t>csak</a:t>
            </a:r>
            <a:r>
              <a:rPr lang="en-US" dirty="0"/>
              <a:t> a </a:t>
            </a:r>
            <a:r>
              <a:rPr lang="en-US" dirty="0" err="1"/>
              <a:t>szerelem</a:t>
            </a:r>
            <a:r>
              <a:rPr lang="en-US" dirty="0"/>
              <a:t> </a:t>
            </a:r>
            <a:r>
              <a:rPr lang="en-US" dirty="0" err="1"/>
              <a:t>őrizhette</a:t>
            </a:r>
            <a:r>
              <a:rPr lang="en-US" dirty="0"/>
              <a:t> meg </a:t>
            </a:r>
            <a:r>
              <a:rPr lang="en-US" dirty="0" err="1"/>
              <a:t>értékét</a:t>
            </a:r>
            <a:r>
              <a:rPr lang="en-US" dirty="0"/>
              <a:t>.</a:t>
            </a:r>
          </a:p>
          <a:p>
            <a:r>
              <a:rPr lang="en-US" dirty="0"/>
              <a:t>A </a:t>
            </a:r>
            <a:r>
              <a:rPr lang="en-US" dirty="0" err="1"/>
              <a:t>Csongor</a:t>
            </a:r>
            <a:r>
              <a:rPr lang="en-US" dirty="0"/>
              <a:t> </a:t>
            </a:r>
            <a:r>
              <a:rPr lang="en-US" dirty="0" err="1"/>
              <a:t>és</a:t>
            </a:r>
            <a:r>
              <a:rPr lang="en-US" dirty="0"/>
              <a:t> </a:t>
            </a:r>
            <a:r>
              <a:rPr lang="en-US" dirty="0" err="1"/>
              <a:t>Tünde</a:t>
            </a:r>
            <a:r>
              <a:rPr lang="en-US" dirty="0"/>
              <a:t> </a:t>
            </a:r>
            <a:r>
              <a:rPr lang="en-US" dirty="0" err="1"/>
              <a:t>kétségessé</a:t>
            </a:r>
            <a:r>
              <a:rPr lang="en-US" dirty="0"/>
              <a:t> </a:t>
            </a:r>
            <a:r>
              <a:rPr lang="en-US" dirty="0" err="1"/>
              <a:t>teszi</a:t>
            </a:r>
            <a:r>
              <a:rPr lang="en-US" dirty="0"/>
              <a:t> a </a:t>
            </a:r>
            <a:r>
              <a:rPr lang="en-US" dirty="0" err="1"/>
              <a:t>realitásoktól</a:t>
            </a:r>
            <a:r>
              <a:rPr lang="en-US" dirty="0"/>
              <a:t> </a:t>
            </a:r>
            <a:r>
              <a:rPr lang="en-US" dirty="0" err="1"/>
              <a:t>elszakadó</a:t>
            </a:r>
            <a:r>
              <a:rPr lang="en-US" dirty="0"/>
              <a:t>, </a:t>
            </a:r>
            <a:r>
              <a:rPr lang="en-US" dirty="0" err="1"/>
              <a:t>azokkal</a:t>
            </a:r>
            <a:r>
              <a:rPr lang="en-US" dirty="0"/>
              <a:t> </a:t>
            </a:r>
            <a:r>
              <a:rPr lang="en-US" dirty="0" err="1"/>
              <a:t>nem</a:t>
            </a:r>
            <a:r>
              <a:rPr lang="en-US" dirty="0"/>
              <a:t> </a:t>
            </a:r>
            <a:r>
              <a:rPr lang="en-US" dirty="0" err="1"/>
              <a:t>számoló</a:t>
            </a:r>
            <a:r>
              <a:rPr lang="en-US" dirty="0"/>
              <a:t> </a:t>
            </a:r>
            <a:r>
              <a:rPr lang="en-US" dirty="0" err="1"/>
              <a:t>álmokat</a:t>
            </a:r>
            <a:r>
              <a:rPr lang="en-US" dirty="0"/>
              <a:t>, a </a:t>
            </a:r>
            <a:r>
              <a:rPr lang="en-US" dirty="0" err="1"/>
              <a:t>testetlen</a:t>
            </a:r>
            <a:r>
              <a:rPr lang="en-US" dirty="0"/>
              <a:t> </a:t>
            </a:r>
            <a:r>
              <a:rPr lang="en-US" dirty="0" err="1"/>
              <a:t>illúziókat</a:t>
            </a:r>
            <a:r>
              <a:rPr lang="en-US" dirty="0"/>
              <a:t>. Az ember e </a:t>
            </a:r>
            <a:r>
              <a:rPr lang="en-US" dirty="0" err="1"/>
              <a:t>kettőségét</a:t>
            </a:r>
            <a:r>
              <a:rPr lang="en-US" dirty="0"/>
              <a:t> </a:t>
            </a:r>
            <a:r>
              <a:rPr lang="en-US" dirty="0" err="1"/>
              <a:t>vetíti</a:t>
            </a:r>
            <a:r>
              <a:rPr lang="en-US" dirty="0"/>
              <a:t> </a:t>
            </a:r>
            <a:r>
              <a:rPr lang="en-US" dirty="0" err="1"/>
              <a:t>ki</a:t>
            </a:r>
            <a:r>
              <a:rPr lang="en-US" dirty="0"/>
              <a:t> a </a:t>
            </a:r>
            <a:r>
              <a:rPr lang="en-US" dirty="0" err="1"/>
              <a:t>drámai</a:t>
            </a:r>
            <a:r>
              <a:rPr lang="en-US" dirty="0"/>
              <a:t> </a:t>
            </a:r>
            <a:r>
              <a:rPr lang="en-US" dirty="0" err="1"/>
              <a:t>költemény</a:t>
            </a:r>
            <a:r>
              <a:rPr lang="en-US" dirty="0"/>
              <a:t> </a:t>
            </a:r>
            <a:r>
              <a:rPr lang="en-US" dirty="0" err="1"/>
              <a:t>Tünde</a:t>
            </a:r>
            <a:r>
              <a:rPr lang="en-US" dirty="0"/>
              <a:t> </a:t>
            </a:r>
            <a:r>
              <a:rPr lang="en-US" dirty="0" err="1"/>
              <a:t>és</a:t>
            </a:r>
            <a:r>
              <a:rPr lang="en-US" dirty="0"/>
              <a:t> </a:t>
            </a:r>
            <a:r>
              <a:rPr lang="en-US" dirty="0" err="1"/>
              <a:t>Ilma</a:t>
            </a:r>
            <a:r>
              <a:rPr lang="en-US" dirty="0"/>
              <a:t>, ill. </a:t>
            </a:r>
            <a:r>
              <a:rPr lang="en-US" dirty="0" err="1"/>
              <a:t>Csongor</a:t>
            </a:r>
            <a:r>
              <a:rPr lang="en-US" dirty="0"/>
              <a:t> </a:t>
            </a:r>
            <a:r>
              <a:rPr lang="en-US" dirty="0" err="1"/>
              <a:t>és</a:t>
            </a:r>
            <a:r>
              <a:rPr lang="en-US" dirty="0"/>
              <a:t> </a:t>
            </a:r>
            <a:r>
              <a:rPr lang="en-US" dirty="0" err="1"/>
              <a:t>Balga</a:t>
            </a:r>
            <a:r>
              <a:rPr lang="en-US" dirty="0"/>
              <a:t> </a:t>
            </a:r>
            <a:r>
              <a:rPr lang="en-US" dirty="0" err="1"/>
              <a:t>párhuzamaiban</a:t>
            </a:r>
            <a:r>
              <a:rPr lang="en-US" dirty="0"/>
              <a:t>. </a:t>
            </a:r>
            <a:r>
              <a:rPr lang="en-US" dirty="0" err="1"/>
              <a:t>Csongor</a:t>
            </a:r>
            <a:r>
              <a:rPr lang="en-US" dirty="0"/>
              <a:t> a </a:t>
            </a:r>
            <a:r>
              <a:rPr lang="en-US" dirty="0" err="1"/>
              <a:t>csillagok</a:t>
            </a:r>
            <a:r>
              <a:rPr lang="en-US" dirty="0"/>
              <a:t> </a:t>
            </a:r>
            <a:r>
              <a:rPr lang="en-US" dirty="0" err="1"/>
              <a:t>között</a:t>
            </a:r>
            <a:r>
              <a:rPr lang="en-US" dirty="0"/>
              <a:t> </a:t>
            </a:r>
            <a:r>
              <a:rPr lang="en-US" dirty="0" err="1"/>
              <a:t>repülve</a:t>
            </a:r>
            <a:r>
              <a:rPr lang="en-US" dirty="0"/>
              <a:t> is </a:t>
            </a:r>
            <a:r>
              <a:rPr lang="en-US" dirty="0" err="1"/>
              <a:t>oda</a:t>
            </a:r>
            <a:r>
              <a:rPr lang="en-US" dirty="0"/>
              <a:t> </a:t>
            </a:r>
            <a:r>
              <a:rPr lang="en-US" dirty="0" err="1"/>
              <a:t>jutott</a:t>
            </a:r>
            <a:r>
              <a:rPr lang="en-US" dirty="0"/>
              <a:t>, </a:t>
            </a:r>
            <a:r>
              <a:rPr lang="en-US" dirty="0" err="1"/>
              <a:t>ahová</a:t>
            </a:r>
            <a:r>
              <a:rPr lang="en-US" dirty="0"/>
              <a:t> </a:t>
            </a:r>
            <a:r>
              <a:rPr lang="en-US" dirty="0" err="1"/>
              <a:t>Balga</a:t>
            </a:r>
            <a:r>
              <a:rPr lang="en-US" dirty="0"/>
              <a:t> </a:t>
            </a:r>
            <a:r>
              <a:rPr lang="en-US" dirty="0" err="1"/>
              <a:t>szekérrel</a:t>
            </a:r>
            <a:r>
              <a:rPr lang="en-US" dirty="0"/>
              <a:t> a </a:t>
            </a:r>
            <a:r>
              <a:rPr lang="en-US" dirty="0" err="1"/>
              <a:t>földi</a:t>
            </a:r>
            <a:r>
              <a:rPr lang="en-US" dirty="0"/>
              <a:t> </a:t>
            </a:r>
            <a:r>
              <a:rPr lang="en-US" dirty="0" err="1"/>
              <a:t>úton</a:t>
            </a:r>
            <a:r>
              <a:rPr lang="en-US" dirty="0"/>
              <a:t>.</a:t>
            </a:r>
          </a:p>
          <a:p>
            <a:endParaRPr lang="hu-HU" dirty="0"/>
          </a:p>
        </p:txBody>
      </p:sp>
    </p:spTree>
    <p:extLst>
      <p:ext uri="{BB962C8B-B14F-4D97-AF65-F5344CB8AC3E}">
        <p14:creationId xmlns:p14="http://schemas.microsoft.com/office/powerpoint/2010/main" val="3537045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Cselekmény</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a:t>
            </a:r>
            <a:r>
              <a:rPr lang="en-US" dirty="0" err="1"/>
              <a:t>cselekmény</a:t>
            </a:r>
            <a:r>
              <a:rPr lang="en-US" dirty="0"/>
              <a:t> </a:t>
            </a:r>
            <a:r>
              <a:rPr lang="en-US" dirty="0" err="1"/>
              <a:t>időtartama</a:t>
            </a:r>
            <a:r>
              <a:rPr lang="en-US" dirty="0"/>
              <a:t> </a:t>
            </a:r>
            <a:r>
              <a:rPr lang="en-US" dirty="0" err="1"/>
              <a:t>egyetlen</a:t>
            </a:r>
            <a:r>
              <a:rPr lang="en-US" dirty="0"/>
              <a:t> nap: </a:t>
            </a:r>
            <a:r>
              <a:rPr lang="en-US" dirty="0" err="1"/>
              <a:t>éjféltől</a:t>
            </a:r>
            <a:r>
              <a:rPr lang="en-US" dirty="0"/>
              <a:t> </a:t>
            </a:r>
            <a:r>
              <a:rPr lang="en-US" dirty="0" err="1"/>
              <a:t>éjfélig</a:t>
            </a:r>
            <a:r>
              <a:rPr lang="en-US" dirty="0"/>
              <a:t> tart a </a:t>
            </a:r>
            <a:r>
              <a:rPr lang="en-US" dirty="0" err="1"/>
              <a:t>mesés</a:t>
            </a:r>
            <a:r>
              <a:rPr lang="en-US" dirty="0"/>
              <a:t> </a:t>
            </a:r>
            <a:r>
              <a:rPr lang="en-US" dirty="0" err="1"/>
              <a:t>történet</a:t>
            </a:r>
            <a:r>
              <a:rPr lang="en-US" dirty="0"/>
              <a:t>.</a:t>
            </a:r>
          </a:p>
          <a:p>
            <a:r>
              <a:rPr lang="en-US" dirty="0"/>
              <a:t>A </a:t>
            </a:r>
            <a:r>
              <a:rPr lang="en-US" dirty="0" err="1"/>
              <a:t>romantika</a:t>
            </a:r>
            <a:r>
              <a:rPr lang="en-US" dirty="0"/>
              <a:t> </a:t>
            </a:r>
            <a:r>
              <a:rPr lang="en-US" dirty="0" err="1"/>
              <a:t>az</a:t>
            </a:r>
            <a:r>
              <a:rPr lang="en-US" dirty="0"/>
              <a:t> </a:t>
            </a:r>
            <a:r>
              <a:rPr lang="en-US" dirty="0" err="1"/>
              <a:t>irodalomtörténet</a:t>
            </a:r>
            <a:r>
              <a:rPr lang="en-US" dirty="0"/>
              <a:t> </a:t>
            </a:r>
            <a:r>
              <a:rPr lang="en-US" dirty="0" err="1"/>
              <a:t>egyik</a:t>
            </a:r>
            <a:r>
              <a:rPr lang="en-US" dirty="0"/>
              <a:t> </a:t>
            </a:r>
            <a:r>
              <a:rPr lang="en-US" dirty="0" err="1"/>
              <a:t>leghatásosabb</a:t>
            </a:r>
            <a:r>
              <a:rPr lang="en-US" dirty="0"/>
              <a:t> </a:t>
            </a:r>
            <a:r>
              <a:rPr lang="en-US" dirty="0" err="1"/>
              <a:t>stílusirányzata</a:t>
            </a:r>
            <a:r>
              <a:rPr lang="en-US" dirty="0"/>
              <a:t>. A </a:t>
            </a:r>
            <a:r>
              <a:rPr lang="en-US" dirty="0" err="1"/>
              <a:t>romantikával</a:t>
            </a:r>
            <a:r>
              <a:rPr lang="en-US" dirty="0"/>
              <a:t> </a:t>
            </a:r>
            <a:r>
              <a:rPr lang="en-US" dirty="0" err="1"/>
              <a:t>kezdődött</a:t>
            </a:r>
            <a:r>
              <a:rPr lang="en-US" dirty="0"/>
              <a:t> </a:t>
            </a:r>
            <a:r>
              <a:rPr lang="en-US" dirty="0" err="1"/>
              <a:t>mindaz</a:t>
            </a:r>
            <a:r>
              <a:rPr lang="en-US" dirty="0"/>
              <a:t>, </a:t>
            </a:r>
            <a:r>
              <a:rPr lang="en-US" dirty="0" err="1"/>
              <a:t>amit</a:t>
            </a:r>
            <a:r>
              <a:rPr lang="en-US" dirty="0"/>
              <a:t> ma modern </a:t>
            </a:r>
            <a:r>
              <a:rPr lang="en-US" dirty="0" err="1"/>
              <a:t>irodalomnak</a:t>
            </a:r>
            <a:r>
              <a:rPr lang="en-US" dirty="0"/>
              <a:t> </a:t>
            </a:r>
            <a:r>
              <a:rPr lang="en-US" dirty="0" err="1"/>
              <a:t>nevezünk</a:t>
            </a:r>
            <a:r>
              <a:rPr lang="en-US" dirty="0"/>
              <a:t>. A </a:t>
            </a:r>
            <a:r>
              <a:rPr lang="en-US" dirty="0" err="1"/>
              <a:t>klasszicizmust</a:t>
            </a:r>
            <a:r>
              <a:rPr lang="en-US" dirty="0"/>
              <a:t> </a:t>
            </a:r>
            <a:r>
              <a:rPr lang="en-US" dirty="0" err="1"/>
              <a:t>váltotta</a:t>
            </a:r>
            <a:r>
              <a:rPr lang="en-US" dirty="0"/>
              <a:t> </a:t>
            </a:r>
            <a:r>
              <a:rPr lang="en-US" dirty="0" err="1"/>
              <a:t>fel</a:t>
            </a:r>
            <a:r>
              <a:rPr lang="en-US" dirty="0"/>
              <a:t>, de </a:t>
            </a:r>
            <a:r>
              <a:rPr lang="en-US" dirty="0" err="1"/>
              <a:t>kibontakozásának</a:t>
            </a:r>
            <a:r>
              <a:rPr lang="en-US" dirty="0"/>
              <a:t> </a:t>
            </a:r>
            <a:r>
              <a:rPr lang="en-US" dirty="0" err="1"/>
              <a:t>kezdeti</a:t>
            </a:r>
            <a:r>
              <a:rPr lang="en-US" dirty="0"/>
              <a:t> </a:t>
            </a:r>
            <a:r>
              <a:rPr lang="en-US" dirty="0" err="1"/>
              <a:t>szakaszában</a:t>
            </a:r>
            <a:r>
              <a:rPr lang="en-US" dirty="0"/>
              <a:t> </a:t>
            </a:r>
            <a:r>
              <a:rPr lang="en-US" dirty="0" err="1"/>
              <a:t>még</a:t>
            </a:r>
            <a:r>
              <a:rPr lang="en-US" dirty="0"/>
              <a:t> </a:t>
            </a:r>
            <a:r>
              <a:rPr lang="en-US" dirty="0" err="1"/>
              <a:t>együtt</a:t>
            </a:r>
            <a:r>
              <a:rPr lang="en-US" dirty="0"/>
              <a:t> </a:t>
            </a:r>
            <a:r>
              <a:rPr lang="en-US" dirty="0" err="1"/>
              <a:t>élt</a:t>
            </a:r>
            <a:r>
              <a:rPr lang="en-US" dirty="0"/>
              <a:t> </a:t>
            </a:r>
            <a:r>
              <a:rPr lang="en-US" dirty="0" err="1"/>
              <a:t>azzal</a:t>
            </a:r>
            <a:r>
              <a:rPr lang="en-US" dirty="0"/>
              <a:t>, </a:t>
            </a:r>
            <a:r>
              <a:rPr lang="en-US" dirty="0" err="1"/>
              <a:t>virágkorában</a:t>
            </a:r>
            <a:r>
              <a:rPr lang="en-US" dirty="0"/>
              <a:t> </a:t>
            </a:r>
            <a:r>
              <a:rPr lang="en-US" dirty="0" err="1"/>
              <a:t>pedig</a:t>
            </a:r>
            <a:r>
              <a:rPr lang="en-US" dirty="0"/>
              <a:t> </a:t>
            </a:r>
            <a:r>
              <a:rPr lang="en-US" dirty="0" err="1"/>
              <a:t>megfért</a:t>
            </a:r>
            <a:r>
              <a:rPr lang="en-US" dirty="0"/>
              <a:t> a </a:t>
            </a:r>
            <a:r>
              <a:rPr lang="en-US" dirty="0" err="1"/>
              <a:t>realizmussal</a:t>
            </a:r>
            <a:r>
              <a:rPr lang="en-US" dirty="0"/>
              <a:t>.</a:t>
            </a:r>
          </a:p>
          <a:p>
            <a:r>
              <a:rPr lang="en-US" dirty="0" err="1"/>
              <a:t>Forrása</a:t>
            </a:r>
            <a:r>
              <a:rPr lang="en-US" dirty="0"/>
              <a:t> </a:t>
            </a:r>
            <a:r>
              <a:rPr lang="en-US" dirty="0" err="1"/>
              <a:t>az</a:t>
            </a:r>
            <a:r>
              <a:rPr lang="en-US" dirty="0"/>
              <a:t> </a:t>
            </a:r>
            <a:r>
              <a:rPr lang="en-US" dirty="0" err="1"/>
              <a:t>illúzióvesztés</a:t>
            </a:r>
            <a:r>
              <a:rPr lang="en-US" dirty="0"/>
              <a:t> </a:t>
            </a:r>
            <a:r>
              <a:rPr lang="en-US" dirty="0" err="1"/>
              <a:t>és</a:t>
            </a:r>
            <a:r>
              <a:rPr lang="en-US" dirty="0"/>
              <a:t> </a:t>
            </a:r>
            <a:r>
              <a:rPr lang="en-US" dirty="0" err="1"/>
              <a:t>kiábrándulás</a:t>
            </a:r>
            <a:r>
              <a:rPr lang="en-US" dirty="0"/>
              <a:t> volt. A </a:t>
            </a:r>
            <a:r>
              <a:rPr lang="en-US" dirty="0" err="1"/>
              <a:t>romantika</a:t>
            </a:r>
            <a:r>
              <a:rPr lang="en-US" dirty="0"/>
              <a:t> </a:t>
            </a:r>
            <a:r>
              <a:rPr lang="en-US" dirty="0" err="1"/>
              <a:t>első</a:t>
            </a:r>
            <a:r>
              <a:rPr lang="en-US" dirty="0"/>
              <a:t> </a:t>
            </a:r>
            <a:r>
              <a:rPr lang="en-US" dirty="0" err="1"/>
              <a:t>hullámai</a:t>
            </a:r>
            <a:r>
              <a:rPr lang="en-US" dirty="0"/>
              <a:t> </a:t>
            </a:r>
            <a:r>
              <a:rPr lang="en-US" dirty="0" err="1"/>
              <a:t>Angliából</a:t>
            </a:r>
            <a:r>
              <a:rPr lang="en-US" dirty="0"/>
              <a:t> </a:t>
            </a:r>
            <a:r>
              <a:rPr lang="en-US" dirty="0" err="1"/>
              <a:t>és</a:t>
            </a:r>
            <a:r>
              <a:rPr lang="en-US" dirty="0"/>
              <a:t> </a:t>
            </a:r>
            <a:r>
              <a:rPr lang="en-US" dirty="0" err="1"/>
              <a:t>Németo</a:t>
            </a:r>
            <a:r>
              <a:rPr lang="hu-HU" dirty="0"/>
              <a:t>rszág</a:t>
            </a:r>
            <a:r>
              <a:rPr lang="en-US" dirty="0" err="1"/>
              <a:t>ból</a:t>
            </a:r>
            <a:r>
              <a:rPr lang="en-US" dirty="0"/>
              <a:t> </a:t>
            </a:r>
            <a:r>
              <a:rPr lang="en-US" dirty="0" err="1"/>
              <a:t>indultak</a:t>
            </a:r>
            <a:r>
              <a:rPr lang="en-US" dirty="0"/>
              <a:t> </a:t>
            </a:r>
            <a:r>
              <a:rPr lang="en-US" dirty="0" err="1"/>
              <a:t>ki</a:t>
            </a:r>
            <a:r>
              <a:rPr lang="en-US" dirty="0"/>
              <a:t>.</a:t>
            </a:r>
          </a:p>
          <a:p>
            <a:endParaRPr lang="hu-HU" dirty="0"/>
          </a:p>
        </p:txBody>
      </p:sp>
    </p:spTree>
    <p:extLst>
      <p:ext uri="{BB962C8B-B14F-4D97-AF65-F5344CB8AC3E}">
        <p14:creationId xmlns:p14="http://schemas.microsoft.com/office/powerpoint/2010/main" val="321597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Szereplők jellemzése</a:t>
            </a:r>
            <a:endParaRPr lang="en-US" dirty="0"/>
          </a:p>
        </p:txBody>
      </p:sp>
      <p:sp>
        <p:nvSpPr>
          <p:cNvPr id="5" name="Content Placeholder 4">
            <a:extLst>
              <a:ext uri="{FF2B5EF4-FFF2-40B4-BE49-F238E27FC236}">
                <a16:creationId xmlns:a16="http://schemas.microsoft.com/office/drawing/2014/main" xmlns="" id="{CDCD0BA0-7541-40A7-AC4A-E6D429B70321}"/>
              </a:ext>
            </a:extLst>
          </p:cNvPr>
          <p:cNvSpPr>
            <a:spLocks noGrp="1"/>
          </p:cNvSpPr>
          <p:nvPr>
            <p:ph idx="1"/>
          </p:nvPr>
        </p:nvSpPr>
        <p:spPr/>
        <p:txBody>
          <a:bodyPr/>
          <a:lstStyle/>
          <a:p>
            <a:r>
              <a:rPr lang="hu-HU" dirty="0"/>
              <a:t>Vörösmarty már epikus műveiben is nagy hangsúlyt helyezett a szereplők megalkotására. Csongor és Tünde, bár jellemrajzukat tekintve elnagyolt szereplők, </a:t>
            </a:r>
            <a:r>
              <a:rPr lang="hu-HU" i="1" dirty="0"/>
              <a:t>archetípusok.</a:t>
            </a:r>
            <a:r>
              <a:rPr lang="hu-HU" dirty="0"/>
              <a:t> Az ember, a férfi és a nő alaptípusai ők. Olyan élmény- és magatartásminta-sűrítmények, szimbolikus alakok, akik a téma általános érvényűségének leginkább megfelelnek.</a:t>
            </a:r>
            <a:endParaRPr lang="en-US" dirty="0"/>
          </a:p>
        </p:txBody>
      </p:sp>
    </p:spTree>
    <p:extLst>
      <p:ext uri="{BB962C8B-B14F-4D97-AF65-F5344CB8AC3E}">
        <p14:creationId xmlns:p14="http://schemas.microsoft.com/office/powerpoint/2010/main" val="572792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Szereplők jellemzése</a:t>
            </a:r>
            <a:endParaRPr lang="en-US" dirty="0"/>
          </a:p>
        </p:txBody>
      </p:sp>
      <p:sp>
        <p:nvSpPr>
          <p:cNvPr id="3" name="Content Placeholder 2"/>
          <p:cNvSpPr>
            <a:spLocks noGrp="1"/>
          </p:cNvSpPr>
          <p:nvPr>
            <p:ph idx="1"/>
          </p:nvPr>
        </p:nvSpPr>
        <p:spPr>
          <a:xfrm>
            <a:off x="448965" y="2207360"/>
            <a:ext cx="8229600" cy="4123035"/>
          </a:xfrm>
        </p:spPr>
        <p:txBody>
          <a:bodyPr>
            <a:normAutofit lnSpcReduction="10000"/>
          </a:bodyPr>
          <a:lstStyle/>
          <a:p>
            <a:r>
              <a:rPr lang="en-US" dirty="0"/>
              <a:t>A </a:t>
            </a:r>
            <a:r>
              <a:rPr lang="en-US" dirty="0" err="1"/>
              <a:t>világszintek</a:t>
            </a:r>
            <a:r>
              <a:rPr lang="en-US" dirty="0"/>
              <a:t> </a:t>
            </a:r>
            <a:r>
              <a:rPr lang="en-US" dirty="0" err="1"/>
              <a:t>kettősségéhez</a:t>
            </a:r>
            <a:r>
              <a:rPr lang="en-US" dirty="0"/>
              <a:t> </a:t>
            </a:r>
            <a:r>
              <a:rPr lang="en-US" dirty="0" err="1"/>
              <a:t>hasonlóan</a:t>
            </a:r>
            <a:r>
              <a:rPr lang="en-US" dirty="0"/>
              <a:t> a </a:t>
            </a:r>
            <a:r>
              <a:rPr lang="en-US" dirty="0" err="1"/>
              <a:t>főszereplőknek</a:t>
            </a:r>
            <a:r>
              <a:rPr lang="en-US" dirty="0"/>
              <a:t> is </a:t>
            </a:r>
            <a:r>
              <a:rPr lang="en-US" dirty="0" err="1"/>
              <a:t>megvan</a:t>
            </a:r>
            <a:r>
              <a:rPr lang="en-US" dirty="0"/>
              <a:t> </a:t>
            </a:r>
            <a:r>
              <a:rPr lang="en-US" dirty="0" err="1"/>
              <a:t>az</a:t>
            </a:r>
            <a:r>
              <a:rPr lang="en-US" dirty="0"/>
              <a:t> </a:t>
            </a:r>
            <a:r>
              <a:rPr lang="en-US" dirty="0" err="1"/>
              <a:t>ellentétpárjuk</a:t>
            </a:r>
            <a:r>
              <a:rPr lang="en-US" dirty="0"/>
              <a:t>. </a:t>
            </a:r>
            <a:r>
              <a:rPr lang="en-US" dirty="0" err="1"/>
              <a:t>Csongor</a:t>
            </a:r>
            <a:r>
              <a:rPr lang="en-US" dirty="0"/>
              <a:t> </a:t>
            </a:r>
            <a:r>
              <a:rPr lang="en-US" dirty="0" err="1"/>
              <a:t>és</a:t>
            </a:r>
            <a:r>
              <a:rPr lang="en-US" dirty="0"/>
              <a:t> </a:t>
            </a:r>
            <a:r>
              <a:rPr lang="en-US" dirty="0" err="1"/>
              <a:t>Balga</a:t>
            </a:r>
            <a:r>
              <a:rPr lang="en-US" dirty="0"/>
              <a:t>, </a:t>
            </a:r>
            <a:r>
              <a:rPr lang="en-US" dirty="0" err="1"/>
              <a:t>Tünde</a:t>
            </a:r>
            <a:r>
              <a:rPr lang="en-US" dirty="0"/>
              <a:t> </a:t>
            </a:r>
            <a:r>
              <a:rPr lang="en-US" dirty="0" err="1"/>
              <a:t>és</a:t>
            </a:r>
            <a:r>
              <a:rPr lang="en-US" dirty="0"/>
              <a:t> </a:t>
            </a:r>
            <a:r>
              <a:rPr lang="en-US" dirty="0" err="1"/>
              <a:t>Ilma</a:t>
            </a:r>
            <a:r>
              <a:rPr lang="en-US" dirty="0"/>
              <a:t> </a:t>
            </a:r>
            <a:r>
              <a:rPr lang="en-US" dirty="0" err="1"/>
              <a:t>olyan</a:t>
            </a:r>
            <a:r>
              <a:rPr lang="en-US" dirty="0"/>
              <a:t> </a:t>
            </a:r>
            <a:r>
              <a:rPr lang="en-US" dirty="0" err="1"/>
              <a:t>szereplőpárok</a:t>
            </a:r>
            <a:r>
              <a:rPr lang="en-US" dirty="0"/>
              <a:t>, </a:t>
            </a:r>
            <a:r>
              <a:rPr lang="en-US" dirty="0" err="1"/>
              <a:t>akikben</a:t>
            </a:r>
            <a:r>
              <a:rPr lang="en-US" dirty="0"/>
              <a:t> a </a:t>
            </a:r>
            <a:r>
              <a:rPr lang="en-US" dirty="0" err="1"/>
              <a:t>földi</a:t>
            </a:r>
            <a:r>
              <a:rPr lang="en-US" dirty="0"/>
              <a:t> </a:t>
            </a:r>
            <a:r>
              <a:rPr lang="en-US" dirty="0" err="1"/>
              <a:t>és</a:t>
            </a:r>
            <a:r>
              <a:rPr lang="en-US" dirty="0"/>
              <a:t> </a:t>
            </a:r>
            <a:r>
              <a:rPr lang="en-US" dirty="0" err="1"/>
              <a:t>az</a:t>
            </a:r>
            <a:r>
              <a:rPr lang="en-US" dirty="0"/>
              <a:t> </a:t>
            </a:r>
            <a:r>
              <a:rPr lang="en-US" dirty="0" err="1"/>
              <a:t>égi</a:t>
            </a:r>
            <a:r>
              <a:rPr lang="en-US" dirty="0"/>
              <a:t> </a:t>
            </a:r>
            <a:r>
              <a:rPr lang="en-US" dirty="0" err="1"/>
              <a:t>szférák</a:t>
            </a:r>
            <a:r>
              <a:rPr lang="en-US" dirty="0"/>
              <a:t> </a:t>
            </a:r>
            <a:r>
              <a:rPr lang="en-US" dirty="0" err="1"/>
              <a:t>szétválasztva</a:t>
            </a:r>
            <a:r>
              <a:rPr lang="en-US" dirty="0"/>
              <a:t> </a:t>
            </a:r>
            <a:r>
              <a:rPr lang="en-US" dirty="0" err="1"/>
              <a:t>ugyan</a:t>
            </a:r>
            <a:r>
              <a:rPr lang="en-US" dirty="0"/>
              <a:t>, de </a:t>
            </a:r>
            <a:r>
              <a:rPr lang="en-US" dirty="0" err="1"/>
              <a:t>szerves</a:t>
            </a:r>
            <a:r>
              <a:rPr lang="en-US" dirty="0"/>
              <a:t> </a:t>
            </a:r>
            <a:r>
              <a:rPr lang="en-US" dirty="0" err="1"/>
              <a:t>egységet</a:t>
            </a:r>
            <a:r>
              <a:rPr lang="en-US" dirty="0"/>
              <a:t> </a:t>
            </a:r>
            <a:r>
              <a:rPr lang="en-US" dirty="0" err="1"/>
              <a:t>alkotva</a:t>
            </a:r>
            <a:r>
              <a:rPr lang="en-US" dirty="0"/>
              <a:t> </a:t>
            </a:r>
            <a:r>
              <a:rPr lang="en-US" dirty="0" err="1"/>
              <a:t>jelennek</a:t>
            </a:r>
            <a:r>
              <a:rPr lang="en-US" dirty="0"/>
              <a:t> meg. Az </a:t>
            </a:r>
            <a:r>
              <a:rPr lang="en-US" dirty="0" err="1"/>
              <a:t>ellentétpárok</a:t>
            </a:r>
            <a:r>
              <a:rPr lang="en-US" dirty="0"/>
              <a:t> </a:t>
            </a:r>
            <a:r>
              <a:rPr lang="en-US" dirty="0" err="1"/>
              <a:t>értelmezhetők</a:t>
            </a:r>
            <a:r>
              <a:rPr lang="en-US" dirty="0"/>
              <a:t> a </a:t>
            </a:r>
            <a:r>
              <a:rPr lang="en-US" dirty="0" err="1"/>
              <a:t>vágyak</a:t>
            </a:r>
            <a:r>
              <a:rPr lang="en-US" dirty="0"/>
              <a:t> </a:t>
            </a:r>
            <a:r>
              <a:rPr lang="en-US" dirty="0" err="1"/>
              <a:t>és</a:t>
            </a:r>
            <a:r>
              <a:rPr lang="en-US" dirty="0"/>
              <a:t> a </a:t>
            </a:r>
            <a:r>
              <a:rPr lang="en-US" dirty="0" err="1"/>
              <a:t>valóság</a:t>
            </a:r>
            <a:r>
              <a:rPr lang="en-US" dirty="0"/>
              <a:t>, </a:t>
            </a:r>
            <a:r>
              <a:rPr lang="en-US" dirty="0" err="1"/>
              <a:t>az</a:t>
            </a:r>
            <a:r>
              <a:rPr lang="en-US" dirty="0"/>
              <a:t> </a:t>
            </a:r>
            <a:r>
              <a:rPr lang="en-US" dirty="0" err="1"/>
              <a:t>eszmény</a:t>
            </a:r>
            <a:r>
              <a:rPr lang="en-US" dirty="0"/>
              <a:t> </a:t>
            </a:r>
            <a:r>
              <a:rPr lang="en-US" dirty="0" err="1"/>
              <a:t>és</a:t>
            </a:r>
            <a:r>
              <a:rPr lang="en-US" dirty="0"/>
              <a:t> a </a:t>
            </a:r>
            <a:r>
              <a:rPr lang="en-US" dirty="0" err="1"/>
              <a:t>földhözragadtság</a:t>
            </a:r>
            <a:r>
              <a:rPr lang="en-US" dirty="0"/>
              <a:t> </a:t>
            </a:r>
            <a:r>
              <a:rPr lang="en-US" dirty="0" err="1"/>
              <a:t>kettősségeként</a:t>
            </a:r>
            <a:r>
              <a:rPr lang="en-US" dirty="0"/>
              <a:t> is. </a:t>
            </a:r>
            <a:r>
              <a:rPr lang="en-US" dirty="0" err="1"/>
              <a:t>Végső</a:t>
            </a:r>
            <a:r>
              <a:rPr lang="en-US" dirty="0"/>
              <a:t> </a:t>
            </a:r>
            <a:r>
              <a:rPr lang="en-US" dirty="0" err="1"/>
              <a:t>soron</a:t>
            </a:r>
            <a:r>
              <a:rPr lang="en-US" dirty="0"/>
              <a:t> a </a:t>
            </a:r>
            <a:r>
              <a:rPr lang="en-US" dirty="0" err="1"/>
              <a:t>vágyak</a:t>
            </a:r>
            <a:r>
              <a:rPr lang="en-US" dirty="0"/>
              <a:t> </a:t>
            </a:r>
            <a:r>
              <a:rPr lang="en-US" dirty="0" err="1"/>
              <a:t>csak</a:t>
            </a:r>
            <a:r>
              <a:rPr lang="en-US" dirty="0"/>
              <a:t> </a:t>
            </a:r>
            <a:r>
              <a:rPr lang="en-US" dirty="0" err="1"/>
              <a:t>korlátozott</a:t>
            </a:r>
            <a:r>
              <a:rPr lang="en-US" dirty="0"/>
              <a:t> </a:t>
            </a:r>
            <a:r>
              <a:rPr lang="en-US" dirty="0" err="1"/>
              <a:t>voltukban</a:t>
            </a:r>
            <a:r>
              <a:rPr lang="en-US" dirty="0"/>
              <a:t> </a:t>
            </a:r>
            <a:r>
              <a:rPr lang="en-US" dirty="0" err="1"/>
              <a:t>valósíthatók</a:t>
            </a:r>
            <a:r>
              <a:rPr lang="en-US" dirty="0"/>
              <a:t> meg, s </a:t>
            </a:r>
            <a:r>
              <a:rPr lang="en-US" dirty="0" err="1"/>
              <a:t>ez</a:t>
            </a:r>
            <a:r>
              <a:rPr lang="en-US" dirty="0"/>
              <a:t> </a:t>
            </a:r>
            <a:r>
              <a:rPr lang="en-US" dirty="0" err="1"/>
              <a:t>lehet</a:t>
            </a:r>
            <a:r>
              <a:rPr lang="en-US" dirty="0"/>
              <a:t> a </a:t>
            </a:r>
            <a:r>
              <a:rPr lang="en-US" dirty="0" err="1"/>
              <a:t>jelenkor</a:t>
            </a:r>
            <a:r>
              <a:rPr lang="en-US" dirty="0"/>
              <a:t> </a:t>
            </a:r>
            <a:r>
              <a:rPr lang="en-US" dirty="0" err="1"/>
              <a:t>kritikája</a:t>
            </a:r>
            <a:r>
              <a:rPr lang="en-US" dirty="0"/>
              <a:t> is </a:t>
            </a:r>
            <a:r>
              <a:rPr lang="en-US" dirty="0" err="1"/>
              <a:t>az</a:t>
            </a:r>
            <a:r>
              <a:rPr lang="en-US" dirty="0"/>
              <a:t> </a:t>
            </a:r>
            <a:r>
              <a:rPr lang="en-US" dirty="0" err="1"/>
              <a:t>ábrándokkal</a:t>
            </a:r>
            <a:r>
              <a:rPr lang="en-US" dirty="0"/>
              <a:t> </a:t>
            </a:r>
            <a:r>
              <a:rPr lang="en-US" dirty="0" err="1"/>
              <a:t>szemben</a:t>
            </a:r>
            <a:r>
              <a:rPr lang="en-US" dirty="0"/>
              <a:t>.</a:t>
            </a:r>
            <a:endParaRPr lang="hu-HU" dirty="0"/>
          </a:p>
        </p:txBody>
      </p:sp>
    </p:spTree>
    <p:extLst>
      <p:ext uri="{BB962C8B-B14F-4D97-AF65-F5344CB8AC3E}">
        <p14:creationId xmlns:p14="http://schemas.microsoft.com/office/powerpoint/2010/main" val="141313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Szereplők jellemzése</a:t>
            </a:r>
            <a:endParaRPr lang="en-US" dirty="0"/>
          </a:p>
        </p:txBody>
      </p:sp>
      <p:sp>
        <p:nvSpPr>
          <p:cNvPr id="3" name="Content Placeholder 2"/>
          <p:cNvSpPr>
            <a:spLocks noGrp="1"/>
          </p:cNvSpPr>
          <p:nvPr>
            <p:ph idx="1"/>
          </p:nvPr>
        </p:nvSpPr>
        <p:spPr>
          <a:xfrm>
            <a:off x="396181" y="2734965"/>
            <a:ext cx="8229600" cy="4123035"/>
          </a:xfrm>
        </p:spPr>
        <p:txBody>
          <a:bodyPr>
            <a:normAutofit/>
          </a:bodyPr>
          <a:lstStyle/>
          <a:p>
            <a:r>
              <a:rPr lang="en-US" dirty="0"/>
              <a:t>A </a:t>
            </a:r>
            <a:r>
              <a:rPr lang="en-US" dirty="0" err="1"/>
              <a:t>szimbolikus</a:t>
            </a:r>
            <a:r>
              <a:rPr lang="en-US" dirty="0"/>
              <a:t> </a:t>
            </a:r>
            <a:r>
              <a:rPr lang="en-US" dirty="0" err="1"/>
              <a:t>és</a:t>
            </a:r>
            <a:r>
              <a:rPr lang="en-US" dirty="0"/>
              <a:t> </a:t>
            </a:r>
            <a:r>
              <a:rPr lang="en-US" dirty="0" err="1"/>
              <a:t>allegorikus</a:t>
            </a:r>
            <a:r>
              <a:rPr lang="en-US" dirty="0"/>
              <a:t> </a:t>
            </a:r>
            <a:r>
              <a:rPr lang="en-US" dirty="0" err="1"/>
              <a:t>alakok</a:t>
            </a:r>
            <a:r>
              <a:rPr lang="en-US" dirty="0"/>
              <a:t>, </a:t>
            </a:r>
            <a:r>
              <a:rPr lang="en-US" dirty="0" err="1"/>
              <a:t>illetve</a:t>
            </a:r>
            <a:r>
              <a:rPr lang="en-US" dirty="0"/>
              <a:t> a </a:t>
            </a:r>
            <a:r>
              <a:rPr lang="en-US" dirty="0" err="1"/>
              <a:t>mesefigurák</a:t>
            </a:r>
            <a:r>
              <a:rPr lang="en-US" dirty="0"/>
              <a:t> a </a:t>
            </a:r>
            <a:r>
              <a:rPr lang="en-US" dirty="0" err="1"/>
              <a:t>főszereplők</a:t>
            </a:r>
            <a:r>
              <a:rPr lang="en-US" dirty="0"/>
              <a:t> </a:t>
            </a:r>
            <a:r>
              <a:rPr lang="en-US" dirty="0" err="1"/>
              <a:t>jellemének</a:t>
            </a:r>
            <a:r>
              <a:rPr lang="en-US" dirty="0"/>
              <a:t> </a:t>
            </a:r>
            <a:r>
              <a:rPr lang="en-US" dirty="0" err="1"/>
              <a:t>és</a:t>
            </a:r>
            <a:r>
              <a:rPr lang="en-US" dirty="0"/>
              <a:t> </a:t>
            </a:r>
            <a:r>
              <a:rPr lang="en-US" dirty="0" err="1"/>
              <a:t>gondolkodásmódjának</a:t>
            </a:r>
            <a:r>
              <a:rPr lang="en-US" dirty="0"/>
              <a:t> </a:t>
            </a:r>
            <a:r>
              <a:rPr lang="en-US" dirty="0" err="1"/>
              <a:t>árnyalt</a:t>
            </a:r>
            <a:r>
              <a:rPr lang="en-US" dirty="0"/>
              <a:t> </a:t>
            </a:r>
            <a:r>
              <a:rPr lang="en-US" dirty="0" err="1"/>
              <a:t>ábrázolását</a:t>
            </a:r>
            <a:r>
              <a:rPr lang="en-US" dirty="0"/>
              <a:t> </a:t>
            </a:r>
            <a:r>
              <a:rPr lang="en-US" dirty="0" err="1"/>
              <a:t>teszik</a:t>
            </a:r>
            <a:r>
              <a:rPr lang="en-US" dirty="0"/>
              <a:t> </a:t>
            </a:r>
            <a:r>
              <a:rPr lang="en-US" dirty="0" err="1"/>
              <a:t>lehetővé</a:t>
            </a:r>
            <a:r>
              <a:rPr lang="en-US" dirty="0"/>
              <a:t>. </a:t>
            </a:r>
            <a:r>
              <a:rPr lang="en-US" dirty="0" err="1"/>
              <a:t>Különös</a:t>
            </a:r>
            <a:r>
              <a:rPr lang="en-US" dirty="0"/>
              <a:t> </a:t>
            </a:r>
            <a:r>
              <a:rPr lang="en-US" dirty="0" err="1"/>
              <a:t>jelentősége</a:t>
            </a:r>
            <a:r>
              <a:rPr lang="en-US" dirty="0"/>
              <a:t> van </a:t>
            </a:r>
            <a:r>
              <a:rPr lang="en-US" dirty="0" err="1"/>
              <a:t>közülük</a:t>
            </a:r>
            <a:r>
              <a:rPr lang="en-US" dirty="0"/>
              <a:t> </a:t>
            </a:r>
            <a:r>
              <a:rPr lang="en-US" dirty="0" err="1"/>
              <a:t>az</a:t>
            </a:r>
            <a:r>
              <a:rPr lang="en-US" dirty="0"/>
              <a:t> </a:t>
            </a:r>
            <a:r>
              <a:rPr lang="en-US" i="1" dirty="0" err="1"/>
              <a:t>Éj</a:t>
            </a:r>
            <a:r>
              <a:rPr lang="en-US" dirty="0" err="1"/>
              <a:t>nek</a:t>
            </a:r>
            <a:r>
              <a:rPr lang="en-US" dirty="0"/>
              <a:t>, </a:t>
            </a:r>
            <a:r>
              <a:rPr lang="en-US" dirty="0" err="1"/>
              <a:t>akinek</a:t>
            </a:r>
            <a:r>
              <a:rPr lang="en-US" dirty="0"/>
              <a:t> </a:t>
            </a:r>
            <a:r>
              <a:rPr lang="en-US" dirty="0" err="1"/>
              <a:t>monológja</a:t>
            </a:r>
            <a:r>
              <a:rPr lang="en-US" dirty="0"/>
              <a:t> a </a:t>
            </a:r>
            <a:r>
              <a:rPr lang="en-US" dirty="0" err="1"/>
              <a:t>lét</a:t>
            </a:r>
            <a:r>
              <a:rPr lang="en-US" dirty="0"/>
              <a:t> </a:t>
            </a:r>
            <a:r>
              <a:rPr lang="en-US" dirty="0" err="1"/>
              <a:t>egyetemes</a:t>
            </a:r>
            <a:r>
              <a:rPr lang="en-US" dirty="0"/>
              <a:t> </a:t>
            </a:r>
            <a:r>
              <a:rPr lang="en-US" dirty="0" err="1"/>
              <a:t>értelmezését</a:t>
            </a:r>
            <a:r>
              <a:rPr lang="en-US" dirty="0"/>
              <a:t> </a:t>
            </a:r>
            <a:r>
              <a:rPr lang="en-US" dirty="0" err="1"/>
              <a:t>adja</a:t>
            </a:r>
            <a:r>
              <a:rPr lang="en-US" dirty="0"/>
              <a:t>.</a:t>
            </a:r>
            <a:endParaRPr lang="hu-HU" dirty="0"/>
          </a:p>
        </p:txBody>
      </p:sp>
    </p:spTree>
    <p:extLst>
      <p:ext uri="{BB962C8B-B14F-4D97-AF65-F5344CB8AC3E}">
        <p14:creationId xmlns:p14="http://schemas.microsoft.com/office/powerpoint/2010/main" val="1345285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Szereplők jellemzése</a:t>
            </a:r>
            <a:endParaRPr lang="en-US" dirty="0"/>
          </a:p>
        </p:txBody>
      </p:sp>
      <p:sp>
        <p:nvSpPr>
          <p:cNvPr id="3" name="Content Placeholder 2"/>
          <p:cNvSpPr>
            <a:spLocks noGrp="1"/>
          </p:cNvSpPr>
          <p:nvPr>
            <p:ph idx="1"/>
          </p:nvPr>
        </p:nvSpPr>
        <p:spPr>
          <a:xfrm>
            <a:off x="457200" y="2360065"/>
            <a:ext cx="8229600" cy="4123035"/>
          </a:xfrm>
        </p:spPr>
        <p:txBody>
          <a:bodyPr>
            <a:normAutofit/>
          </a:bodyPr>
          <a:lstStyle/>
          <a:p>
            <a:r>
              <a:rPr lang="en-US" dirty="0"/>
              <a:t>A </a:t>
            </a:r>
            <a:r>
              <a:rPr lang="en-US" i="1" dirty="0" err="1"/>
              <a:t>Csongor</a:t>
            </a:r>
            <a:r>
              <a:rPr lang="en-US" i="1" dirty="0"/>
              <a:t> </a:t>
            </a:r>
            <a:r>
              <a:rPr lang="en-US" i="1" dirty="0" err="1"/>
              <a:t>és</a:t>
            </a:r>
            <a:r>
              <a:rPr lang="en-US" i="1" dirty="0"/>
              <a:t> </a:t>
            </a:r>
            <a:r>
              <a:rPr lang="en-US" i="1" dirty="0" err="1"/>
              <a:t>Tünde</a:t>
            </a:r>
            <a:r>
              <a:rPr lang="en-US" dirty="0"/>
              <a:t> </a:t>
            </a:r>
            <a:r>
              <a:rPr lang="en-US" dirty="0" err="1"/>
              <a:t>valamennyi</a:t>
            </a:r>
            <a:r>
              <a:rPr lang="en-US" dirty="0"/>
              <a:t> </a:t>
            </a:r>
            <a:r>
              <a:rPr lang="en-US" dirty="0" err="1"/>
              <a:t>szereplője</a:t>
            </a:r>
            <a:r>
              <a:rPr lang="en-US" dirty="0"/>
              <a:t> </a:t>
            </a:r>
            <a:r>
              <a:rPr lang="en-US" dirty="0" err="1"/>
              <a:t>kitalált</a:t>
            </a:r>
            <a:r>
              <a:rPr lang="en-US" dirty="0"/>
              <a:t> </a:t>
            </a:r>
            <a:r>
              <a:rPr lang="en-US" dirty="0" err="1"/>
              <a:t>alak</a:t>
            </a:r>
            <a:r>
              <a:rPr lang="en-US" dirty="0"/>
              <a:t>, </a:t>
            </a:r>
            <a:r>
              <a:rPr lang="en-US" dirty="0" err="1"/>
              <a:t>irodalmi</a:t>
            </a:r>
            <a:r>
              <a:rPr lang="en-US" dirty="0"/>
              <a:t> </a:t>
            </a:r>
            <a:r>
              <a:rPr lang="en-US" dirty="0" err="1"/>
              <a:t>előképekkel</a:t>
            </a:r>
            <a:r>
              <a:rPr lang="en-US" dirty="0"/>
              <a:t>, </a:t>
            </a:r>
            <a:r>
              <a:rPr lang="en-US" dirty="0" err="1"/>
              <a:t>mintákkal</a:t>
            </a:r>
            <a:r>
              <a:rPr lang="en-US" dirty="0"/>
              <a:t>. A </a:t>
            </a:r>
            <a:r>
              <a:rPr lang="en-US" dirty="0" err="1"/>
              <a:t>figurák</a:t>
            </a:r>
            <a:r>
              <a:rPr lang="en-US" dirty="0"/>
              <a:t> </a:t>
            </a:r>
            <a:r>
              <a:rPr lang="en-US" dirty="0" err="1"/>
              <a:t>társadalmi</a:t>
            </a:r>
            <a:r>
              <a:rPr lang="en-US" dirty="0"/>
              <a:t> </a:t>
            </a:r>
            <a:r>
              <a:rPr lang="en-US" dirty="0" err="1"/>
              <a:t>hitelessége</a:t>
            </a:r>
            <a:r>
              <a:rPr lang="en-US" dirty="0"/>
              <a:t>, </a:t>
            </a:r>
            <a:r>
              <a:rPr lang="en-US" dirty="0" err="1"/>
              <a:t>valóságtartalma</a:t>
            </a:r>
            <a:r>
              <a:rPr lang="en-US" dirty="0"/>
              <a:t> </a:t>
            </a:r>
            <a:r>
              <a:rPr lang="en-US" dirty="0" err="1"/>
              <a:t>aszerint</a:t>
            </a:r>
            <a:r>
              <a:rPr lang="en-US" dirty="0"/>
              <a:t> </a:t>
            </a:r>
            <a:r>
              <a:rPr lang="en-US" dirty="0" err="1"/>
              <a:t>változik</a:t>
            </a:r>
            <a:r>
              <a:rPr lang="en-US" dirty="0"/>
              <a:t>, </a:t>
            </a:r>
            <a:r>
              <a:rPr lang="en-US" dirty="0" err="1"/>
              <a:t>milyen</a:t>
            </a:r>
            <a:r>
              <a:rPr lang="en-US" dirty="0"/>
              <a:t> </a:t>
            </a:r>
            <a:r>
              <a:rPr lang="en-US" dirty="0" err="1"/>
              <a:t>szerepet</a:t>
            </a:r>
            <a:r>
              <a:rPr lang="en-US" dirty="0"/>
              <a:t> </a:t>
            </a:r>
            <a:r>
              <a:rPr lang="en-US" dirty="0" err="1"/>
              <a:t>szánt</a:t>
            </a:r>
            <a:r>
              <a:rPr lang="en-US" dirty="0"/>
              <a:t> </a:t>
            </a:r>
            <a:r>
              <a:rPr lang="en-US" dirty="0" err="1"/>
              <a:t>nekik</a:t>
            </a:r>
            <a:r>
              <a:rPr lang="en-US" dirty="0"/>
              <a:t> a </a:t>
            </a:r>
            <a:r>
              <a:rPr lang="en-US" dirty="0" err="1"/>
              <a:t>költő</a:t>
            </a:r>
            <a:r>
              <a:rPr lang="en-US" dirty="0"/>
              <a:t> a </a:t>
            </a:r>
            <a:r>
              <a:rPr lang="en-US" dirty="0" err="1"/>
              <a:t>cselekmény</a:t>
            </a:r>
            <a:r>
              <a:rPr lang="en-US" dirty="0"/>
              <a:t> </a:t>
            </a:r>
            <a:r>
              <a:rPr lang="en-US" dirty="0" err="1"/>
              <a:t>földi</a:t>
            </a:r>
            <a:r>
              <a:rPr lang="en-US" dirty="0"/>
              <a:t> </a:t>
            </a:r>
            <a:r>
              <a:rPr lang="en-US" dirty="0" err="1"/>
              <a:t>vagy</a:t>
            </a:r>
            <a:r>
              <a:rPr lang="en-US" dirty="0"/>
              <a:t> </a:t>
            </a:r>
            <a:r>
              <a:rPr lang="en-US" dirty="0" err="1"/>
              <a:t>tündéri-mesei</a:t>
            </a:r>
            <a:r>
              <a:rPr lang="en-US" dirty="0"/>
              <a:t>, </a:t>
            </a:r>
            <a:r>
              <a:rPr lang="en-US" dirty="0" err="1"/>
              <a:t>avagy</a:t>
            </a:r>
            <a:r>
              <a:rPr lang="en-US" dirty="0"/>
              <a:t> </a:t>
            </a:r>
            <a:r>
              <a:rPr lang="en-US" dirty="0" err="1"/>
              <a:t>filozofikus-mitikus</a:t>
            </a:r>
            <a:r>
              <a:rPr lang="en-US" dirty="0"/>
              <a:t> </a:t>
            </a:r>
            <a:r>
              <a:rPr lang="en-US" dirty="0" err="1"/>
              <a:t>szintjén</a:t>
            </a:r>
            <a:r>
              <a:rPr lang="en-US" dirty="0"/>
              <a:t>.</a:t>
            </a:r>
            <a:endParaRPr lang="hu-HU" dirty="0"/>
          </a:p>
          <a:p>
            <a:r>
              <a:rPr lang="hu-HU" dirty="0"/>
              <a:t>archetípus: ősforma, őskép; állandósult kép; az irodalomban és művészetekben is előforduló szimbolikus tematikai kép</a:t>
            </a:r>
          </a:p>
        </p:txBody>
      </p:sp>
    </p:spTree>
    <p:extLst>
      <p:ext uri="{BB962C8B-B14F-4D97-AF65-F5344CB8AC3E}">
        <p14:creationId xmlns:p14="http://schemas.microsoft.com/office/powerpoint/2010/main" val="2976264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A mű jellemzése</a:t>
            </a:r>
            <a:endParaRPr lang="en-US" dirty="0"/>
          </a:p>
        </p:txBody>
      </p:sp>
      <p:sp>
        <p:nvSpPr>
          <p:cNvPr id="3" name="Content Placeholder 2"/>
          <p:cNvSpPr>
            <a:spLocks noGrp="1"/>
          </p:cNvSpPr>
          <p:nvPr>
            <p:ph idx="1"/>
          </p:nvPr>
        </p:nvSpPr>
        <p:spPr>
          <a:xfrm>
            <a:off x="448965" y="2512770"/>
            <a:ext cx="8229600" cy="4123035"/>
          </a:xfrm>
        </p:spPr>
        <p:txBody>
          <a:bodyPr>
            <a:normAutofit/>
          </a:bodyPr>
          <a:lstStyle/>
          <a:p>
            <a:r>
              <a:rPr lang="hu-HU" dirty="0"/>
              <a:t>Műfaja: </a:t>
            </a:r>
            <a:r>
              <a:rPr lang="en-US" dirty="0" err="1"/>
              <a:t>Drámai</a:t>
            </a:r>
            <a:r>
              <a:rPr lang="en-US" dirty="0"/>
              <a:t> </a:t>
            </a:r>
            <a:r>
              <a:rPr lang="en-US" dirty="0" err="1"/>
              <a:t>költemény</a:t>
            </a:r>
            <a:r>
              <a:rPr lang="en-US" dirty="0"/>
              <a:t>, </a:t>
            </a:r>
            <a:r>
              <a:rPr lang="en-US" dirty="0" err="1"/>
              <a:t>mesedráma</a:t>
            </a:r>
            <a:r>
              <a:rPr lang="hu-HU" dirty="0"/>
              <a:t>.</a:t>
            </a:r>
          </a:p>
          <a:p>
            <a:r>
              <a:rPr lang="hu-HU" dirty="0"/>
              <a:t>Témája: </a:t>
            </a:r>
            <a:r>
              <a:rPr lang="en-US" dirty="0"/>
              <a:t>Mi </a:t>
            </a:r>
            <a:r>
              <a:rPr lang="en-US" dirty="0" err="1"/>
              <a:t>az</a:t>
            </a:r>
            <a:r>
              <a:rPr lang="en-US" dirty="0"/>
              <a:t> </a:t>
            </a:r>
            <a:r>
              <a:rPr lang="en-US" dirty="0" err="1"/>
              <a:t>emberi</a:t>
            </a:r>
            <a:r>
              <a:rPr lang="en-US" dirty="0"/>
              <a:t> </a:t>
            </a:r>
            <a:r>
              <a:rPr lang="en-US" dirty="0" err="1"/>
              <a:t>élet</a:t>
            </a:r>
            <a:r>
              <a:rPr lang="en-US" dirty="0"/>
              <a:t> </a:t>
            </a:r>
            <a:r>
              <a:rPr lang="en-US" dirty="0" err="1"/>
              <a:t>értelme</a:t>
            </a:r>
            <a:r>
              <a:rPr lang="en-US" dirty="0"/>
              <a:t>, </a:t>
            </a:r>
            <a:r>
              <a:rPr lang="en-US" dirty="0" err="1"/>
              <a:t>hol</a:t>
            </a:r>
            <a:r>
              <a:rPr lang="en-US" dirty="0"/>
              <a:t> </a:t>
            </a:r>
            <a:r>
              <a:rPr lang="en-US" dirty="0" err="1"/>
              <a:t>találjuk</a:t>
            </a:r>
            <a:r>
              <a:rPr lang="en-US" dirty="0"/>
              <a:t> meg a </a:t>
            </a:r>
            <a:r>
              <a:rPr lang="en-US" dirty="0" err="1"/>
              <a:t>boldogságot</a:t>
            </a:r>
            <a:r>
              <a:rPr lang="hu-HU" dirty="0"/>
              <a:t>.</a:t>
            </a:r>
          </a:p>
          <a:p>
            <a:r>
              <a:rPr lang="hu-HU" dirty="0"/>
              <a:t>Cselekmény helye: A</a:t>
            </a:r>
            <a:r>
              <a:rPr lang="en-US" dirty="0"/>
              <a:t> </a:t>
            </a:r>
            <a:r>
              <a:rPr lang="en-US" dirty="0" err="1"/>
              <a:t>kertben</a:t>
            </a:r>
            <a:r>
              <a:rPr lang="en-US" dirty="0"/>
              <a:t>, a </a:t>
            </a:r>
            <a:r>
              <a:rPr lang="en-US" dirty="0" err="1"/>
              <a:t>hármas</a:t>
            </a:r>
            <a:r>
              <a:rPr lang="en-US" dirty="0"/>
              <a:t> </a:t>
            </a:r>
            <a:r>
              <a:rPr lang="en-US" dirty="0" err="1"/>
              <a:t>útnál</a:t>
            </a:r>
            <a:r>
              <a:rPr lang="en-US" dirty="0"/>
              <a:t>, A </a:t>
            </a:r>
            <a:r>
              <a:rPr lang="en-US" dirty="0" err="1"/>
              <a:t>Hajnal</a:t>
            </a:r>
            <a:r>
              <a:rPr lang="en-US" dirty="0"/>
              <a:t> </a:t>
            </a:r>
            <a:r>
              <a:rPr lang="en-US" dirty="0" err="1"/>
              <a:t>és</a:t>
            </a:r>
            <a:r>
              <a:rPr lang="en-US" dirty="0"/>
              <a:t> </a:t>
            </a:r>
            <a:r>
              <a:rPr lang="en-US" dirty="0" err="1"/>
              <a:t>az</a:t>
            </a:r>
            <a:r>
              <a:rPr lang="en-US" dirty="0"/>
              <a:t> </a:t>
            </a:r>
            <a:r>
              <a:rPr lang="en-US" dirty="0" err="1"/>
              <a:t>Éj</a:t>
            </a:r>
            <a:r>
              <a:rPr lang="en-US" dirty="0"/>
              <a:t> </a:t>
            </a:r>
            <a:r>
              <a:rPr lang="en-US" dirty="0" err="1"/>
              <a:t>hazájában</a:t>
            </a:r>
            <a:r>
              <a:rPr lang="en-US" dirty="0"/>
              <a:t>, </a:t>
            </a:r>
            <a:r>
              <a:rPr lang="en-US" dirty="0" err="1"/>
              <a:t>Mirigy</a:t>
            </a:r>
            <a:r>
              <a:rPr lang="en-US" dirty="0"/>
              <a:t> </a:t>
            </a:r>
            <a:r>
              <a:rPr lang="en-US" dirty="0" err="1"/>
              <a:t>udvarán</a:t>
            </a:r>
            <a:r>
              <a:rPr lang="en-US" dirty="0"/>
              <a:t>,  "</a:t>
            </a:r>
            <a:r>
              <a:rPr lang="en-US" dirty="0" err="1"/>
              <a:t>Varázskút</a:t>
            </a:r>
            <a:r>
              <a:rPr lang="en-US" dirty="0"/>
              <a:t>" </a:t>
            </a:r>
            <a:r>
              <a:rPr lang="en-US" dirty="0" err="1"/>
              <a:t>táján</a:t>
            </a:r>
            <a:r>
              <a:rPr lang="hu-HU" dirty="0"/>
              <a:t>.</a:t>
            </a:r>
          </a:p>
          <a:p>
            <a:endParaRPr lang="hu-HU" dirty="0"/>
          </a:p>
        </p:txBody>
      </p:sp>
    </p:spTree>
    <p:extLst>
      <p:ext uri="{BB962C8B-B14F-4D97-AF65-F5344CB8AC3E}">
        <p14:creationId xmlns:p14="http://schemas.microsoft.com/office/powerpoint/2010/main" val="602529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A mű jellemzése</a:t>
            </a:r>
            <a:endParaRPr lang="en-US" dirty="0"/>
          </a:p>
        </p:txBody>
      </p:sp>
      <p:sp>
        <p:nvSpPr>
          <p:cNvPr id="3" name="Content Placeholder 2"/>
          <p:cNvSpPr>
            <a:spLocks noGrp="1"/>
          </p:cNvSpPr>
          <p:nvPr>
            <p:ph idx="1"/>
          </p:nvPr>
        </p:nvSpPr>
        <p:spPr/>
        <p:txBody>
          <a:bodyPr>
            <a:normAutofit/>
          </a:bodyPr>
          <a:lstStyle/>
          <a:p>
            <a:r>
              <a:rPr lang="hu-HU" dirty="0"/>
              <a:t>Tünde sorsa: </a:t>
            </a:r>
            <a:r>
              <a:rPr lang="en-US" dirty="0" err="1"/>
              <a:t>kitagadják</a:t>
            </a:r>
            <a:r>
              <a:rPr lang="en-US" dirty="0"/>
              <a:t> a </a:t>
            </a:r>
            <a:r>
              <a:rPr lang="en-US" dirty="0" err="1"/>
              <a:t>tündérek</a:t>
            </a:r>
            <a:r>
              <a:rPr lang="en-US" dirty="0"/>
              <a:t> </a:t>
            </a:r>
            <a:r>
              <a:rPr lang="en-US" dirty="0" err="1"/>
              <a:t>országából</a:t>
            </a:r>
            <a:r>
              <a:rPr lang="en-US" dirty="0"/>
              <a:t>, </a:t>
            </a:r>
            <a:r>
              <a:rPr lang="en-US" dirty="0" err="1"/>
              <a:t>mert</a:t>
            </a:r>
            <a:r>
              <a:rPr lang="en-US" dirty="0"/>
              <a:t> </a:t>
            </a:r>
            <a:r>
              <a:rPr lang="en-US" dirty="0" err="1"/>
              <a:t>földi</a:t>
            </a:r>
            <a:r>
              <a:rPr lang="en-US" dirty="0"/>
              <a:t> </a:t>
            </a:r>
            <a:r>
              <a:rPr lang="en-US" dirty="0" err="1"/>
              <a:t>szerelmet</a:t>
            </a:r>
            <a:r>
              <a:rPr lang="en-US" dirty="0"/>
              <a:t> </a:t>
            </a:r>
            <a:r>
              <a:rPr lang="en-US" dirty="0" err="1"/>
              <a:t>él</a:t>
            </a:r>
            <a:r>
              <a:rPr lang="en-US" dirty="0"/>
              <a:t> </a:t>
            </a:r>
            <a:r>
              <a:rPr lang="en-US" dirty="0" err="1"/>
              <a:t>át</a:t>
            </a:r>
            <a:r>
              <a:rPr lang="en-US" dirty="0"/>
              <a:t>. / A </a:t>
            </a:r>
            <a:r>
              <a:rPr lang="en-US" dirty="0" err="1"/>
              <a:t>halhatatlanságot</a:t>
            </a:r>
            <a:r>
              <a:rPr lang="en-US" dirty="0"/>
              <a:t> </a:t>
            </a:r>
            <a:r>
              <a:rPr lang="en-US" dirty="0" err="1"/>
              <a:t>áldozza</a:t>
            </a:r>
            <a:r>
              <a:rPr lang="en-US" dirty="0"/>
              <a:t> </a:t>
            </a:r>
            <a:r>
              <a:rPr lang="en-US" dirty="0" err="1"/>
              <a:t>fel</a:t>
            </a:r>
            <a:r>
              <a:rPr lang="en-US" dirty="0"/>
              <a:t> </a:t>
            </a:r>
            <a:r>
              <a:rPr lang="en-US" dirty="0" err="1"/>
              <a:t>érte</a:t>
            </a:r>
            <a:r>
              <a:rPr lang="hu-HU" dirty="0"/>
              <a:t>.</a:t>
            </a:r>
          </a:p>
          <a:p>
            <a:r>
              <a:rPr lang="hu-HU" dirty="0"/>
              <a:t>Szerelem beteljesülésének helye: A Földön</a:t>
            </a:r>
          </a:p>
          <a:p>
            <a:r>
              <a:rPr lang="pt-BR" dirty="0"/>
              <a:t>Mit képvisel a hármas útnál a kalmár , a fejed</a:t>
            </a:r>
            <a:r>
              <a:rPr lang="hu-HU" dirty="0"/>
              <a:t>e</a:t>
            </a:r>
            <a:r>
              <a:rPr lang="pt-BR" dirty="0"/>
              <a:t>lem , és a tudós</a:t>
            </a:r>
            <a:r>
              <a:rPr lang="hu-HU" dirty="0"/>
              <a:t>: </a:t>
            </a:r>
            <a:r>
              <a:rPr lang="en-US" dirty="0"/>
              <a:t>A </a:t>
            </a:r>
            <a:r>
              <a:rPr lang="en-US" dirty="0" err="1"/>
              <a:t>boldogság</a:t>
            </a:r>
            <a:r>
              <a:rPr lang="en-US" dirty="0"/>
              <a:t> </a:t>
            </a:r>
            <a:r>
              <a:rPr lang="en-US" dirty="0" err="1"/>
              <a:t>téves</a:t>
            </a:r>
            <a:r>
              <a:rPr lang="en-US" dirty="0"/>
              <a:t> </a:t>
            </a:r>
            <a:r>
              <a:rPr lang="en-US" dirty="0" err="1"/>
              <a:t>forrását</a:t>
            </a:r>
            <a:r>
              <a:rPr lang="en-US" dirty="0"/>
              <a:t>- </a:t>
            </a:r>
            <a:r>
              <a:rPr lang="en-US" dirty="0" err="1"/>
              <a:t>kalmár</a:t>
            </a:r>
            <a:r>
              <a:rPr lang="en-US" dirty="0"/>
              <a:t>  a </a:t>
            </a:r>
            <a:r>
              <a:rPr lang="en-US" dirty="0" err="1"/>
              <a:t>pénzt</a:t>
            </a:r>
            <a:r>
              <a:rPr lang="en-US" dirty="0"/>
              <a:t> , a </a:t>
            </a:r>
            <a:r>
              <a:rPr lang="en-US" dirty="0" err="1"/>
              <a:t>fejedelem</a:t>
            </a:r>
            <a:r>
              <a:rPr lang="en-US" dirty="0"/>
              <a:t>  </a:t>
            </a:r>
            <a:r>
              <a:rPr lang="en-US" dirty="0" err="1"/>
              <a:t>az</a:t>
            </a:r>
            <a:r>
              <a:rPr lang="en-US" dirty="0"/>
              <a:t> </a:t>
            </a:r>
            <a:r>
              <a:rPr lang="en-US" dirty="0" err="1"/>
              <a:t>erőt</a:t>
            </a:r>
            <a:r>
              <a:rPr lang="en-US" dirty="0"/>
              <a:t> , a </a:t>
            </a:r>
            <a:r>
              <a:rPr lang="en-US" dirty="0" err="1"/>
              <a:t>tudós</a:t>
            </a:r>
            <a:r>
              <a:rPr lang="en-US" dirty="0"/>
              <a:t> a </a:t>
            </a:r>
            <a:r>
              <a:rPr lang="en-US" dirty="0" err="1"/>
              <a:t>tudást</a:t>
            </a:r>
            <a:r>
              <a:rPr lang="en-US" dirty="0"/>
              <a:t>. (  Az 5. </a:t>
            </a:r>
            <a:r>
              <a:rPr lang="en-US" dirty="0" err="1"/>
              <a:t>felvonásban</a:t>
            </a:r>
            <a:r>
              <a:rPr lang="en-US" dirty="0"/>
              <a:t>  </a:t>
            </a:r>
            <a:r>
              <a:rPr lang="en-US" dirty="0" err="1"/>
              <a:t>látjuk</a:t>
            </a:r>
            <a:r>
              <a:rPr lang="en-US" dirty="0"/>
              <a:t> </a:t>
            </a:r>
            <a:r>
              <a:rPr lang="en-US" dirty="0" err="1"/>
              <a:t>ezek</a:t>
            </a:r>
            <a:r>
              <a:rPr lang="en-US" dirty="0"/>
              <a:t> </a:t>
            </a:r>
            <a:r>
              <a:rPr lang="en-US" dirty="0" err="1"/>
              <a:t>kudarcát</a:t>
            </a:r>
            <a:r>
              <a:rPr lang="en-US" dirty="0"/>
              <a:t>)</a:t>
            </a:r>
            <a:r>
              <a:rPr lang="hu-HU" dirty="0"/>
              <a:t>.</a:t>
            </a:r>
          </a:p>
        </p:txBody>
      </p:sp>
    </p:spTree>
    <p:extLst>
      <p:ext uri="{BB962C8B-B14F-4D97-AF65-F5344CB8AC3E}">
        <p14:creationId xmlns:p14="http://schemas.microsoft.com/office/powerpoint/2010/main" val="1484447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Bevezetés</a:t>
            </a:r>
            <a:endParaRPr lang="en-US" dirty="0"/>
          </a:p>
        </p:txBody>
      </p:sp>
      <p:sp>
        <p:nvSpPr>
          <p:cNvPr id="3" name="Content Placeholder 2"/>
          <p:cNvSpPr>
            <a:spLocks noGrp="1"/>
          </p:cNvSpPr>
          <p:nvPr>
            <p:ph idx="1"/>
          </p:nvPr>
        </p:nvSpPr>
        <p:spPr/>
        <p:txBody>
          <a:bodyPr/>
          <a:lstStyle/>
          <a:p>
            <a:r>
              <a:rPr lang="hu-HU" dirty="0"/>
              <a:t>Vörösmarty több mint húsz éven át írt drámákat. 16 ilyen alkotása van, de kiemelkedő remekmű csak egy akad köztük, a Csongor és Tünde amely 1831-ben jelent meg Székesfehérváron.</a:t>
            </a:r>
          </a:p>
          <a:p>
            <a:r>
              <a:rPr lang="hu-HU" dirty="0"/>
              <a:t>Megjelenésekor nem volt visszhangja: a közönség  hidegen fogadta, az íróknak sem igen tetszett. Kölcseyt is csak a harmadik olvasás után kapta meg.</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A mű jellemzése</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Miről</a:t>
            </a:r>
            <a:r>
              <a:rPr lang="en-US" dirty="0"/>
              <a:t> </a:t>
            </a:r>
            <a:r>
              <a:rPr lang="en-US" dirty="0" err="1"/>
              <a:t>filozofál</a:t>
            </a:r>
            <a:r>
              <a:rPr lang="en-US" dirty="0"/>
              <a:t> </a:t>
            </a:r>
            <a:r>
              <a:rPr lang="en-US" dirty="0" err="1"/>
              <a:t>az</a:t>
            </a:r>
            <a:r>
              <a:rPr lang="en-US" dirty="0"/>
              <a:t> </a:t>
            </a:r>
            <a:r>
              <a:rPr lang="en-US" dirty="0" err="1"/>
              <a:t>Éj</a:t>
            </a:r>
            <a:r>
              <a:rPr lang="en-US" dirty="0"/>
              <a:t> a </a:t>
            </a:r>
            <a:r>
              <a:rPr lang="en-US" dirty="0" err="1"/>
              <a:t>monológjában</a:t>
            </a:r>
            <a:r>
              <a:rPr lang="en-US" dirty="0"/>
              <a:t> ?</a:t>
            </a:r>
            <a:endParaRPr lang="hu-HU" dirty="0"/>
          </a:p>
          <a:p>
            <a:pPr lvl="1"/>
            <a:r>
              <a:rPr lang="en-US" dirty="0" err="1"/>
              <a:t>Örökké</a:t>
            </a:r>
            <a:r>
              <a:rPr lang="en-US" dirty="0"/>
              <a:t> </a:t>
            </a:r>
            <a:r>
              <a:rPr lang="en-US" dirty="0" err="1"/>
              <a:t>létező</a:t>
            </a:r>
            <a:r>
              <a:rPr lang="en-US" dirty="0"/>
              <a:t>, </a:t>
            </a:r>
            <a:r>
              <a:rPr lang="en-US" dirty="0" err="1"/>
              <a:t>minden</a:t>
            </a:r>
            <a:r>
              <a:rPr lang="en-US" dirty="0"/>
              <a:t> </a:t>
            </a:r>
            <a:r>
              <a:rPr lang="en-US" dirty="0" err="1"/>
              <a:t>felett</a:t>
            </a:r>
            <a:r>
              <a:rPr lang="en-US" dirty="0"/>
              <a:t> </a:t>
            </a:r>
            <a:r>
              <a:rPr lang="en-US" dirty="0" err="1"/>
              <a:t>hatalommal</a:t>
            </a:r>
            <a:r>
              <a:rPr lang="en-US" dirty="0"/>
              <a:t> </a:t>
            </a:r>
            <a:r>
              <a:rPr lang="en-US" dirty="0" err="1"/>
              <a:t>bír</a:t>
            </a:r>
            <a:r>
              <a:rPr lang="en-US" dirty="0"/>
              <a:t>.</a:t>
            </a:r>
          </a:p>
          <a:p>
            <a:pPr lvl="1"/>
            <a:r>
              <a:rPr lang="en-US" dirty="0"/>
              <a:t>Az </a:t>
            </a:r>
            <a:r>
              <a:rPr lang="en-US" dirty="0" err="1"/>
              <a:t>emberi</a:t>
            </a:r>
            <a:r>
              <a:rPr lang="en-US" dirty="0"/>
              <a:t> </a:t>
            </a:r>
            <a:r>
              <a:rPr lang="en-US" dirty="0" err="1"/>
              <a:t>létezést</a:t>
            </a:r>
            <a:r>
              <a:rPr lang="en-US" dirty="0"/>
              <a:t> </a:t>
            </a:r>
            <a:r>
              <a:rPr lang="en-US" dirty="0" err="1"/>
              <a:t>értelmetlennek</a:t>
            </a:r>
            <a:r>
              <a:rPr lang="en-US" dirty="0"/>
              <a:t> </a:t>
            </a:r>
            <a:r>
              <a:rPr lang="en-US" dirty="0" err="1"/>
              <a:t>tartja</a:t>
            </a:r>
            <a:r>
              <a:rPr lang="en-US" dirty="0"/>
              <a:t>, </a:t>
            </a:r>
            <a:r>
              <a:rPr lang="en-US" dirty="0" err="1"/>
              <a:t>az</a:t>
            </a:r>
            <a:r>
              <a:rPr lang="en-US" dirty="0"/>
              <a:t> ember </a:t>
            </a:r>
            <a:r>
              <a:rPr lang="en-US" dirty="0" err="1"/>
              <a:t>sorsát</a:t>
            </a:r>
            <a:r>
              <a:rPr lang="en-US" dirty="0"/>
              <a:t> </a:t>
            </a:r>
            <a:r>
              <a:rPr lang="hu-HU" dirty="0"/>
              <a:t>pedig céltalannak</a:t>
            </a:r>
            <a:r>
              <a:rPr lang="en-US" dirty="0"/>
              <a:t>. </a:t>
            </a:r>
            <a:r>
              <a:rPr lang="en-US" dirty="0" err="1"/>
              <a:t>Nincs</a:t>
            </a:r>
            <a:r>
              <a:rPr lang="en-US" dirty="0"/>
              <a:t> </a:t>
            </a:r>
            <a:r>
              <a:rPr lang="en-US" dirty="0" err="1"/>
              <a:t>értelme</a:t>
            </a:r>
            <a:r>
              <a:rPr lang="en-US" dirty="0"/>
              <a:t> </a:t>
            </a:r>
            <a:r>
              <a:rPr lang="en-US" dirty="0" err="1"/>
              <a:t>nagy</a:t>
            </a:r>
            <a:r>
              <a:rPr lang="en-US" dirty="0"/>
              <a:t> </a:t>
            </a:r>
            <a:r>
              <a:rPr lang="en-US" dirty="0" err="1"/>
              <a:t>célokra</a:t>
            </a:r>
            <a:r>
              <a:rPr lang="en-US" dirty="0"/>
              <a:t> </a:t>
            </a:r>
            <a:r>
              <a:rPr lang="en-US" dirty="0" err="1"/>
              <a:t>törni</a:t>
            </a:r>
            <a:endParaRPr lang="hu-HU" dirty="0"/>
          </a:p>
          <a:p>
            <a:r>
              <a:rPr lang="en-US" dirty="0" err="1"/>
              <a:t>Verselése</a:t>
            </a:r>
            <a:r>
              <a:rPr lang="en-US" dirty="0"/>
              <a:t>, </a:t>
            </a:r>
            <a:r>
              <a:rPr lang="en-US" dirty="0" err="1"/>
              <a:t>nyelvezete</a:t>
            </a:r>
            <a:r>
              <a:rPr lang="en-US" dirty="0"/>
              <a:t>, </a:t>
            </a:r>
            <a:r>
              <a:rPr lang="en-US" dirty="0" err="1"/>
              <a:t>stílusa</a:t>
            </a:r>
            <a:endParaRPr lang="hu-HU" dirty="0"/>
          </a:p>
          <a:p>
            <a:pPr lvl="1"/>
            <a:r>
              <a:rPr lang="hu-HU" dirty="0"/>
              <a:t>Időmértékes verselésű a mű. A dialógusokban trocheikus lejtés, míg a nagy monológokban jambikus. Az utóbbiban tér vissza a „blank verse”. Különböző nyelvi rétegek összeolvadása jellemzi a művet. Nagy monológok, például az Éj monológja a filozofikus, emelkedett nyelvi rétegbe sorolható, de a dialógusok élő beszédek, míg Balga és Ilma nyelvezete a népies rétegbe sorolható.</a:t>
            </a:r>
            <a:endParaRPr lang="hu-HU" sz="5400" dirty="0"/>
          </a:p>
          <a:p>
            <a:pPr lvl="1"/>
            <a:endParaRPr lang="en-US" dirty="0"/>
          </a:p>
          <a:p>
            <a:pPr lvl="1"/>
            <a:endParaRPr lang="hu-HU" dirty="0"/>
          </a:p>
        </p:txBody>
      </p:sp>
    </p:spTree>
    <p:extLst>
      <p:ext uri="{BB962C8B-B14F-4D97-AF65-F5344CB8AC3E}">
        <p14:creationId xmlns:p14="http://schemas.microsoft.com/office/powerpoint/2010/main" val="315082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A mű mondanivalója</a:t>
            </a:r>
            <a:endParaRPr lang="en-US" dirty="0"/>
          </a:p>
        </p:txBody>
      </p:sp>
      <p:sp>
        <p:nvSpPr>
          <p:cNvPr id="3" name="Content Placeholder 2"/>
          <p:cNvSpPr>
            <a:spLocks noGrp="1"/>
          </p:cNvSpPr>
          <p:nvPr>
            <p:ph idx="1"/>
          </p:nvPr>
        </p:nvSpPr>
        <p:spPr/>
        <p:txBody>
          <a:bodyPr>
            <a:normAutofit fontScale="92500"/>
          </a:bodyPr>
          <a:lstStyle/>
          <a:p>
            <a:r>
              <a:rPr lang="en-US" dirty="0" err="1"/>
              <a:t>Főbb</a:t>
            </a:r>
            <a:r>
              <a:rPr lang="en-US" dirty="0"/>
              <a:t> </a:t>
            </a:r>
            <a:r>
              <a:rPr lang="en-US" dirty="0" err="1"/>
              <a:t>kérdések</a:t>
            </a:r>
            <a:r>
              <a:rPr lang="en-US" dirty="0"/>
              <a:t>: </a:t>
            </a:r>
            <a:endParaRPr lang="hu-HU" dirty="0"/>
          </a:p>
          <a:p>
            <a:pPr lvl="1"/>
            <a:r>
              <a:rPr lang="en-US" dirty="0" err="1"/>
              <a:t>Álom</a:t>
            </a:r>
            <a:r>
              <a:rPr lang="en-US" dirty="0"/>
              <a:t> </a:t>
            </a:r>
            <a:r>
              <a:rPr lang="en-US" dirty="0" err="1"/>
              <a:t>vagy</a:t>
            </a:r>
            <a:r>
              <a:rPr lang="en-US" dirty="0"/>
              <a:t> </a:t>
            </a:r>
            <a:r>
              <a:rPr lang="en-US" dirty="0" err="1"/>
              <a:t>valóság</a:t>
            </a:r>
            <a:r>
              <a:rPr lang="en-US" dirty="0"/>
              <a:t>?</a:t>
            </a:r>
            <a:endParaRPr lang="en-US" sz="5400" dirty="0"/>
          </a:p>
          <a:p>
            <a:pPr lvl="1"/>
            <a:r>
              <a:rPr lang="en-US" dirty="0" err="1"/>
              <a:t>Csongor</a:t>
            </a:r>
            <a:r>
              <a:rPr lang="en-US" dirty="0"/>
              <a:t> </a:t>
            </a:r>
            <a:r>
              <a:rPr lang="en-US" dirty="0" err="1"/>
              <a:t>hogyan</a:t>
            </a:r>
            <a:r>
              <a:rPr lang="en-US" dirty="0"/>
              <a:t> </a:t>
            </a:r>
            <a:r>
              <a:rPr lang="en-US" dirty="0" err="1"/>
              <a:t>találja</a:t>
            </a:r>
            <a:r>
              <a:rPr lang="en-US" dirty="0"/>
              <a:t> meg a </a:t>
            </a:r>
            <a:r>
              <a:rPr lang="en-US" dirty="0" err="1"/>
              <a:t>boldogságot</a:t>
            </a:r>
            <a:r>
              <a:rPr lang="en-US" dirty="0"/>
              <a:t>?</a:t>
            </a:r>
            <a:endParaRPr lang="en-US" sz="5400" dirty="0"/>
          </a:p>
          <a:p>
            <a:pPr lvl="1"/>
            <a:r>
              <a:rPr lang="en-US" dirty="0"/>
              <a:t>A </a:t>
            </a:r>
            <a:r>
              <a:rPr lang="en-US" dirty="0" err="1"/>
              <a:t>boldogságot</a:t>
            </a:r>
            <a:r>
              <a:rPr lang="en-US" dirty="0"/>
              <a:t> </a:t>
            </a:r>
            <a:r>
              <a:rPr lang="en-US" dirty="0" err="1"/>
              <a:t>hol</a:t>
            </a:r>
            <a:r>
              <a:rPr lang="en-US" dirty="0"/>
              <a:t> </a:t>
            </a:r>
            <a:r>
              <a:rPr lang="en-US" dirty="0" err="1"/>
              <a:t>keressük</a:t>
            </a:r>
            <a:r>
              <a:rPr lang="en-US" dirty="0"/>
              <a:t>?</a:t>
            </a:r>
            <a:endParaRPr lang="en-US" sz="5400" dirty="0"/>
          </a:p>
          <a:p>
            <a:r>
              <a:rPr lang="en-US" dirty="0" err="1"/>
              <a:t>Csongor</a:t>
            </a:r>
            <a:r>
              <a:rPr lang="en-US" dirty="0"/>
              <a:t> </a:t>
            </a:r>
            <a:r>
              <a:rPr lang="en-US" dirty="0" err="1"/>
              <a:t>álmában</a:t>
            </a:r>
            <a:r>
              <a:rPr lang="en-US" dirty="0"/>
              <a:t> </a:t>
            </a:r>
            <a:r>
              <a:rPr lang="en-US" dirty="0" err="1"/>
              <a:t>keresi</a:t>
            </a:r>
            <a:r>
              <a:rPr lang="en-US" dirty="0"/>
              <a:t> a </a:t>
            </a:r>
            <a:r>
              <a:rPr lang="en-US" dirty="0" err="1"/>
              <a:t>boldogságot</a:t>
            </a:r>
            <a:r>
              <a:rPr lang="en-US" dirty="0"/>
              <a:t>, de a </a:t>
            </a:r>
            <a:r>
              <a:rPr lang="en-US" dirty="0" err="1"/>
              <a:t>valóságban</a:t>
            </a:r>
            <a:r>
              <a:rPr lang="en-US" dirty="0"/>
              <a:t> </a:t>
            </a:r>
            <a:r>
              <a:rPr lang="en-US" dirty="0" err="1"/>
              <a:t>leli</a:t>
            </a:r>
            <a:r>
              <a:rPr lang="en-US" dirty="0"/>
              <a:t> meg. </a:t>
            </a:r>
            <a:r>
              <a:rPr lang="en-US" dirty="0" err="1"/>
              <a:t>Itt</a:t>
            </a:r>
            <a:r>
              <a:rPr lang="en-US" dirty="0"/>
              <a:t> </a:t>
            </a:r>
            <a:r>
              <a:rPr lang="en-US" dirty="0" err="1"/>
              <a:t>jelenik</a:t>
            </a:r>
            <a:r>
              <a:rPr lang="en-US" dirty="0"/>
              <a:t> meg a fa </a:t>
            </a:r>
            <a:r>
              <a:rPr lang="en-US" dirty="0" err="1"/>
              <a:t>és</a:t>
            </a:r>
            <a:r>
              <a:rPr lang="en-US" dirty="0"/>
              <a:t> a </a:t>
            </a:r>
            <a:r>
              <a:rPr lang="en-US" dirty="0" err="1"/>
              <a:t>kert</a:t>
            </a:r>
            <a:r>
              <a:rPr lang="en-US" dirty="0"/>
              <a:t> </a:t>
            </a:r>
            <a:r>
              <a:rPr lang="en-US" dirty="0" err="1"/>
              <a:t>motívuma</a:t>
            </a:r>
            <a:r>
              <a:rPr lang="en-US" dirty="0"/>
              <a:t>, </a:t>
            </a:r>
            <a:r>
              <a:rPr lang="en-US" dirty="0" err="1"/>
              <a:t>amely</a:t>
            </a:r>
            <a:r>
              <a:rPr lang="en-US" dirty="0"/>
              <a:t> </a:t>
            </a:r>
            <a:r>
              <a:rPr lang="en-US" dirty="0" err="1"/>
              <a:t>az</a:t>
            </a:r>
            <a:r>
              <a:rPr lang="en-US" dirty="0"/>
              <a:t> </a:t>
            </a:r>
            <a:r>
              <a:rPr lang="en-US" dirty="0" err="1"/>
              <a:t>élet</a:t>
            </a:r>
            <a:r>
              <a:rPr lang="en-US" dirty="0"/>
              <a:t> </a:t>
            </a:r>
            <a:r>
              <a:rPr lang="en-US" dirty="0" err="1"/>
              <a:t>teljességét</a:t>
            </a:r>
            <a:r>
              <a:rPr lang="en-US" dirty="0"/>
              <a:t> </a:t>
            </a:r>
            <a:r>
              <a:rPr lang="en-US" dirty="0" err="1"/>
              <a:t>és</a:t>
            </a:r>
            <a:r>
              <a:rPr lang="en-US" dirty="0"/>
              <a:t> </a:t>
            </a:r>
            <a:r>
              <a:rPr lang="en-US" dirty="0" err="1"/>
              <a:t>harmóniáját</a:t>
            </a:r>
            <a:r>
              <a:rPr lang="en-US" dirty="0"/>
              <a:t> </a:t>
            </a:r>
            <a:r>
              <a:rPr lang="en-US" dirty="0" err="1"/>
              <a:t>jelképezi</a:t>
            </a:r>
            <a:r>
              <a:rPr lang="en-US" dirty="0"/>
              <a:t>. </a:t>
            </a:r>
            <a:r>
              <a:rPr lang="en-US" dirty="0" err="1"/>
              <a:t>Csongor</a:t>
            </a:r>
            <a:r>
              <a:rPr lang="en-US" dirty="0"/>
              <a:t> </a:t>
            </a:r>
            <a:r>
              <a:rPr lang="en-US" dirty="0" err="1"/>
              <a:t>egy</a:t>
            </a:r>
            <a:r>
              <a:rPr lang="en-US" dirty="0"/>
              <a:t> </a:t>
            </a:r>
            <a:r>
              <a:rPr lang="en-US" dirty="0" err="1"/>
              <a:t>boldogságot</a:t>
            </a:r>
            <a:r>
              <a:rPr lang="en-US" dirty="0"/>
              <a:t> </a:t>
            </a:r>
            <a:r>
              <a:rPr lang="en-US" dirty="0" err="1"/>
              <a:t>kereső</a:t>
            </a:r>
            <a:r>
              <a:rPr lang="en-US" dirty="0"/>
              <a:t> ember, </a:t>
            </a:r>
            <a:r>
              <a:rPr lang="en-US" dirty="0" err="1"/>
              <a:t>aki</a:t>
            </a:r>
            <a:r>
              <a:rPr lang="en-US" dirty="0"/>
              <a:t> </a:t>
            </a:r>
            <a:r>
              <a:rPr lang="en-US" dirty="0" err="1"/>
              <a:t>álmában</a:t>
            </a:r>
            <a:r>
              <a:rPr lang="en-US" dirty="0"/>
              <a:t> </a:t>
            </a:r>
            <a:r>
              <a:rPr lang="en-US" dirty="0" err="1"/>
              <a:t>keresi</a:t>
            </a:r>
            <a:r>
              <a:rPr lang="en-US" dirty="0"/>
              <a:t> </a:t>
            </a:r>
            <a:r>
              <a:rPr lang="en-US" dirty="0" err="1"/>
              <a:t>Tündét</a:t>
            </a:r>
            <a:r>
              <a:rPr lang="en-US" dirty="0"/>
              <a:t>.</a:t>
            </a:r>
            <a:endParaRPr lang="en-US" sz="5400" dirty="0"/>
          </a:p>
          <a:p>
            <a:r>
              <a:rPr lang="en-US" dirty="0"/>
              <a:t>A </a:t>
            </a:r>
            <a:r>
              <a:rPr lang="en-US" dirty="0" err="1"/>
              <a:t>kert</a:t>
            </a:r>
            <a:r>
              <a:rPr lang="en-US" dirty="0"/>
              <a:t> a </a:t>
            </a:r>
            <a:r>
              <a:rPr lang="en-US" dirty="0" err="1"/>
              <a:t>lélek</a:t>
            </a:r>
            <a:r>
              <a:rPr lang="en-US" dirty="0"/>
              <a:t> </a:t>
            </a:r>
            <a:r>
              <a:rPr lang="en-US" dirty="0" err="1"/>
              <a:t>motívuma</a:t>
            </a:r>
            <a:r>
              <a:rPr lang="en-US" dirty="0"/>
              <a:t>.</a:t>
            </a:r>
            <a:endParaRPr lang="en-US" sz="5400" dirty="0"/>
          </a:p>
          <a:p>
            <a:pPr marL="457200" lvl="1" indent="0">
              <a:buNone/>
            </a:pPr>
            <a:endParaRPr lang="hu-HU" dirty="0"/>
          </a:p>
        </p:txBody>
      </p:sp>
    </p:spTree>
    <p:extLst>
      <p:ext uri="{BB962C8B-B14F-4D97-AF65-F5344CB8AC3E}">
        <p14:creationId xmlns:p14="http://schemas.microsoft.com/office/powerpoint/2010/main" val="2378268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A mű mondanivalója</a:t>
            </a:r>
            <a:endParaRPr lang="en-US" dirty="0"/>
          </a:p>
        </p:txBody>
      </p:sp>
      <p:sp>
        <p:nvSpPr>
          <p:cNvPr id="3" name="Content Placeholder 2"/>
          <p:cNvSpPr>
            <a:spLocks noGrp="1"/>
          </p:cNvSpPr>
          <p:nvPr>
            <p:ph idx="1"/>
          </p:nvPr>
        </p:nvSpPr>
        <p:spPr/>
        <p:txBody>
          <a:bodyPr>
            <a:normAutofit/>
          </a:bodyPr>
          <a:lstStyle/>
          <a:p>
            <a:r>
              <a:rPr lang="en-US" dirty="0" err="1"/>
              <a:t>Körkörös</a:t>
            </a:r>
            <a:r>
              <a:rPr lang="en-US" dirty="0"/>
              <a:t> </a:t>
            </a:r>
            <a:r>
              <a:rPr lang="en-US" dirty="0" err="1"/>
              <a:t>folyamatban</a:t>
            </a:r>
            <a:r>
              <a:rPr lang="en-US" dirty="0"/>
              <a:t> </a:t>
            </a:r>
            <a:r>
              <a:rPr lang="en-US" dirty="0" err="1"/>
              <a:t>követhetjük</a:t>
            </a:r>
            <a:r>
              <a:rPr lang="en-US" dirty="0"/>
              <a:t> </a:t>
            </a:r>
            <a:r>
              <a:rPr lang="en-US" dirty="0" err="1"/>
              <a:t>figyelemmel</a:t>
            </a:r>
            <a:r>
              <a:rPr lang="en-US" dirty="0"/>
              <a:t> a </a:t>
            </a:r>
            <a:r>
              <a:rPr lang="en-US" dirty="0" err="1"/>
              <a:t>történetet</a:t>
            </a:r>
            <a:r>
              <a:rPr lang="en-US" dirty="0"/>
              <a:t>. Az </a:t>
            </a:r>
            <a:r>
              <a:rPr lang="en-US" dirty="0" err="1"/>
              <a:t>egész</a:t>
            </a:r>
            <a:r>
              <a:rPr lang="en-US" dirty="0"/>
              <a:t> </a:t>
            </a:r>
            <a:r>
              <a:rPr lang="en-US" dirty="0" err="1"/>
              <a:t>egy</a:t>
            </a:r>
            <a:r>
              <a:rPr lang="en-US" dirty="0"/>
              <a:t> </a:t>
            </a:r>
            <a:r>
              <a:rPr lang="en-US" dirty="0" err="1"/>
              <a:t>kertből</a:t>
            </a:r>
            <a:r>
              <a:rPr lang="en-US" dirty="0"/>
              <a:t> </a:t>
            </a:r>
            <a:r>
              <a:rPr lang="en-US" dirty="0" err="1"/>
              <a:t>indul</a:t>
            </a:r>
            <a:r>
              <a:rPr lang="en-US" dirty="0"/>
              <a:t> </a:t>
            </a:r>
            <a:r>
              <a:rPr lang="en-US" dirty="0" err="1"/>
              <a:t>és</a:t>
            </a:r>
            <a:r>
              <a:rPr lang="en-US" dirty="0"/>
              <a:t> </a:t>
            </a:r>
            <a:r>
              <a:rPr lang="en-US" dirty="0" err="1"/>
              <a:t>kertben</a:t>
            </a:r>
            <a:r>
              <a:rPr lang="en-US" dirty="0"/>
              <a:t> </a:t>
            </a:r>
            <a:r>
              <a:rPr lang="en-US" dirty="0" err="1"/>
              <a:t>végződik</a:t>
            </a:r>
            <a:r>
              <a:rPr lang="en-US" dirty="0"/>
              <a:t>, </a:t>
            </a:r>
            <a:r>
              <a:rPr lang="en-US" dirty="0" err="1"/>
              <a:t>és</a:t>
            </a:r>
            <a:r>
              <a:rPr lang="en-US" dirty="0"/>
              <a:t> </a:t>
            </a:r>
            <a:r>
              <a:rPr lang="en-US" dirty="0" err="1"/>
              <a:t>huszonnégy</a:t>
            </a:r>
            <a:r>
              <a:rPr lang="en-US" dirty="0"/>
              <a:t> </a:t>
            </a:r>
            <a:r>
              <a:rPr lang="en-US" dirty="0" err="1"/>
              <a:t>órát</a:t>
            </a:r>
            <a:r>
              <a:rPr lang="en-US" dirty="0"/>
              <a:t> </a:t>
            </a:r>
            <a:r>
              <a:rPr lang="en-US" dirty="0" err="1"/>
              <a:t>foglal</a:t>
            </a:r>
            <a:r>
              <a:rPr lang="en-US" dirty="0"/>
              <a:t> </a:t>
            </a:r>
            <a:r>
              <a:rPr lang="en-US" dirty="0" err="1"/>
              <a:t>magába</a:t>
            </a:r>
            <a:r>
              <a:rPr lang="en-US" dirty="0"/>
              <a:t>. </a:t>
            </a:r>
            <a:r>
              <a:rPr lang="en-US" dirty="0" err="1"/>
              <a:t>Ez</a:t>
            </a:r>
            <a:r>
              <a:rPr lang="en-US" dirty="0"/>
              <a:t> </a:t>
            </a:r>
            <a:r>
              <a:rPr lang="en-US" dirty="0" err="1"/>
              <a:t>egy</a:t>
            </a:r>
            <a:r>
              <a:rPr lang="en-US" dirty="0"/>
              <a:t> </a:t>
            </a:r>
            <a:r>
              <a:rPr lang="en-US" dirty="0" err="1"/>
              <a:t>kozmikussá</a:t>
            </a:r>
            <a:r>
              <a:rPr lang="en-US" dirty="0"/>
              <a:t> </a:t>
            </a:r>
            <a:r>
              <a:rPr lang="en-US" dirty="0" err="1"/>
              <a:t>növesztett</a:t>
            </a:r>
            <a:r>
              <a:rPr lang="en-US" dirty="0"/>
              <a:t> nap, </a:t>
            </a:r>
            <a:r>
              <a:rPr lang="en-US" dirty="0" err="1"/>
              <a:t>és</a:t>
            </a:r>
            <a:r>
              <a:rPr lang="en-US" dirty="0"/>
              <a:t> </a:t>
            </a:r>
            <a:r>
              <a:rPr lang="en-US" dirty="0" err="1"/>
              <a:t>ez</a:t>
            </a:r>
            <a:r>
              <a:rPr lang="en-US" dirty="0"/>
              <a:t> </a:t>
            </a:r>
            <a:r>
              <a:rPr lang="en-US" dirty="0" err="1"/>
              <a:t>idő</a:t>
            </a:r>
            <a:r>
              <a:rPr lang="en-US" dirty="0"/>
              <a:t> </a:t>
            </a:r>
            <a:r>
              <a:rPr lang="en-US" dirty="0" err="1"/>
              <a:t>alatt</a:t>
            </a:r>
            <a:r>
              <a:rPr lang="en-US" dirty="0"/>
              <a:t> a </a:t>
            </a:r>
            <a:r>
              <a:rPr lang="en-US" dirty="0" err="1"/>
              <a:t>kert</a:t>
            </a:r>
            <a:r>
              <a:rPr lang="en-US" dirty="0"/>
              <a:t> </a:t>
            </a:r>
            <a:r>
              <a:rPr lang="en-US" dirty="0" err="1"/>
              <a:t>teljesen</a:t>
            </a:r>
            <a:r>
              <a:rPr lang="en-US" dirty="0"/>
              <a:t> </a:t>
            </a:r>
            <a:r>
              <a:rPr lang="en-US" dirty="0" err="1"/>
              <a:t>megváltozik</a:t>
            </a:r>
            <a:r>
              <a:rPr lang="en-US" dirty="0"/>
              <a:t> </a:t>
            </a:r>
            <a:r>
              <a:rPr lang="en-US" dirty="0" err="1"/>
              <a:t>és</a:t>
            </a:r>
            <a:r>
              <a:rPr lang="en-US" dirty="0"/>
              <a:t> </a:t>
            </a:r>
            <a:r>
              <a:rPr lang="en-US" dirty="0" err="1"/>
              <a:t>egy</a:t>
            </a:r>
            <a:r>
              <a:rPr lang="en-US" dirty="0"/>
              <a:t> </a:t>
            </a:r>
            <a:r>
              <a:rPr lang="en-US" dirty="0" err="1"/>
              <a:t>gazos</a:t>
            </a:r>
            <a:r>
              <a:rPr lang="en-US" dirty="0"/>
              <a:t> </a:t>
            </a:r>
            <a:r>
              <a:rPr lang="en-US" dirty="0" err="1"/>
              <a:t>hely</a:t>
            </a:r>
            <a:r>
              <a:rPr lang="en-US" dirty="0"/>
              <a:t> </a:t>
            </a:r>
            <a:r>
              <a:rPr lang="en-US" dirty="0" err="1"/>
              <a:t>lesz</a:t>
            </a:r>
            <a:r>
              <a:rPr lang="en-US" dirty="0"/>
              <a:t>.</a:t>
            </a:r>
            <a:endParaRPr lang="en-US" sz="800" dirty="0"/>
          </a:p>
          <a:p>
            <a:r>
              <a:rPr lang="en-US" dirty="0"/>
              <a:t>A </a:t>
            </a:r>
            <a:r>
              <a:rPr lang="en-US" dirty="0" err="1"/>
              <a:t>lényege</a:t>
            </a:r>
            <a:r>
              <a:rPr lang="en-US" dirty="0"/>
              <a:t>, </a:t>
            </a:r>
            <a:r>
              <a:rPr lang="en-US" dirty="0" err="1"/>
              <a:t>hogy</a:t>
            </a:r>
            <a:r>
              <a:rPr lang="en-US" dirty="0"/>
              <a:t> </a:t>
            </a:r>
            <a:r>
              <a:rPr lang="en-US" dirty="0" err="1"/>
              <a:t>az</a:t>
            </a:r>
            <a:r>
              <a:rPr lang="en-US" dirty="0"/>
              <a:t> </a:t>
            </a:r>
            <a:r>
              <a:rPr lang="en-US" dirty="0" err="1"/>
              <a:t>emberi</a:t>
            </a:r>
            <a:r>
              <a:rPr lang="en-US" dirty="0"/>
              <a:t> </a:t>
            </a:r>
            <a:r>
              <a:rPr lang="en-US" dirty="0" err="1"/>
              <a:t>boldogság</a:t>
            </a:r>
            <a:r>
              <a:rPr lang="en-US" dirty="0"/>
              <a:t> </a:t>
            </a:r>
            <a:r>
              <a:rPr lang="en-US" dirty="0" err="1"/>
              <a:t>nem</a:t>
            </a:r>
            <a:r>
              <a:rPr lang="en-US" dirty="0"/>
              <a:t> a </a:t>
            </a:r>
            <a:r>
              <a:rPr lang="en-US" dirty="0" err="1"/>
              <a:t>tér</a:t>
            </a:r>
            <a:r>
              <a:rPr lang="en-US" dirty="0"/>
              <a:t> </a:t>
            </a:r>
            <a:r>
              <a:rPr lang="en-US" dirty="0" err="1"/>
              <a:t>és</a:t>
            </a:r>
            <a:r>
              <a:rPr lang="en-US" dirty="0"/>
              <a:t> </a:t>
            </a:r>
            <a:r>
              <a:rPr lang="en-US" dirty="0" err="1"/>
              <a:t>nem</a:t>
            </a:r>
            <a:r>
              <a:rPr lang="en-US" dirty="0"/>
              <a:t> a </a:t>
            </a:r>
            <a:r>
              <a:rPr lang="en-US" dirty="0" err="1"/>
              <a:t>múló</a:t>
            </a:r>
            <a:r>
              <a:rPr lang="en-US" dirty="0"/>
              <a:t> </a:t>
            </a:r>
            <a:r>
              <a:rPr lang="en-US" dirty="0" err="1"/>
              <a:t>idő</a:t>
            </a:r>
            <a:r>
              <a:rPr lang="en-US" dirty="0"/>
              <a:t> </a:t>
            </a:r>
            <a:r>
              <a:rPr lang="en-US" dirty="0" err="1"/>
              <a:t>függvénye</a:t>
            </a:r>
            <a:r>
              <a:rPr lang="en-US" dirty="0"/>
              <a:t>. </a:t>
            </a:r>
            <a:r>
              <a:rPr lang="en-US" dirty="0" err="1"/>
              <a:t>Bár</a:t>
            </a:r>
            <a:r>
              <a:rPr lang="en-US" dirty="0"/>
              <a:t> </a:t>
            </a:r>
            <a:r>
              <a:rPr lang="en-US" dirty="0" err="1"/>
              <a:t>az</a:t>
            </a:r>
            <a:r>
              <a:rPr lang="en-US" dirty="0"/>
              <a:t> ember mind a </a:t>
            </a:r>
            <a:r>
              <a:rPr lang="en-US" dirty="0" err="1"/>
              <a:t>kettőben</a:t>
            </a:r>
            <a:r>
              <a:rPr lang="en-US" dirty="0"/>
              <a:t> </a:t>
            </a:r>
            <a:r>
              <a:rPr lang="en-US" dirty="0" err="1"/>
              <a:t>korlátozott</a:t>
            </a:r>
            <a:r>
              <a:rPr lang="en-US" dirty="0"/>
              <a:t>, </a:t>
            </a:r>
            <a:r>
              <a:rPr lang="en-US" dirty="0" err="1"/>
              <a:t>mégis</a:t>
            </a:r>
            <a:r>
              <a:rPr lang="en-US" dirty="0"/>
              <a:t> a </a:t>
            </a:r>
            <a:r>
              <a:rPr lang="en-US" dirty="0" err="1"/>
              <a:t>valóságban</a:t>
            </a:r>
            <a:r>
              <a:rPr lang="en-US" dirty="0"/>
              <a:t> </a:t>
            </a:r>
            <a:r>
              <a:rPr lang="en-US" dirty="0" err="1"/>
              <a:t>keressük</a:t>
            </a:r>
            <a:r>
              <a:rPr lang="en-US" dirty="0"/>
              <a:t> a </a:t>
            </a:r>
            <a:r>
              <a:rPr lang="en-US" dirty="0" err="1"/>
              <a:t>boldogságot</a:t>
            </a:r>
            <a:r>
              <a:rPr lang="en-US" dirty="0"/>
              <a:t> </a:t>
            </a:r>
            <a:r>
              <a:rPr lang="en-US" dirty="0" err="1"/>
              <a:t>és</a:t>
            </a:r>
            <a:r>
              <a:rPr lang="en-US" dirty="0"/>
              <a:t> ne </a:t>
            </a:r>
            <a:r>
              <a:rPr lang="en-US" dirty="0" err="1"/>
              <a:t>az</a:t>
            </a:r>
            <a:r>
              <a:rPr lang="en-US" dirty="0"/>
              <a:t> </a:t>
            </a:r>
            <a:r>
              <a:rPr lang="en-US" dirty="0" err="1"/>
              <a:t>álmokban</a:t>
            </a:r>
            <a:r>
              <a:rPr lang="en-US" dirty="0"/>
              <a:t>.</a:t>
            </a:r>
            <a:endParaRPr lang="en-US" sz="5400" dirty="0"/>
          </a:p>
          <a:p>
            <a:pPr marL="457200" lvl="1" indent="0">
              <a:buNone/>
            </a:pPr>
            <a:endParaRPr lang="hu-HU" dirty="0"/>
          </a:p>
        </p:txBody>
      </p:sp>
    </p:spTree>
    <p:extLst>
      <p:ext uri="{BB962C8B-B14F-4D97-AF65-F5344CB8AC3E}">
        <p14:creationId xmlns:p14="http://schemas.microsoft.com/office/powerpoint/2010/main" val="1169503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A mű mondanivalója</a:t>
            </a:r>
            <a:endParaRPr lang="en-US" dirty="0"/>
          </a:p>
        </p:txBody>
      </p:sp>
      <p:sp>
        <p:nvSpPr>
          <p:cNvPr id="3" name="Content Placeholder 2"/>
          <p:cNvSpPr>
            <a:spLocks noGrp="1"/>
          </p:cNvSpPr>
          <p:nvPr>
            <p:ph idx="1"/>
          </p:nvPr>
        </p:nvSpPr>
        <p:spPr/>
        <p:txBody>
          <a:bodyPr>
            <a:normAutofit lnSpcReduction="10000"/>
          </a:bodyPr>
          <a:lstStyle/>
          <a:p>
            <a:r>
              <a:rPr lang="hu-HU" dirty="0"/>
              <a:t>A dráma kulcsfigurája az Éjkirálynő, aki filozofikus szerepet tölt be. A kezdetet és a véget mutatja be. Körkörös világszemlélet tragikusan ábrázolva.</a:t>
            </a:r>
            <a:endParaRPr lang="hu-HU" sz="5400" dirty="0"/>
          </a:p>
          <a:p>
            <a:r>
              <a:rPr lang="hu-HU" dirty="0"/>
              <a:t>A dráma során három allegorikus alakkal találkozunk, akik a mű elején és végén jelennek meg egyszer.</a:t>
            </a:r>
            <a:endParaRPr lang="hu-HU" sz="5400" dirty="0"/>
          </a:p>
          <a:p>
            <a:pPr marL="0" indent="0">
              <a:buNone/>
            </a:pPr>
            <a:r>
              <a:rPr lang="hu-HU" dirty="0"/>
              <a:t>	a kalmár = pénz jelképe</a:t>
            </a:r>
            <a:endParaRPr lang="hu-HU" sz="5400" dirty="0"/>
          </a:p>
          <a:p>
            <a:pPr marL="0" indent="0">
              <a:buNone/>
            </a:pPr>
            <a:r>
              <a:rPr lang="hu-HU" dirty="0"/>
              <a:t>	a fejedelem = hatalom jelképe</a:t>
            </a:r>
            <a:endParaRPr lang="hu-HU" sz="5400" dirty="0"/>
          </a:p>
          <a:p>
            <a:pPr marL="0" indent="0">
              <a:buNone/>
            </a:pPr>
            <a:r>
              <a:rPr lang="hu-HU" dirty="0"/>
              <a:t>	a tudós = felvilágosodás racionalistája</a:t>
            </a:r>
            <a:endParaRPr lang="hu-HU" sz="5400" dirty="0"/>
          </a:p>
          <a:p>
            <a:pPr marL="0" indent="0">
              <a:buNone/>
            </a:pPr>
            <a:r>
              <a:rPr lang="hu-HU" dirty="0"/>
              <a:t>	Ezek tévutak és kisemmizve térnek vissza.</a:t>
            </a:r>
            <a:endParaRPr lang="hu-HU" sz="5400" dirty="0"/>
          </a:p>
          <a:p>
            <a:pPr marL="457200" lvl="1" indent="0">
              <a:buNone/>
            </a:pPr>
            <a:endParaRPr lang="hu-HU" dirty="0"/>
          </a:p>
        </p:txBody>
      </p:sp>
    </p:spTree>
    <p:extLst>
      <p:ext uri="{BB962C8B-B14F-4D97-AF65-F5344CB8AC3E}">
        <p14:creationId xmlns:p14="http://schemas.microsoft.com/office/powerpoint/2010/main" val="4005582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785" y="3276295"/>
            <a:ext cx="7024430" cy="610820"/>
          </a:xfrm>
        </p:spPr>
        <p:txBody>
          <a:bodyPr>
            <a:noAutofit/>
          </a:bodyPr>
          <a:lstStyle/>
          <a:p>
            <a:pPr algn="ctr"/>
            <a:r>
              <a:rPr lang="hu-HU" sz="6600" dirty="0"/>
              <a:t>Köszönöm szépen a figyelmet! </a:t>
            </a:r>
            <a:r>
              <a:rPr lang="hu-HU" sz="6600" dirty="0">
                <a:sym typeface="Wingdings" panose="05000000000000000000" pitchFamily="2" charset="2"/>
              </a:rPr>
              <a:t></a:t>
            </a:r>
            <a:endParaRPr lang="en-US" sz="6600" dirty="0"/>
          </a:p>
        </p:txBody>
      </p:sp>
    </p:spTree>
    <p:extLst>
      <p:ext uri="{BB962C8B-B14F-4D97-AF65-F5344CB8AC3E}">
        <p14:creationId xmlns:p14="http://schemas.microsoft.com/office/powerpoint/2010/main" val="272602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Keletkezés</a:t>
            </a:r>
            <a:endParaRPr lang="en-US" dirty="0"/>
          </a:p>
        </p:txBody>
      </p:sp>
      <p:sp>
        <p:nvSpPr>
          <p:cNvPr id="3" name="Content Placeholder 2"/>
          <p:cNvSpPr>
            <a:spLocks noGrp="1"/>
          </p:cNvSpPr>
          <p:nvPr>
            <p:ph idx="1"/>
          </p:nvPr>
        </p:nvSpPr>
        <p:spPr/>
        <p:txBody>
          <a:bodyPr>
            <a:normAutofit fontScale="92500"/>
          </a:bodyPr>
          <a:lstStyle/>
          <a:p>
            <a:r>
              <a:rPr lang="hu-HU" dirty="0"/>
              <a:t>A mű forrása egy 16. századi magyar széphistória: História egy Árgirus nevű királyfiról (esetleg mesékből Árgyélus néven csenghet ismerősen) és egy tündér szűzlányról. Szerzője egy Gergei (Gyergyei) Albert nevű költő. Vörösmarty felhasználta e történet eseményeit, a mű mégsem dramatizált népmese. Egyrészt új szereplőket is felléptet (három vándor), másrészt alakjait és cselekményét többrétű szimbólumrendszer fűzi össze. A Csongor és Tünde az élet értelmét, célját kutató nagy filozofikus mű, kiemelkedő drámai költemény.</a:t>
            </a:r>
            <a:endParaRPr lang="en-US" dirty="0"/>
          </a:p>
        </p:txBody>
      </p:sp>
    </p:spTree>
    <p:extLst>
      <p:ext uri="{BB962C8B-B14F-4D97-AF65-F5344CB8AC3E}">
        <p14:creationId xmlns:p14="http://schemas.microsoft.com/office/powerpoint/2010/main" val="1616106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72BCBB-7414-464A-B44F-8268F11D88E5}"/>
              </a:ext>
            </a:extLst>
          </p:cNvPr>
          <p:cNvSpPr>
            <a:spLocks noGrp="1"/>
          </p:cNvSpPr>
          <p:nvPr>
            <p:ph type="title"/>
          </p:nvPr>
        </p:nvSpPr>
        <p:spPr/>
        <p:txBody>
          <a:bodyPr>
            <a:normAutofit fontScale="90000"/>
          </a:bodyPr>
          <a:lstStyle/>
          <a:p>
            <a:r>
              <a:rPr lang="en-US"/>
              <a:t>Költői vélemények</a:t>
            </a:r>
          </a:p>
        </p:txBody>
      </p:sp>
      <p:sp>
        <p:nvSpPr>
          <p:cNvPr id="3" name="Content Placeholder 2">
            <a:extLst>
              <a:ext uri="{FF2B5EF4-FFF2-40B4-BE49-F238E27FC236}">
                <a16:creationId xmlns:a16="http://schemas.microsoft.com/office/drawing/2014/main" xmlns="" id="{66B276AE-7479-1849-A756-3948CB2970D4}"/>
              </a:ext>
            </a:extLst>
          </p:cNvPr>
          <p:cNvSpPr>
            <a:spLocks noGrp="1"/>
          </p:cNvSpPr>
          <p:nvPr>
            <p:ph idx="1"/>
          </p:nvPr>
        </p:nvSpPr>
        <p:spPr>
          <a:xfrm>
            <a:off x="448965" y="2054655"/>
            <a:ext cx="8229600" cy="4123035"/>
          </a:xfrm>
        </p:spPr>
        <p:txBody>
          <a:bodyPr>
            <a:normAutofit/>
          </a:bodyPr>
          <a:lstStyle/>
          <a:p>
            <a:r>
              <a:rPr lang="hu-HU" sz="2000" b="0" i="0">
                <a:effectLst/>
                <a:latin typeface="Verdana" panose="020F0502020204030204" pitchFamily="34" charset="0"/>
              </a:rPr>
              <a:t>Az első monografikus igényű mű, Gyulai Pál </a:t>
            </a:r>
            <a:r>
              <a:rPr lang="hu-HU" sz="2000" b="0" i="1">
                <a:effectLst/>
                <a:latin typeface="inherit"/>
              </a:rPr>
              <a:t>Vörösmarty életrajza </a:t>
            </a:r>
            <a:r>
              <a:rPr lang="hu-HU" sz="2000" b="0" i="0">
                <a:effectLst/>
                <a:latin typeface="Verdana" panose="020F0502020204030204" pitchFamily="34" charset="0"/>
              </a:rPr>
              <a:t>(1866) költői szépségének minden hangsúlyozása ellenére, érzékelhetően nem tartja olyan súlyú műnek a </a:t>
            </a:r>
            <a:r>
              <a:rPr lang="hu-HU" sz="2000" b="0" i="1">
                <a:effectLst/>
                <a:latin typeface="inherit"/>
              </a:rPr>
              <a:t>Csongor és Tündé</a:t>
            </a:r>
            <a:r>
              <a:rPr lang="hu-HU" sz="2000" b="0" i="0">
                <a:effectLst/>
                <a:latin typeface="Verdana" panose="020F0502020204030204" pitchFamily="34" charset="0"/>
              </a:rPr>
              <a:t>t, mint a történelmi szerepe miatt kiemelt </a:t>
            </a:r>
            <a:r>
              <a:rPr lang="hu-HU" sz="2000" b="0" i="1">
                <a:effectLst/>
                <a:latin typeface="inherit"/>
              </a:rPr>
              <a:t>Zalán futásá</a:t>
            </a:r>
            <a:r>
              <a:rPr lang="hu-HU" sz="2000" b="0" i="0">
                <a:effectLst/>
                <a:latin typeface="Verdana" panose="020F0502020204030204" pitchFamily="34" charset="0"/>
              </a:rPr>
              <a:t>t vagy a tragikuma miatt nagyon magasra értékelt </a:t>
            </a:r>
            <a:r>
              <a:rPr lang="hu-HU" sz="2000" b="0" i="1">
                <a:effectLst/>
                <a:latin typeface="inherit"/>
              </a:rPr>
              <a:t>A két szomszédvár</a:t>
            </a:r>
            <a:r>
              <a:rPr lang="hu-HU" sz="2000" b="0" i="0">
                <a:effectLst/>
                <a:latin typeface="Verdana" panose="020F0502020204030204" pitchFamily="34" charset="0"/>
              </a:rPr>
              <a:t>t. Mesei jellegét érzi meghatározónak, és a mesefeldolgozás Gyulai felfogásában eleve nem képviselhet olyan értéket és gondolati mélységet, mint más műfajok. „Vörösmarty nem akarta semminemű filozófiai absztrakt eszme allegóriájává átalakítani a naiv népmesét” – írja (Gyulai 1985, 176).</a:t>
            </a:r>
            <a:endParaRPr lang="en-US" sz="2000"/>
          </a:p>
        </p:txBody>
      </p:sp>
    </p:spTree>
    <p:extLst>
      <p:ext uri="{BB962C8B-B14F-4D97-AF65-F5344CB8AC3E}">
        <p14:creationId xmlns:p14="http://schemas.microsoft.com/office/powerpoint/2010/main" val="1083919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D0F0F2-7ADB-1841-BF63-4D1FEE5D42B9}"/>
              </a:ext>
            </a:extLst>
          </p:cNvPr>
          <p:cNvSpPr>
            <a:spLocks noGrp="1"/>
          </p:cNvSpPr>
          <p:nvPr>
            <p:ph type="title"/>
          </p:nvPr>
        </p:nvSpPr>
        <p:spPr/>
        <p:txBody>
          <a:bodyPr>
            <a:normAutofit fontScale="90000"/>
          </a:bodyPr>
          <a:lstStyle/>
          <a:p>
            <a:r>
              <a:rPr lang="en-US"/>
              <a:t>Költői vélemények</a:t>
            </a:r>
          </a:p>
        </p:txBody>
      </p:sp>
      <p:sp>
        <p:nvSpPr>
          <p:cNvPr id="3" name="Content Placeholder 2">
            <a:extLst>
              <a:ext uri="{FF2B5EF4-FFF2-40B4-BE49-F238E27FC236}">
                <a16:creationId xmlns:a16="http://schemas.microsoft.com/office/drawing/2014/main" xmlns="" id="{06191884-FA21-E442-8CA6-C50325135B74}"/>
              </a:ext>
            </a:extLst>
          </p:cNvPr>
          <p:cNvSpPr>
            <a:spLocks noGrp="1"/>
          </p:cNvSpPr>
          <p:nvPr>
            <p:ph idx="1"/>
          </p:nvPr>
        </p:nvSpPr>
        <p:spPr>
          <a:xfrm>
            <a:off x="448965" y="2054655"/>
            <a:ext cx="8229600" cy="4123035"/>
          </a:xfrm>
        </p:spPr>
        <p:txBody>
          <a:bodyPr/>
          <a:lstStyle/>
          <a:p>
            <a:r>
              <a:rPr lang="hu-HU" b="0" i="0">
                <a:effectLst/>
                <a:latin typeface="Verdana" panose="020B0604030504040204" pitchFamily="34" charset="0"/>
              </a:rPr>
              <a:t> </a:t>
            </a:r>
            <a:r>
              <a:rPr lang="en-US" b="0" i="0">
                <a:effectLst/>
                <a:latin typeface="Verdana" panose="020B0604030504040204" pitchFamily="34" charset="0"/>
              </a:rPr>
              <a:t>A </a:t>
            </a:r>
            <a:r>
              <a:rPr lang="hu-HU" b="0" i="0">
                <a:effectLst/>
                <a:latin typeface="Verdana" panose="020B0604030504040204" pitchFamily="34" charset="0"/>
              </a:rPr>
              <a:t>20. század elején változik a Vörösmarty-kép és vele a </a:t>
            </a:r>
            <a:r>
              <a:rPr lang="hu-HU" b="0" i="1">
                <a:effectLst/>
                <a:latin typeface="inherit"/>
              </a:rPr>
              <a:t>Csongor és Tünde </a:t>
            </a:r>
            <a:r>
              <a:rPr lang="hu-HU" b="0" i="0">
                <a:effectLst/>
                <a:latin typeface="Verdana" panose="020B0604030504040204" pitchFamily="34" charset="0"/>
              </a:rPr>
              <a:t>helyzete. Schöpflin Aladár 1907-es írása, </a:t>
            </a:r>
            <a:r>
              <a:rPr lang="hu-HU" b="0" i="1">
                <a:effectLst/>
                <a:latin typeface="inherit"/>
              </a:rPr>
              <a:t>A két Vörösmarty,</a:t>
            </a:r>
            <a:r>
              <a:rPr lang="hu-HU" b="0" i="0">
                <a:effectLst/>
                <a:latin typeface="Verdana" panose="020B0604030504040204" pitchFamily="34" charset="0"/>
              </a:rPr>
              <a:t> majd Babits Mihály idézett kettős tanulmánya </a:t>
            </a:r>
            <a:r>
              <a:rPr lang="hu-HU" b="0" i="1">
                <a:effectLst/>
                <a:latin typeface="inherit"/>
              </a:rPr>
              <a:t>(Az ifjú Vörösmarty, A férfi Vörösmarty)</a:t>
            </a:r>
            <a:r>
              <a:rPr lang="hu-HU" b="0" i="0">
                <a:effectLst/>
                <a:latin typeface="Verdana" panose="020B0604030504040204" pitchFamily="34" charset="0"/>
              </a:rPr>
              <a:t> olyan sajátosságokra és művekre irányítja a figyelmet, amelyekkel a 19. századi kritika nem tudott megbarátkozni. </a:t>
            </a:r>
            <a:endParaRPr lang="en-US"/>
          </a:p>
        </p:txBody>
      </p:sp>
    </p:spTree>
    <p:extLst>
      <p:ext uri="{BB962C8B-B14F-4D97-AF65-F5344CB8AC3E}">
        <p14:creationId xmlns:p14="http://schemas.microsoft.com/office/powerpoint/2010/main" val="1779821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Keletkezés</a:t>
            </a:r>
            <a:endParaRPr lang="en-US" dirty="0"/>
          </a:p>
        </p:txBody>
      </p:sp>
      <p:sp>
        <p:nvSpPr>
          <p:cNvPr id="3" name="Content Placeholder 2"/>
          <p:cNvSpPr>
            <a:spLocks noGrp="1"/>
          </p:cNvSpPr>
          <p:nvPr>
            <p:ph idx="1"/>
          </p:nvPr>
        </p:nvSpPr>
        <p:spPr/>
        <p:txBody>
          <a:bodyPr>
            <a:normAutofit/>
          </a:bodyPr>
          <a:lstStyle/>
          <a:p>
            <a:r>
              <a:rPr lang="hu-HU" dirty="0"/>
              <a:t>A mese magva ősrégi: két szerelmes története, az egyik földöntúli lény, s kiket valami ármány elszakít egymástól. A tündér visszatér hazájába, a másik pedig keresi, s hosszas kalandok után boldogságban egyesülnek. Az egész művet valami keserű mélabú lengi át, ráereszkedik az éj sötét gyászfátyola.</a:t>
            </a:r>
            <a:endParaRPr lang="en-US" dirty="0"/>
          </a:p>
        </p:txBody>
      </p:sp>
    </p:spTree>
    <p:extLst>
      <p:ext uri="{BB962C8B-B14F-4D97-AF65-F5344CB8AC3E}">
        <p14:creationId xmlns:p14="http://schemas.microsoft.com/office/powerpoint/2010/main" val="384389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Cselekmény</a:t>
            </a:r>
            <a:endParaRPr lang="en-US" dirty="0"/>
          </a:p>
        </p:txBody>
      </p:sp>
      <p:sp>
        <p:nvSpPr>
          <p:cNvPr id="3" name="Content Placeholder 2"/>
          <p:cNvSpPr>
            <a:spLocks noGrp="1"/>
          </p:cNvSpPr>
          <p:nvPr>
            <p:ph idx="1"/>
          </p:nvPr>
        </p:nvSpPr>
        <p:spPr/>
        <p:txBody>
          <a:bodyPr>
            <a:normAutofit/>
          </a:bodyPr>
          <a:lstStyle/>
          <a:p>
            <a:r>
              <a:rPr lang="en-US" dirty="0" err="1"/>
              <a:t>Csongor</a:t>
            </a:r>
            <a:r>
              <a:rPr lang="en-US" dirty="0"/>
              <a:t> </a:t>
            </a:r>
            <a:r>
              <a:rPr lang="en-US" dirty="0" err="1"/>
              <a:t>olyan</a:t>
            </a:r>
            <a:r>
              <a:rPr lang="en-US" dirty="0"/>
              <a:t> </a:t>
            </a:r>
            <a:r>
              <a:rPr lang="en-US" dirty="0" err="1"/>
              <a:t>drámai</a:t>
            </a:r>
            <a:r>
              <a:rPr lang="en-US" dirty="0"/>
              <a:t> </a:t>
            </a:r>
            <a:r>
              <a:rPr lang="en-US" dirty="0" err="1"/>
              <a:t>hős</a:t>
            </a:r>
            <a:r>
              <a:rPr lang="en-US" dirty="0"/>
              <a:t>, </a:t>
            </a:r>
            <a:r>
              <a:rPr lang="en-US" dirty="0" err="1"/>
              <a:t>aki</a:t>
            </a:r>
            <a:r>
              <a:rPr lang="en-US" dirty="0"/>
              <a:t> </a:t>
            </a:r>
            <a:r>
              <a:rPr lang="en-US" dirty="0" err="1"/>
              <a:t>belső</a:t>
            </a:r>
            <a:r>
              <a:rPr lang="en-US" dirty="0"/>
              <a:t> </a:t>
            </a:r>
            <a:r>
              <a:rPr lang="en-US" dirty="0" err="1"/>
              <a:t>küzdelmet</a:t>
            </a:r>
            <a:r>
              <a:rPr lang="en-US" dirty="0"/>
              <a:t> </a:t>
            </a:r>
            <a:r>
              <a:rPr lang="en-US" dirty="0" err="1"/>
              <a:t>vív</a:t>
            </a:r>
            <a:r>
              <a:rPr lang="en-US" dirty="0"/>
              <a:t> </a:t>
            </a:r>
            <a:r>
              <a:rPr lang="en-US" dirty="0" err="1"/>
              <a:t>kétségeivel</a:t>
            </a:r>
            <a:r>
              <a:rPr lang="en-US" dirty="0"/>
              <a:t>, </a:t>
            </a:r>
            <a:r>
              <a:rPr lang="en-US" dirty="0" err="1"/>
              <a:t>tapasztalataival</a:t>
            </a:r>
            <a:r>
              <a:rPr lang="en-US" dirty="0"/>
              <a:t>. </a:t>
            </a:r>
            <a:r>
              <a:rPr lang="en-US" dirty="0" err="1"/>
              <a:t>Vele</a:t>
            </a:r>
            <a:r>
              <a:rPr lang="en-US" dirty="0"/>
              <a:t> a </a:t>
            </a:r>
            <a:r>
              <a:rPr lang="hu-HU" dirty="0"/>
              <a:t>mű</a:t>
            </a:r>
            <a:r>
              <a:rPr lang="en-US" dirty="0"/>
              <a:t> </a:t>
            </a:r>
            <a:r>
              <a:rPr lang="en-US" dirty="0" err="1"/>
              <a:t>legelején</a:t>
            </a:r>
            <a:r>
              <a:rPr lang="en-US" dirty="0"/>
              <a:t> </a:t>
            </a:r>
            <a:r>
              <a:rPr lang="en-US" dirty="0" err="1"/>
              <a:t>úgy</a:t>
            </a:r>
            <a:r>
              <a:rPr lang="en-US" dirty="0"/>
              <a:t> </a:t>
            </a:r>
            <a:r>
              <a:rPr lang="en-US" dirty="0" err="1"/>
              <a:t>találkozunk</a:t>
            </a:r>
            <a:r>
              <a:rPr lang="en-US" dirty="0"/>
              <a:t>, mint </a:t>
            </a:r>
            <a:r>
              <a:rPr lang="en-US" dirty="0" err="1"/>
              <a:t>aki</a:t>
            </a:r>
            <a:r>
              <a:rPr lang="en-US" dirty="0"/>
              <a:t> </a:t>
            </a:r>
            <a:r>
              <a:rPr lang="en-US" dirty="0" err="1"/>
              <a:t>eredménytelenül</a:t>
            </a:r>
            <a:r>
              <a:rPr lang="en-US" dirty="0"/>
              <a:t> </a:t>
            </a:r>
            <a:r>
              <a:rPr lang="en-US" dirty="0" err="1"/>
              <a:t>végződött</a:t>
            </a:r>
            <a:r>
              <a:rPr lang="en-US" dirty="0"/>
              <a:t> </a:t>
            </a:r>
            <a:r>
              <a:rPr lang="en-US" dirty="0" err="1"/>
              <a:t>vándorút</a:t>
            </a:r>
            <a:r>
              <a:rPr lang="en-US" dirty="0"/>
              <a:t> </a:t>
            </a:r>
            <a:r>
              <a:rPr lang="en-US" dirty="0" err="1"/>
              <a:t>végén</a:t>
            </a:r>
            <a:r>
              <a:rPr lang="en-US" dirty="0"/>
              <a:t> </a:t>
            </a:r>
            <a:r>
              <a:rPr lang="en-US" dirty="0" err="1"/>
              <a:t>kiábrándultan</a:t>
            </a:r>
            <a:r>
              <a:rPr lang="en-US" dirty="0"/>
              <a:t> </a:t>
            </a:r>
            <a:r>
              <a:rPr lang="en-US" dirty="0" err="1"/>
              <a:t>ugyanoda</a:t>
            </a:r>
            <a:r>
              <a:rPr lang="en-US" dirty="0"/>
              <a:t> </a:t>
            </a:r>
            <a:r>
              <a:rPr lang="en-US" dirty="0" err="1"/>
              <a:t>tér</a:t>
            </a:r>
            <a:r>
              <a:rPr lang="en-US" dirty="0"/>
              <a:t> </a:t>
            </a:r>
            <a:r>
              <a:rPr lang="en-US" dirty="0" err="1"/>
              <a:t>vissza</a:t>
            </a:r>
            <a:r>
              <a:rPr lang="en-US" dirty="0"/>
              <a:t>, </a:t>
            </a:r>
            <a:r>
              <a:rPr lang="en-US" dirty="0" err="1"/>
              <a:t>ahonnan</a:t>
            </a:r>
            <a:r>
              <a:rPr lang="en-US" dirty="0"/>
              <a:t> </a:t>
            </a:r>
            <a:r>
              <a:rPr lang="en-US" dirty="0" err="1"/>
              <a:t>elindult</a:t>
            </a:r>
            <a:r>
              <a:rPr lang="en-US" dirty="0"/>
              <a:t>, </a:t>
            </a:r>
            <a:r>
              <a:rPr lang="en-US" dirty="0" err="1"/>
              <a:t>szülei</a:t>
            </a:r>
            <a:r>
              <a:rPr lang="en-US" dirty="0"/>
              <a:t> </a:t>
            </a:r>
            <a:r>
              <a:rPr lang="en-US" dirty="0" err="1"/>
              <a:t>otthona</a:t>
            </a:r>
            <a:r>
              <a:rPr lang="en-US" dirty="0"/>
              <a:t> </a:t>
            </a:r>
            <a:r>
              <a:rPr lang="en-US" dirty="0" err="1"/>
              <a:t>kertjébe</a:t>
            </a:r>
            <a:r>
              <a:rPr lang="en-US" dirty="0"/>
              <a:t>.</a:t>
            </a:r>
            <a:endParaRPr lang="hu-HU" dirty="0"/>
          </a:p>
          <a:p>
            <a:r>
              <a:rPr lang="en-US" dirty="0" err="1"/>
              <a:t>Két</a:t>
            </a:r>
            <a:r>
              <a:rPr lang="en-US" dirty="0"/>
              <a:t> </a:t>
            </a:r>
            <a:r>
              <a:rPr lang="en-US" dirty="0" err="1"/>
              <a:t>ellentétes</a:t>
            </a:r>
            <a:r>
              <a:rPr lang="en-US" dirty="0"/>
              <a:t> </a:t>
            </a:r>
            <a:r>
              <a:rPr lang="en-US" dirty="0" err="1"/>
              <a:t>világ</a:t>
            </a:r>
            <a:r>
              <a:rPr lang="en-US" dirty="0"/>
              <a:t> </a:t>
            </a:r>
            <a:r>
              <a:rPr lang="en-US" dirty="0" err="1"/>
              <a:t>kapcsolódik</a:t>
            </a:r>
            <a:r>
              <a:rPr lang="en-US" dirty="0"/>
              <a:t> </a:t>
            </a:r>
            <a:r>
              <a:rPr lang="en-US" dirty="0" err="1"/>
              <a:t>össze</a:t>
            </a:r>
            <a:r>
              <a:rPr lang="en-US" dirty="0"/>
              <a:t> a </a:t>
            </a:r>
            <a:r>
              <a:rPr lang="en-US" dirty="0" err="1"/>
              <a:t>drámában</a:t>
            </a:r>
            <a:r>
              <a:rPr lang="en-US" dirty="0"/>
              <a:t>. A </a:t>
            </a:r>
            <a:r>
              <a:rPr lang="en-US" dirty="0" err="1"/>
              <a:t>két</a:t>
            </a:r>
            <a:r>
              <a:rPr lang="en-US" dirty="0"/>
              <a:t> </a:t>
            </a:r>
            <a:r>
              <a:rPr lang="en-US" dirty="0" err="1"/>
              <a:t>főszereplő</a:t>
            </a:r>
            <a:r>
              <a:rPr lang="en-US" dirty="0"/>
              <a:t> </a:t>
            </a:r>
            <a:r>
              <a:rPr lang="en-US" dirty="0" err="1"/>
              <a:t>vágyódása</a:t>
            </a:r>
            <a:r>
              <a:rPr lang="en-US" dirty="0"/>
              <a:t> is </a:t>
            </a:r>
            <a:r>
              <a:rPr lang="en-US" dirty="0" err="1"/>
              <a:t>ellentéte</a:t>
            </a:r>
            <a:r>
              <a:rPr lang="en-US" dirty="0"/>
              <a:t>: </a:t>
            </a:r>
            <a:r>
              <a:rPr lang="en-US" dirty="0" err="1"/>
              <a:t>Tünde</a:t>
            </a:r>
            <a:r>
              <a:rPr lang="en-US" dirty="0"/>
              <a:t> a </a:t>
            </a:r>
            <a:r>
              <a:rPr lang="en-US" dirty="0" err="1"/>
              <a:t>földre</a:t>
            </a:r>
            <a:r>
              <a:rPr lang="en-US" dirty="0"/>
              <a:t>, </a:t>
            </a:r>
            <a:r>
              <a:rPr lang="en-US" dirty="0" err="1"/>
              <a:t>Csongor</a:t>
            </a:r>
            <a:r>
              <a:rPr lang="en-US" dirty="0"/>
              <a:t> </a:t>
            </a:r>
            <a:r>
              <a:rPr lang="en-US" dirty="0" err="1"/>
              <a:t>pedig</a:t>
            </a:r>
            <a:r>
              <a:rPr lang="en-US" dirty="0"/>
              <a:t> </a:t>
            </a:r>
            <a:r>
              <a:rPr lang="en-US" dirty="0" err="1"/>
              <a:t>az</a:t>
            </a:r>
            <a:r>
              <a:rPr lang="en-US" dirty="0"/>
              <a:t> </a:t>
            </a:r>
            <a:r>
              <a:rPr lang="en-US" dirty="0" err="1"/>
              <a:t>égbe</a:t>
            </a:r>
            <a:r>
              <a:rPr lang="en-US" dirty="0"/>
              <a:t>, </a:t>
            </a:r>
            <a:r>
              <a:rPr lang="en-US" dirty="0" err="1"/>
              <a:t>Tündérhonba</a:t>
            </a:r>
            <a:r>
              <a:rPr lang="en-US" dirty="0"/>
              <a:t> </a:t>
            </a:r>
            <a:r>
              <a:rPr lang="en-US" dirty="0" err="1"/>
              <a:t>vágyódik</a:t>
            </a:r>
            <a:r>
              <a:rPr lang="en-US" dirty="0"/>
              <a:t>. E </a:t>
            </a:r>
            <a:r>
              <a:rPr lang="en-US" dirty="0" err="1"/>
              <a:t>két</a:t>
            </a:r>
            <a:r>
              <a:rPr lang="en-US" dirty="0"/>
              <a:t> </a:t>
            </a:r>
            <a:r>
              <a:rPr lang="en-US" dirty="0" err="1"/>
              <a:t>szintet</a:t>
            </a:r>
            <a:r>
              <a:rPr lang="en-US" dirty="0"/>
              <a:t> </a:t>
            </a:r>
            <a:r>
              <a:rPr lang="en-US" dirty="0" err="1"/>
              <a:t>kapcsolja</a:t>
            </a:r>
            <a:r>
              <a:rPr lang="en-US" dirty="0"/>
              <a:t> </a:t>
            </a:r>
            <a:r>
              <a:rPr lang="en-US" dirty="0" err="1"/>
              <a:t>össze</a:t>
            </a:r>
            <a:r>
              <a:rPr lang="en-US" dirty="0"/>
              <a:t> a </a:t>
            </a:r>
            <a:r>
              <a:rPr lang="en-US" dirty="0" err="1"/>
              <a:t>csodafa</a:t>
            </a:r>
            <a:r>
              <a:rPr lang="en-US" dirty="0"/>
              <a:t>.</a:t>
            </a:r>
          </a:p>
        </p:txBody>
      </p:sp>
    </p:spTree>
    <p:extLst>
      <p:ext uri="{BB962C8B-B14F-4D97-AF65-F5344CB8AC3E}">
        <p14:creationId xmlns:p14="http://schemas.microsoft.com/office/powerpoint/2010/main" val="2691899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Cselekmény</a:t>
            </a:r>
            <a:endParaRPr lang="en-US" dirty="0"/>
          </a:p>
        </p:txBody>
      </p:sp>
      <p:sp>
        <p:nvSpPr>
          <p:cNvPr id="3" name="Content Placeholder 2"/>
          <p:cNvSpPr>
            <a:spLocks noGrp="1"/>
          </p:cNvSpPr>
          <p:nvPr>
            <p:ph idx="1"/>
          </p:nvPr>
        </p:nvSpPr>
        <p:spPr/>
        <p:txBody>
          <a:bodyPr>
            <a:normAutofit/>
          </a:bodyPr>
          <a:lstStyle/>
          <a:p>
            <a:r>
              <a:rPr lang="hu-HU" dirty="0"/>
              <a:t>A főszereplők a két szint határánál találkozni tudnak, de egymáséi lenni nem. Csongor csupán megsejtheti az igazi boldogság örömét.</a:t>
            </a:r>
          </a:p>
          <a:p>
            <a:r>
              <a:rPr lang="hu-HU" dirty="0"/>
              <a:t>Mirigy teszi lehetetlenné szerelmük beteljesülését. Nem lehet tudni, hogy Mirigy miért gyűlölője Csongornak, az derül ki, hogy Tünde aranyhajával leányát, majd pedig Ledért szeretné feldíszíteni, hogy Csongor nála leljen utált szerelmet.</a:t>
            </a:r>
          </a:p>
        </p:txBody>
      </p:sp>
    </p:spTree>
    <p:extLst>
      <p:ext uri="{BB962C8B-B14F-4D97-AF65-F5344CB8AC3E}">
        <p14:creationId xmlns:p14="http://schemas.microsoft.com/office/powerpoint/2010/main" val="2331414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u-HU" dirty="0"/>
              <a:t>Cselekmény</a:t>
            </a:r>
            <a:endParaRPr lang="en-US" dirty="0"/>
          </a:p>
        </p:txBody>
      </p:sp>
      <p:sp>
        <p:nvSpPr>
          <p:cNvPr id="3" name="Content Placeholder 2"/>
          <p:cNvSpPr>
            <a:spLocks noGrp="1"/>
          </p:cNvSpPr>
          <p:nvPr>
            <p:ph idx="1"/>
          </p:nvPr>
        </p:nvSpPr>
        <p:spPr/>
        <p:txBody>
          <a:bodyPr>
            <a:normAutofit lnSpcReduction="10000"/>
          </a:bodyPr>
          <a:lstStyle/>
          <a:p>
            <a:r>
              <a:rPr lang="en-US" dirty="0" err="1"/>
              <a:t>Mirigy</a:t>
            </a:r>
            <a:r>
              <a:rPr lang="en-US" dirty="0"/>
              <a:t> </a:t>
            </a:r>
            <a:r>
              <a:rPr lang="en-US" dirty="0" err="1"/>
              <a:t>az</a:t>
            </a:r>
            <a:r>
              <a:rPr lang="en-US" dirty="0"/>
              <a:t> </a:t>
            </a:r>
            <a:r>
              <a:rPr lang="en-US" dirty="0" err="1"/>
              <a:t>ártó</a:t>
            </a:r>
            <a:r>
              <a:rPr lang="en-US" dirty="0"/>
              <a:t> </a:t>
            </a:r>
            <a:r>
              <a:rPr lang="en-US" dirty="0" err="1"/>
              <a:t>démon</a:t>
            </a:r>
            <a:r>
              <a:rPr lang="en-US" dirty="0"/>
              <a:t>, </a:t>
            </a:r>
            <a:r>
              <a:rPr lang="en-US" dirty="0" err="1"/>
              <a:t>minden</a:t>
            </a:r>
            <a:r>
              <a:rPr lang="en-US" dirty="0"/>
              <a:t> </a:t>
            </a:r>
            <a:r>
              <a:rPr lang="en-US" dirty="0" err="1"/>
              <a:t>nemes</a:t>
            </a:r>
            <a:r>
              <a:rPr lang="en-US" dirty="0"/>
              <a:t> </a:t>
            </a:r>
            <a:r>
              <a:rPr lang="en-US" dirty="0" err="1"/>
              <a:t>törekvés</a:t>
            </a:r>
            <a:r>
              <a:rPr lang="en-US" dirty="0"/>
              <a:t> </a:t>
            </a:r>
            <a:r>
              <a:rPr lang="en-US" dirty="0" err="1"/>
              <a:t>akadályozója</a:t>
            </a:r>
            <a:r>
              <a:rPr lang="en-US" dirty="0"/>
              <a:t>.</a:t>
            </a:r>
          </a:p>
          <a:p>
            <a:r>
              <a:rPr lang="en-US" dirty="0"/>
              <a:t>Az </a:t>
            </a:r>
            <a:r>
              <a:rPr lang="en-US" dirty="0" err="1"/>
              <a:t>ifjú</a:t>
            </a:r>
            <a:r>
              <a:rPr lang="en-US" dirty="0"/>
              <a:t> </a:t>
            </a:r>
            <a:r>
              <a:rPr lang="en-US" dirty="0" err="1"/>
              <a:t>hős</a:t>
            </a:r>
            <a:r>
              <a:rPr lang="en-US" dirty="0"/>
              <a:t> </a:t>
            </a:r>
            <a:r>
              <a:rPr lang="en-US" dirty="0" err="1"/>
              <a:t>Tündét</a:t>
            </a:r>
            <a:r>
              <a:rPr lang="en-US" dirty="0"/>
              <a:t> </a:t>
            </a:r>
            <a:r>
              <a:rPr lang="en-US" dirty="0" err="1"/>
              <a:t>elveszítve</a:t>
            </a:r>
            <a:r>
              <a:rPr lang="en-US" dirty="0"/>
              <a:t> a </a:t>
            </a:r>
            <a:r>
              <a:rPr lang="en-US" dirty="0" err="1"/>
              <a:t>teljes</a:t>
            </a:r>
            <a:r>
              <a:rPr lang="en-US" dirty="0"/>
              <a:t> </a:t>
            </a:r>
            <a:r>
              <a:rPr lang="en-US" dirty="0" err="1"/>
              <a:t>harmónia</a:t>
            </a:r>
            <a:r>
              <a:rPr lang="en-US" dirty="0"/>
              <a:t> </a:t>
            </a:r>
            <a:r>
              <a:rPr lang="en-US" dirty="0" err="1"/>
              <a:t>vágyát</a:t>
            </a:r>
            <a:r>
              <a:rPr lang="en-US" dirty="0"/>
              <a:t> </a:t>
            </a:r>
            <a:r>
              <a:rPr lang="en-US" dirty="0" err="1"/>
              <a:t>már</a:t>
            </a:r>
            <a:r>
              <a:rPr lang="en-US" dirty="0"/>
              <a:t> meg </a:t>
            </a:r>
            <a:r>
              <a:rPr lang="en-US" dirty="0" err="1"/>
              <a:t>tudja</a:t>
            </a:r>
            <a:r>
              <a:rPr lang="en-US" dirty="0"/>
              <a:t> </a:t>
            </a:r>
            <a:r>
              <a:rPr lang="en-US" dirty="0" err="1"/>
              <a:t>nevezni</a:t>
            </a:r>
            <a:r>
              <a:rPr lang="en-US" dirty="0"/>
              <a:t>, de </a:t>
            </a:r>
            <a:r>
              <a:rPr lang="en-US" dirty="0" err="1"/>
              <a:t>hogy</a:t>
            </a:r>
            <a:r>
              <a:rPr lang="en-US" dirty="0"/>
              <a:t> </a:t>
            </a:r>
            <a:r>
              <a:rPr lang="en-US" dirty="0" err="1"/>
              <a:t>Tündérhon</a:t>
            </a:r>
            <a:r>
              <a:rPr lang="en-US" dirty="0"/>
              <a:t> </a:t>
            </a:r>
            <a:r>
              <a:rPr lang="en-US" dirty="0" err="1"/>
              <a:t>hol</a:t>
            </a:r>
            <a:r>
              <a:rPr lang="en-US" dirty="0"/>
              <a:t> </a:t>
            </a:r>
            <a:r>
              <a:rPr lang="en-US" dirty="0" err="1"/>
              <a:t>található</a:t>
            </a:r>
            <a:r>
              <a:rPr lang="en-US" dirty="0"/>
              <a:t>, </a:t>
            </a:r>
            <a:r>
              <a:rPr lang="en-US" dirty="0" err="1"/>
              <a:t>azt</a:t>
            </a:r>
            <a:r>
              <a:rPr lang="en-US" dirty="0"/>
              <a:t> </a:t>
            </a:r>
            <a:r>
              <a:rPr lang="en-US" dirty="0" err="1"/>
              <a:t>nem</a:t>
            </a:r>
            <a:r>
              <a:rPr lang="en-US" dirty="0"/>
              <a:t> </a:t>
            </a:r>
            <a:r>
              <a:rPr lang="en-US" dirty="0" err="1"/>
              <a:t>tudja</a:t>
            </a:r>
            <a:r>
              <a:rPr lang="en-US" dirty="0"/>
              <a:t>. </a:t>
            </a:r>
            <a:r>
              <a:rPr lang="en-US" dirty="0" err="1"/>
              <a:t>Ezért</a:t>
            </a:r>
            <a:r>
              <a:rPr lang="en-US" dirty="0"/>
              <a:t> </a:t>
            </a:r>
            <a:r>
              <a:rPr lang="en-US" dirty="0" err="1"/>
              <a:t>kérdezi</a:t>
            </a:r>
            <a:r>
              <a:rPr lang="en-US" dirty="0"/>
              <a:t> a </a:t>
            </a:r>
            <a:r>
              <a:rPr lang="en-US" dirty="0" err="1"/>
              <a:t>célra</a:t>
            </a:r>
            <a:r>
              <a:rPr lang="en-US" dirty="0"/>
              <a:t> </a:t>
            </a:r>
            <a:r>
              <a:rPr lang="en-US" dirty="0" err="1"/>
              <a:t>vezető</a:t>
            </a:r>
            <a:r>
              <a:rPr lang="en-US" dirty="0"/>
              <a:t> </a:t>
            </a:r>
            <a:r>
              <a:rPr lang="en-US" dirty="0" err="1"/>
              <a:t>utat</a:t>
            </a:r>
            <a:r>
              <a:rPr lang="en-US" dirty="0"/>
              <a:t> a </a:t>
            </a:r>
            <a:r>
              <a:rPr lang="en-US" dirty="0" err="1"/>
              <a:t>három</a:t>
            </a:r>
            <a:r>
              <a:rPr lang="en-US" dirty="0"/>
              <a:t> </a:t>
            </a:r>
            <a:r>
              <a:rPr lang="en-US" dirty="0" err="1"/>
              <a:t>vándortól</a:t>
            </a:r>
            <a:r>
              <a:rPr lang="en-US" dirty="0"/>
              <a:t>.</a:t>
            </a:r>
            <a:endParaRPr lang="hu-HU" dirty="0"/>
          </a:p>
          <a:p>
            <a:r>
              <a:rPr lang="en-US" dirty="0" err="1"/>
              <a:t>Itt</a:t>
            </a:r>
            <a:r>
              <a:rPr lang="en-US" dirty="0"/>
              <a:t> </a:t>
            </a:r>
            <a:r>
              <a:rPr lang="en-US" dirty="0" err="1"/>
              <a:t>Csongor</a:t>
            </a:r>
            <a:r>
              <a:rPr lang="en-US" dirty="0"/>
              <a:t> </a:t>
            </a:r>
            <a:r>
              <a:rPr lang="en-US" dirty="0" err="1"/>
              <a:t>nemcsak</a:t>
            </a:r>
            <a:r>
              <a:rPr lang="en-US" dirty="0"/>
              <a:t> a </a:t>
            </a:r>
            <a:r>
              <a:rPr lang="en-US" dirty="0" err="1"/>
              <a:t>saját</a:t>
            </a:r>
            <a:r>
              <a:rPr lang="en-US" dirty="0"/>
              <a:t> </a:t>
            </a:r>
            <a:r>
              <a:rPr lang="en-US" dirty="0" err="1"/>
              <a:t>boldogságát</a:t>
            </a:r>
            <a:r>
              <a:rPr lang="en-US" dirty="0"/>
              <a:t>, </a:t>
            </a:r>
            <a:r>
              <a:rPr lang="en-US" dirty="0" err="1"/>
              <a:t>hanem</a:t>
            </a:r>
            <a:r>
              <a:rPr lang="en-US" dirty="0"/>
              <a:t> </a:t>
            </a:r>
            <a:r>
              <a:rPr lang="en-US" dirty="0" err="1"/>
              <a:t>az</a:t>
            </a:r>
            <a:r>
              <a:rPr lang="en-US" dirty="0"/>
              <a:t> </a:t>
            </a:r>
            <a:r>
              <a:rPr lang="en-US" dirty="0" err="1"/>
              <a:t>emberekét</a:t>
            </a:r>
            <a:r>
              <a:rPr lang="en-US" dirty="0"/>
              <a:t> is </a:t>
            </a:r>
            <a:r>
              <a:rPr lang="en-US" dirty="0" err="1"/>
              <a:t>keresi</a:t>
            </a:r>
            <a:r>
              <a:rPr lang="en-US" dirty="0"/>
              <a:t>. A </a:t>
            </a:r>
            <a:r>
              <a:rPr lang="en-US" dirty="0" err="1"/>
              <a:t>vándorok</a:t>
            </a:r>
            <a:r>
              <a:rPr lang="en-US" dirty="0"/>
              <a:t> </a:t>
            </a:r>
            <a:r>
              <a:rPr lang="en-US" dirty="0" err="1"/>
              <a:t>három</a:t>
            </a:r>
            <a:r>
              <a:rPr lang="en-US" dirty="0"/>
              <a:t> </a:t>
            </a:r>
            <a:r>
              <a:rPr lang="en-US" dirty="0" err="1"/>
              <a:t>különböző</a:t>
            </a:r>
            <a:r>
              <a:rPr lang="en-US" dirty="0"/>
              <a:t> </a:t>
            </a:r>
            <a:r>
              <a:rPr lang="en-US" dirty="0" err="1"/>
              <a:t>életideált</a:t>
            </a:r>
            <a:r>
              <a:rPr lang="en-US" dirty="0"/>
              <a:t> </a:t>
            </a:r>
            <a:r>
              <a:rPr lang="en-US" dirty="0" err="1"/>
              <a:t>testesítenek</a:t>
            </a:r>
            <a:r>
              <a:rPr lang="en-US" dirty="0"/>
              <a:t> meg: a </a:t>
            </a:r>
            <a:r>
              <a:rPr lang="en-US" dirty="0" err="1"/>
              <a:t>pénztől</a:t>
            </a:r>
            <a:r>
              <a:rPr lang="en-US" dirty="0"/>
              <a:t>, a </a:t>
            </a:r>
            <a:r>
              <a:rPr lang="en-US" dirty="0" err="1"/>
              <a:t>hatalomtól</a:t>
            </a:r>
            <a:r>
              <a:rPr lang="en-US" dirty="0"/>
              <a:t> s a </a:t>
            </a:r>
            <a:r>
              <a:rPr lang="en-US" dirty="0" err="1"/>
              <a:t>tudománytól</a:t>
            </a:r>
            <a:r>
              <a:rPr lang="en-US" dirty="0"/>
              <a:t> </a:t>
            </a:r>
            <a:r>
              <a:rPr lang="en-US" dirty="0" err="1"/>
              <a:t>várják</a:t>
            </a:r>
            <a:r>
              <a:rPr lang="en-US" dirty="0"/>
              <a:t> </a:t>
            </a:r>
            <a:r>
              <a:rPr lang="en-US" dirty="0" err="1"/>
              <a:t>önző</a:t>
            </a:r>
            <a:r>
              <a:rPr lang="en-US" dirty="0"/>
              <a:t> </a:t>
            </a:r>
            <a:r>
              <a:rPr lang="en-US" dirty="0" err="1"/>
              <a:t>boldogságukat</a:t>
            </a:r>
            <a:r>
              <a:rPr lang="en-US" dirty="0"/>
              <a:t>.</a:t>
            </a:r>
          </a:p>
          <a:p>
            <a:endParaRPr lang="hu-HU" dirty="0"/>
          </a:p>
        </p:txBody>
      </p:sp>
    </p:spTree>
    <p:extLst>
      <p:ext uri="{BB962C8B-B14F-4D97-AF65-F5344CB8AC3E}">
        <p14:creationId xmlns:p14="http://schemas.microsoft.com/office/powerpoint/2010/main" val="994081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1374</Words>
  <Application>Microsoft Office PowerPoint</Application>
  <PresentationFormat>Diavetítés a képernyőre (4:3 oldalarány)</PresentationFormat>
  <Paragraphs>84</Paragraphs>
  <Slides>24</Slides>
  <Notes>3</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24</vt:i4>
      </vt:variant>
    </vt:vector>
  </HeadingPairs>
  <TitlesOfParts>
    <vt:vector size="30" baseType="lpstr">
      <vt:lpstr>Arial</vt:lpstr>
      <vt:lpstr>Calibri</vt:lpstr>
      <vt:lpstr>inherit</vt:lpstr>
      <vt:lpstr>Verdana</vt:lpstr>
      <vt:lpstr>Wingdings</vt:lpstr>
      <vt:lpstr>Office Theme</vt:lpstr>
      <vt:lpstr>Vörösmarty Mihály: Csongor és Tünde</vt:lpstr>
      <vt:lpstr>Bevezetés</vt:lpstr>
      <vt:lpstr>Keletkezés</vt:lpstr>
      <vt:lpstr>Költői vélemények</vt:lpstr>
      <vt:lpstr>Költői vélemények</vt:lpstr>
      <vt:lpstr>Keletkezés</vt:lpstr>
      <vt:lpstr>Cselekmény</vt:lpstr>
      <vt:lpstr>Cselekmény</vt:lpstr>
      <vt:lpstr>Cselekmény</vt:lpstr>
      <vt:lpstr>Cselekmény</vt:lpstr>
      <vt:lpstr>Cselekmény</vt:lpstr>
      <vt:lpstr>Cselekmény</vt:lpstr>
      <vt:lpstr>Cselekmény</vt:lpstr>
      <vt:lpstr>Szereplők jellemzése</vt:lpstr>
      <vt:lpstr>Szereplők jellemzése</vt:lpstr>
      <vt:lpstr>Szereplők jellemzése</vt:lpstr>
      <vt:lpstr>Szereplők jellemzése</vt:lpstr>
      <vt:lpstr>A mű jellemzése</vt:lpstr>
      <vt:lpstr>A mű jellemzése</vt:lpstr>
      <vt:lpstr>A mű jellemzése</vt:lpstr>
      <vt:lpstr>A mű mondanivalója</vt:lpstr>
      <vt:lpstr>A mű mondanivalója</vt:lpstr>
      <vt:lpstr>A mű mondanivalója</vt:lpstr>
      <vt:lpstr>Köszönöm szépen a figyelmet!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user</cp:lastModifiedBy>
  <cp:revision>70</cp:revision>
  <dcterms:created xsi:type="dcterms:W3CDTF">2013-08-21T19:17:07Z</dcterms:created>
  <dcterms:modified xsi:type="dcterms:W3CDTF">2019-03-22T11:00:13Z</dcterms:modified>
</cp:coreProperties>
</file>