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4" r:id="rId3"/>
    <p:sldId id="257" r:id="rId4"/>
    <p:sldId id="258" r:id="rId5"/>
    <p:sldId id="259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0F492-B484-48A7-8AAD-E804E55D5A83}" v="195" dt="2020-02-26T12:54:32.221"/>
    <p1510:client id="{867FA3D7-6D7A-4D7A-BADA-35266BE2F8D4}" v="531" dt="2020-02-06T16:07:25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BE8C1-7313-4B1A-A522-D273E7A21E89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1254-60E8-4EAE-AE90-B80A87FF7E0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228C6-DC12-455E-81B7-5E12630F1892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8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B1387-E181-492F-9D7B-AD6E21345D0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59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B294-6DA6-451B-8488-5CBB249A1473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907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386E2-80E8-4960-92F6-C6FE8B10DBD0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377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70D5-C074-44A2-9802-1F9E7BA543BC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3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57FF-92EE-4687-A0B6-D4426CCF892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404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583F2-6412-4AD5-B9E1-33F4992FAAD1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4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C0EC1-93A9-4658-B50B-1E179632FC91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367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381A2-E6D8-4B28-8E28-2D655C552EBB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750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893EB801-F7DF-4DB7-AD7A-DFFF56000347}" type="datetimeFigureOut">
              <a:rPr lang="en-US" dirty="0"/>
              <a:t>2/26/2020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68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iki.unrealengine.com/C%2B%2B_Inventory" TargetMode="External"/><Relationship Id="rId3" Type="http://schemas.openxmlformats.org/officeDocument/2006/relationships/hyperlink" Target="http://security.mosmetod.ru/internet-zavisimosti/83-analiz-rynka-igr-v-rossii-i-mire" TargetMode="External"/><Relationship Id="rId7" Type="http://schemas.openxmlformats.org/officeDocument/2006/relationships/hyperlink" Target="https://habr.com/ru/post/346498/" TargetMode="External"/><Relationship Id="rId2" Type="http://schemas.openxmlformats.org/officeDocument/2006/relationships/hyperlink" Target="https://newzoo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us.rbc.ru/news/5bb572797a8aa90ae8e15656" TargetMode="External"/><Relationship Id="rId5" Type="http://schemas.openxmlformats.org/officeDocument/2006/relationships/hyperlink" Target="https://app2top.ru/industry/mirovoj-ry-nok-igr-zarabotaet-137-9-mlrd-za-2018-god-120106.html" TargetMode="External"/><Relationship Id="rId10" Type="http://schemas.openxmlformats.org/officeDocument/2006/relationships/hyperlink" Target="https://www.udemy.com/unrealcourse/learn/lecture/5352364" TargetMode="External"/><Relationship Id="rId4" Type="http://schemas.openxmlformats.org/officeDocument/2006/relationships/hyperlink" Target="https://ru.wikipedia.org/wiki/%D0%98%D0%BD%D0%B4%D1%83%D1%81%D1%82%D1%80%D0%B8%D1%8F_%D0%BA%D0%BE%D0%BC%D0%BF%D1%8C%D1%8E%D1%82%D0%B5%D1%80%D0%BD%D1%8B%D1%85_%D0%B8%D0%B3%D1%80" TargetMode="External"/><Relationship Id="rId9" Type="http://schemas.openxmlformats.org/officeDocument/2006/relationships/hyperlink" Target="https://www.tomlooman.com/tutorial-multiplayer-supported-usableactor-system-in-blueprint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3328903"/>
          </a:xfrm>
        </p:spPr>
        <p:txBody>
          <a:bodyPr/>
          <a:lstStyle/>
          <a:p>
            <a:r>
              <a:rPr lang="en-US" dirty="0" err="1"/>
              <a:t>Разработка</a:t>
            </a:r>
            <a:r>
              <a:rPr lang="en-US" dirty="0"/>
              <a:t> 3D </a:t>
            </a:r>
            <a:r>
              <a:rPr lang="en-US" dirty="0" err="1"/>
              <a:t>игры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движке</a:t>
            </a:r>
            <a:r>
              <a:rPr lang="en-US" dirty="0"/>
              <a:t> Unreal Engine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9904" y="5307981"/>
            <a:ext cx="1920241" cy="41844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600" dirty="0" err="1"/>
              <a:t>Алексей</a:t>
            </a:r>
            <a:r>
              <a:rPr lang="en-US" sz="1600" dirty="0"/>
              <a:t> </a:t>
            </a:r>
            <a:r>
              <a:rPr lang="en-US" sz="1600" dirty="0" err="1"/>
              <a:t>Тепляков</a:t>
            </a:r>
            <a:r>
              <a:rPr lang="en-US" sz="1600" dirty="0"/>
              <a:t>              10 </a:t>
            </a:r>
            <a:r>
              <a:rPr lang="en-US" sz="1600" dirty="0" err="1"/>
              <a:t>класс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E9D81-0569-4773-8DAB-CAC59287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Цель</a:t>
            </a:r>
            <a:r>
              <a:rPr lang="en-US" dirty="0"/>
              <a:t>: </a:t>
            </a:r>
            <a:r>
              <a:rPr lang="en-US" dirty="0" err="1"/>
              <a:t>Создать</a:t>
            </a:r>
            <a:r>
              <a:rPr lang="en-US" dirty="0"/>
              <a:t> </a:t>
            </a:r>
            <a:r>
              <a:rPr lang="en-US" dirty="0" err="1"/>
              <a:t>полностью</a:t>
            </a:r>
            <a:r>
              <a:rPr lang="en-US" dirty="0"/>
              <a:t> </a:t>
            </a:r>
            <a:r>
              <a:rPr lang="en-US" dirty="0" err="1"/>
              <a:t>функционирующую</a:t>
            </a:r>
            <a:r>
              <a:rPr lang="en-US" dirty="0"/>
              <a:t> 3D </a:t>
            </a:r>
            <a:r>
              <a:rPr lang="en-US" dirty="0" err="1"/>
              <a:t>игру</a:t>
            </a:r>
            <a:r>
              <a:rPr lang="en-US" dirty="0"/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DB62-2A35-41AA-8043-E44DB7AD0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sz="2400" dirty="0" err="1"/>
              <a:t>Задачи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Изучить</a:t>
            </a:r>
            <a:r>
              <a:rPr lang="en-US" sz="2000" dirty="0"/>
              <a:t> </a:t>
            </a:r>
            <a:r>
              <a:rPr lang="en-US" sz="2000" dirty="0" err="1"/>
              <a:t>рынок</a:t>
            </a:r>
            <a:r>
              <a:rPr lang="en-US" sz="2000" dirty="0"/>
              <a:t> </a:t>
            </a:r>
            <a:r>
              <a:rPr lang="en-US" sz="2000" dirty="0" err="1"/>
              <a:t>видеоигр</a:t>
            </a:r>
            <a:r>
              <a:rPr lang="en-US" sz="2000" dirty="0"/>
              <a:t>;</a:t>
            </a:r>
          </a:p>
          <a:p>
            <a:pPr lvl="1"/>
            <a:r>
              <a:rPr lang="en-US" sz="2000" dirty="0" err="1">
                <a:ea typeface="+mn-lt"/>
                <a:cs typeface="+mn-lt"/>
              </a:rPr>
              <a:t>Изучить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возможности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игрового</a:t>
            </a: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dirty="0" err="1">
                <a:ea typeface="+mn-lt"/>
                <a:cs typeface="+mn-lt"/>
              </a:rPr>
              <a:t>движка</a:t>
            </a:r>
            <a:r>
              <a:rPr lang="en-US" sz="2000" dirty="0">
                <a:ea typeface="+mn-lt"/>
                <a:cs typeface="+mn-lt"/>
              </a:rPr>
              <a:t> Unreal Engine 4;</a:t>
            </a:r>
          </a:p>
          <a:p>
            <a:pPr lvl="1"/>
            <a:r>
              <a:rPr lang="en-US" sz="2000" dirty="0" err="1"/>
              <a:t>Улучшить</a:t>
            </a:r>
            <a:r>
              <a:rPr lang="en-US" sz="2000" dirty="0"/>
              <a:t> </a:t>
            </a:r>
            <a:r>
              <a:rPr lang="en-US" sz="2000" dirty="0" err="1"/>
              <a:t>владение</a:t>
            </a:r>
            <a:r>
              <a:rPr lang="en-US" sz="2000" dirty="0"/>
              <a:t> </a:t>
            </a:r>
            <a:r>
              <a:rPr lang="en-US" sz="2000" dirty="0" err="1"/>
              <a:t>языком</a:t>
            </a:r>
            <a:r>
              <a:rPr lang="en-US" sz="2000" dirty="0"/>
              <a:t> </a:t>
            </a:r>
            <a:r>
              <a:rPr lang="en-US" sz="2000" dirty="0" err="1"/>
              <a:t>программирования</a:t>
            </a:r>
            <a:r>
              <a:rPr lang="en-US" sz="2000" dirty="0"/>
              <a:t> C++.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9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4B6E-5692-45E2-A3A2-CA4A43D0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06" y="1337310"/>
            <a:ext cx="2306877" cy="99417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84351748-F434-4689-AF05-9AE28DE2A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06" y="2309966"/>
            <a:ext cx="2306877" cy="3182387"/>
          </a:xfrm>
        </p:spPr>
        <p:txBody>
          <a:bodyPr vert="horz" lIns="68580" tIns="34290" rIns="68580" bIns="34290" rtlCol="0" anchor="t">
            <a:normAutofit fontScale="85000" lnSpcReduction="20000"/>
          </a:bodyPr>
          <a:lstStyle/>
          <a:p>
            <a:r>
              <a:rPr lang="en-US" sz="1400" dirty="0" err="1">
                <a:ea typeface="+mn-lt"/>
                <a:cs typeface="+mn-lt"/>
              </a:rPr>
              <a:t>Сегмент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мобильных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игр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стремительно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развивается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Цикл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разработки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игр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данной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нише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рынка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короче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новые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интересные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продукты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появляются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постоянно</a:t>
            </a:r>
            <a:r>
              <a:rPr lang="en-US" sz="1400" dirty="0">
                <a:ea typeface="+mn-lt"/>
                <a:cs typeface="+mn-lt"/>
              </a:rPr>
              <a:t>, к </a:t>
            </a:r>
            <a:r>
              <a:rPr lang="en-US" sz="1400" dirty="0" err="1">
                <a:ea typeface="+mn-lt"/>
                <a:cs typeface="+mn-lt"/>
              </a:rPr>
              <a:t>тому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же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российские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разработчики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традиционно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сильны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этой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области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Рост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технических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возможностей</a:t>
            </a:r>
            <a:r>
              <a:rPr lang="en-US" sz="1400" dirty="0">
                <a:ea typeface="+mn-lt"/>
                <a:cs typeface="+mn-lt"/>
              </a:rPr>
              <a:t> и </a:t>
            </a:r>
            <a:r>
              <a:rPr lang="en-US" sz="1400" dirty="0" err="1">
                <a:ea typeface="+mn-lt"/>
                <a:cs typeface="+mn-lt"/>
              </a:rPr>
              <a:t>распространение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высокоскоростного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мобильного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доступа</a:t>
            </a:r>
            <a:r>
              <a:rPr lang="en-US" sz="1400" dirty="0">
                <a:ea typeface="+mn-lt"/>
                <a:cs typeface="+mn-lt"/>
              </a:rPr>
              <a:t> с </a:t>
            </a:r>
            <a:r>
              <a:rPr lang="en-US" sz="1400" dirty="0" err="1">
                <a:ea typeface="+mn-lt"/>
                <a:cs typeface="+mn-lt"/>
              </a:rPr>
              <a:t>сети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Интернет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также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влияют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развитие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сегмента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особенно</a:t>
            </a:r>
            <a:r>
              <a:rPr lang="en-US" sz="1400" dirty="0">
                <a:ea typeface="+mn-lt"/>
                <a:cs typeface="+mn-lt"/>
              </a:rPr>
              <a:t> в </a:t>
            </a:r>
            <a:r>
              <a:rPr lang="en-US" sz="1400" dirty="0" err="1">
                <a:ea typeface="+mn-lt"/>
                <a:cs typeface="+mn-lt"/>
              </a:rPr>
              <a:t>его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многопользовательской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части</a:t>
            </a:r>
            <a:r>
              <a:rPr lang="en-US" sz="1400" dirty="0">
                <a:ea typeface="+mn-lt"/>
                <a:cs typeface="+mn-lt"/>
              </a:rPr>
              <a:t>.</a:t>
            </a:r>
            <a:br>
              <a:rPr lang="en-US" sz="1200" dirty="0">
                <a:ea typeface="+mn-lt"/>
                <a:cs typeface="+mn-lt"/>
              </a:rPr>
            </a:br>
            <a:endParaRPr lang="en-US" sz="1200" dirty="0">
              <a:ea typeface="+mn-lt"/>
              <a:cs typeface="+mn-lt"/>
            </a:endParaRPr>
          </a:p>
          <a:p>
            <a:endParaRPr lang="en-US" sz="1200" dirty="0"/>
          </a:p>
        </p:txBody>
      </p:sp>
      <p:pic>
        <p:nvPicPr>
          <p:cNvPr id="9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id="{B3E1E39F-2276-40D0-957E-09CC5FB3F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9" y="2036623"/>
            <a:ext cx="5195255" cy="27924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9E49F0-7F78-4799-ACCA-C5874639411C}"/>
              </a:ext>
            </a:extLst>
          </p:cNvPr>
          <p:cNvSpPr txBox="1"/>
          <p:nvPr/>
        </p:nvSpPr>
        <p:spPr>
          <a:xfrm>
            <a:off x="3543300" y="325755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2000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33B1-3785-41CF-A332-62276DD3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006" y="1337310"/>
            <a:ext cx="2306877" cy="99417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E1F94A-3144-4931-8C1E-1B693A350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9006" y="2309966"/>
            <a:ext cx="2306877" cy="3182387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400" dirty="0" err="1">
                <a:ea typeface="+mn-lt"/>
                <a:cs typeface="+mn-lt"/>
              </a:rPr>
              <a:t>Игровая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индустрия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продолжает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свой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рост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По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u="sng" dirty="0" err="1">
                <a:ea typeface="+mn-lt"/>
                <a:cs typeface="+mn-lt"/>
              </a:rPr>
              <a:t>данным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Newzoo</a:t>
            </a:r>
            <a:r>
              <a:rPr lang="en-US" sz="1400" dirty="0">
                <a:ea typeface="+mn-lt"/>
                <a:cs typeface="+mn-lt"/>
              </a:rPr>
              <a:t>, в 2018-м </a:t>
            </a:r>
            <a:r>
              <a:rPr lang="en-US" sz="1400" dirty="0" err="1">
                <a:ea typeface="+mn-lt"/>
                <a:cs typeface="+mn-lt"/>
              </a:rPr>
              <a:t>объём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всего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рынка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достиг</a:t>
            </a:r>
            <a:r>
              <a:rPr lang="en-US" sz="1400" dirty="0">
                <a:ea typeface="+mn-lt"/>
                <a:cs typeface="+mn-lt"/>
              </a:rPr>
              <a:t> 134,9 </a:t>
            </a:r>
            <a:r>
              <a:rPr lang="en-US" sz="1400" dirty="0" err="1">
                <a:ea typeface="+mn-lt"/>
                <a:cs typeface="+mn-lt"/>
              </a:rPr>
              <a:t>миллиардов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долларов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Это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10,9% </a:t>
            </a:r>
            <a:r>
              <a:rPr lang="en-US" sz="1400" dirty="0" err="1">
                <a:ea typeface="+mn-lt"/>
                <a:cs typeface="+mn-lt"/>
              </a:rPr>
              <a:t>больше</a:t>
            </a:r>
            <a:r>
              <a:rPr lang="en-US" sz="1400" dirty="0">
                <a:ea typeface="+mn-lt"/>
                <a:cs typeface="+mn-lt"/>
              </a:rPr>
              <a:t>, </a:t>
            </a:r>
            <a:r>
              <a:rPr lang="en-US" sz="1400" dirty="0" err="1">
                <a:ea typeface="+mn-lt"/>
                <a:cs typeface="+mn-lt"/>
              </a:rPr>
              <a:t>чем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годом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ранее</a:t>
            </a:r>
            <a:r>
              <a:rPr lang="en-US" sz="1400" dirty="0">
                <a:ea typeface="+mn-lt"/>
                <a:cs typeface="+mn-lt"/>
              </a:rPr>
              <a:t>. </a:t>
            </a:r>
            <a:r>
              <a:rPr lang="en-US" sz="1400" dirty="0" err="1">
                <a:ea typeface="+mn-lt"/>
                <a:cs typeface="+mn-lt"/>
              </a:rPr>
              <a:t>Темпы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роста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индустрии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остаются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стабильными</a:t>
            </a:r>
            <a:r>
              <a:rPr lang="en-US" sz="1400" dirty="0">
                <a:ea typeface="+mn-lt"/>
                <a:cs typeface="+mn-lt"/>
              </a:rPr>
              <a:t> — в 2017-м </a:t>
            </a:r>
            <a:r>
              <a:rPr lang="en-US" sz="1400" dirty="0" err="1">
                <a:ea typeface="+mn-lt"/>
                <a:cs typeface="+mn-lt"/>
              </a:rPr>
              <a:t>её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объём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увеличился</a:t>
            </a:r>
            <a:r>
              <a:rPr lang="en-US" sz="1400" dirty="0">
                <a:ea typeface="+mn-lt"/>
                <a:cs typeface="+mn-lt"/>
              </a:rPr>
              <a:t> </a:t>
            </a:r>
            <a:r>
              <a:rPr lang="en-US" sz="1400" dirty="0" err="1">
                <a:ea typeface="+mn-lt"/>
                <a:cs typeface="+mn-lt"/>
              </a:rPr>
              <a:t>на</a:t>
            </a:r>
            <a:r>
              <a:rPr lang="en-US" sz="1400" dirty="0">
                <a:ea typeface="+mn-lt"/>
                <a:cs typeface="+mn-lt"/>
              </a:rPr>
              <a:t> 10,7%.</a:t>
            </a:r>
            <a:br>
              <a:rPr lang="en-US" sz="1400" dirty="0">
                <a:ea typeface="+mn-lt"/>
                <a:cs typeface="+mn-lt"/>
              </a:rPr>
            </a:br>
            <a:endParaRPr lang="en-US" sz="1200" dirty="0">
              <a:ea typeface="+mn-lt"/>
              <a:cs typeface="+mn-lt"/>
            </a:endParaRPr>
          </a:p>
          <a:p>
            <a:endParaRPr lang="en-US" sz="1200" dirty="0"/>
          </a:p>
        </p:txBody>
      </p:sp>
      <p:pic>
        <p:nvPicPr>
          <p:cNvPr id="4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CA4A8D9-E4F0-4D25-9E78-5766C286F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350" y="1337310"/>
            <a:ext cx="4887552" cy="41910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B2864B-B779-43BF-8AE5-667DE53866FA}"/>
              </a:ext>
            </a:extLst>
          </p:cNvPr>
          <p:cNvSpPr txBox="1"/>
          <p:nvPr/>
        </p:nvSpPr>
        <p:spPr>
          <a:xfrm>
            <a:off x="3543300" y="325755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413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5065-C629-455E-8693-EA72769A3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4" y="1337310"/>
            <a:ext cx="2767819" cy="994172"/>
          </a:xfrm>
        </p:spPr>
        <p:txBody>
          <a:bodyPr>
            <a:normAutofit/>
          </a:bodyPr>
          <a:lstStyle/>
          <a:p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9232E-1332-4D04-873F-0DE3128BB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4" y="1310384"/>
            <a:ext cx="2767819" cy="4181969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1200" b="1" dirty="0">
                <a:ea typeface="+mn-lt"/>
                <a:cs typeface="+mn-lt"/>
              </a:rPr>
              <a:t>Unreal Engine</a:t>
            </a:r>
            <a:r>
              <a:rPr lang="en-US" sz="1200" dirty="0">
                <a:ea typeface="+mn-lt"/>
                <a:cs typeface="+mn-lt"/>
              </a:rPr>
              <a:t> — </a:t>
            </a:r>
            <a:r>
              <a:rPr lang="en-US" sz="1200" dirty="0" err="1">
                <a:ea typeface="+mn-lt"/>
                <a:cs typeface="+mn-lt"/>
              </a:rPr>
              <a:t>игровой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движок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разрабатываемый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dirty="0" err="1">
                <a:ea typeface="+mn-lt"/>
                <a:cs typeface="+mn-lt"/>
              </a:rPr>
              <a:t>поддерживаемый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компанией</a:t>
            </a:r>
            <a:r>
              <a:rPr lang="en-US" sz="1200" dirty="0">
                <a:ea typeface="+mn-lt"/>
                <a:cs typeface="+mn-lt"/>
              </a:rPr>
              <a:t> Epic Games. </a:t>
            </a:r>
            <a:r>
              <a:rPr lang="en-US" sz="1200" dirty="0" err="1">
                <a:ea typeface="+mn-lt"/>
                <a:cs typeface="+mn-lt"/>
              </a:rPr>
              <a:t>Первой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игрой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этом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движке</a:t>
            </a:r>
            <a:r>
              <a:rPr lang="en-US" sz="1200" dirty="0">
                <a:ea typeface="+mn-lt"/>
                <a:cs typeface="+mn-lt"/>
              </a:rPr>
              <a:t> </a:t>
            </a:r>
            <a:r>
              <a:rPr lang="en-US" sz="1200" dirty="0" err="1">
                <a:ea typeface="+mn-lt"/>
                <a:cs typeface="+mn-lt"/>
              </a:rPr>
              <a:t>был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шутер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первого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лица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i="1" dirty="0">
                <a:ea typeface="+mn-lt"/>
                <a:cs typeface="+mn-lt"/>
              </a:rPr>
              <a:t>Unreal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выпущенный</a:t>
            </a:r>
            <a:r>
              <a:rPr lang="en-US" sz="1200" dirty="0">
                <a:ea typeface="+mn-lt"/>
                <a:cs typeface="+mn-lt"/>
              </a:rPr>
              <a:t> в 1998 </a:t>
            </a:r>
            <a:r>
              <a:rPr lang="en-US" sz="1200" dirty="0" err="1">
                <a:ea typeface="+mn-lt"/>
                <a:cs typeface="+mn-lt"/>
              </a:rPr>
              <a:t>году</a:t>
            </a:r>
            <a:r>
              <a:rPr lang="en-US" sz="1200" dirty="0">
                <a:ea typeface="+mn-lt"/>
                <a:cs typeface="+mn-lt"/>
              </a:rPr>
              <a:t>. </a:t>
            </a:r>
            <a:r>
              <a:rPr lang="en-US" sz="1200" dirty="0" err="1">
                <a:ea typeface="+mn-lt"/>
                <a:cs typeface="+mn-lt"/>
              </a:rPr>
              <a:t>Хотя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движок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первоначально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был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предназначен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для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разработки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шутеров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первого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лица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его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последующие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версии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успешно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применялись</a:t>
            </a:r>
            <a:r>
              <a:rPr lang="en-US" sz="1200" dirty="0">
                <a:ea typeface="+mn-lt"/>
                <a:cs typeface="+mn-lt"/>
              </a:rPr>
              <a:t> в </a:t>
            </a:r>
            <a:r>
              <a:rPr lang="en-US" sz="1200" dirty="0" err="1">
                <a:ea typeface="+mn-lt"/>
                <a:cs typeface="+mn-lt"/>
              </a:rPr>
              <a:t>играх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самых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различных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жанров</a:t>
            </a:r>
            <a:r>
              <a:rPr lang="en-US" sz="1200" dirty="0">
                <a:ea typeface="+mn-lt"/>
                <a:cs typeface="+mn-lt"/>
              </a:rPr>
              <a:t>, в </a:t>
            </a:r>
            <a:r>
              <a:rPr lang="en-US" sz="1200" dirty="0" err="1">
                <a:ea typeface="+mn-lt"/>
                <a:cs typeface="+mn-lt"/>
              </a:rPr>
              <a:t>том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числе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стелс-играх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файтингах</a:t>
            </a:r>
            <a:r>
              <a:rPr lang="en-US" sz="1200" dirty="0">
                <a:ea typeface="+mn-lt"/>
                <a:cs typeface="+mn-lt"/>
              </a:rPr>
              <a:t> и </a:t>
            </a:r>
            <a:r>
              <a:rPr lang="en-US" sz="1200" dirty="0" err="1">
                <a:ea typeface="+mn-lt"/>
                <a:cs typeface="+mn-lt"/>
              </a:rPr>
              <a:t>массовых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многопользовательских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ролевых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онлайн-играх</a:t>
            </a:r>
            <a:r>
              <a:rPr lang="en-US" sz="1200" dirty="0">
                <a:ea typeface="+mn-lt"/>
                <a:cs typeface="+mn-lt"/>
              </a:rPr>
              <a:t>. В </a:t>
            </a:r>
            <a:r>
              <a:rPr lang="en-US" sz="1200" dirty="0" err="1">
                <a:ea typeface="+mn-lt"/>
                <a:cs typeface="+mn-lt"/>
              </a:rPr>
              <a:t>прошлом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движок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распространялся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на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условиях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оплаты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ежемесячной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подписки</a:t>
            </a:r>
            <a:r>
              <a:rPr lang="en-US" sz="1200" dirty="0">
                <a:ea typeface="+mn-lt"/>
                <a:cs typeface="+mn-lt"/>
              </a:rPr>
              <a:t>; с 2015 </a:t>
            </a:r>
            <a:r>
              <a:rPr lang="en-US" sz="1200" dirty="0" err="1">
                <a:ea typeface="+mn-lt"/>
                <a:cs typeface="+mn-lt"/>
              </a:rPr>
              <a:t>года</a:t>
            </a:r>
            <a:r>
              <a:rPr lang="en-US" sz="1200" dirty="0">
                <a:ea typeface="+mn-lt"/>
                <a:cs typeface="+mn-lt"/>
              </a:rPr>
              <a:t> Unreal Engine </a:t>
            </a:r>
            <a:r>
              <a:rPr lang="en-US" sz="1200" dirty="0" err="1">
                <a:ea typeface="+mn-lt"/>
                <a:cs typeface="+mn-lt"/>
              </a:rPr>
              <a:t>бесплатен</a:t>
            </a:r>
            <a:r>
              <a:rPr lang="en-US" sz="1200" dirty="0">
                <a:ea typeface="+mn-lt"/>
                <a:cs typeface="+mn-lt"/>
              </a:rPr>
              <a:t>, </a:t>
            </a:r>
            <a:r>
              <a:rPr lang="en-US" sz="1200" dirty="0" err="1">
                <a:ea typeface="+mn-lt"/>
                <a:cs typeface="+mn-lt"/>
              </a:rPr>
              <a:t>но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разработчики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использующих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его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игр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обязаны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перечислять</a:t>
            </a:r>
            <a:r>
              <a:rPr lang="en-US" sz="1200" dirty="0">
                <a:ea typeface="+mn-lt"/>
                <a:cs typeface="+mn-lt"/>
              </a:rPr>
              <a:t> 5% </a:t>
            </a:r>
            <a:r>
              <a:rPr lang="en-US" sz="1200" dirty="0" err="1">
                <a:ea typeface="+mn-lt"/>
                <a:cs typeface="+mn-lt"/>
              </a:rPr>
              <a:t>роялти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от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продаж</a:t>
            </a:r>
            <a:endParaRPr lang="en-US" sz="1200"/>
          </a:p>
        </p:txBody>
      </p:sp>
      <p:pic>
        <p:nvPicPr>
          <p:cNvPr id="6" name="Picture 6" descr="A picture containing drawing&#10;&#10;Description generated with very high confidence">
            <a:extLst>
              <a:ext uri="{FF2B5EF4-FFF2-40B4-BE49-F238E27FC236}">
                <a16:creationId xmlns:a16="http://schemas.microsoft.com/office/drawing/2014/main" id="{D75AC8E8-25BF-4B04-8D30-46C605E8A4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534" t="14597" r="29450" b="8837"/>
          <a:stretch/>
        </p:blipFill>
        <p:spPr>
          <a:xfrm>
            <a:off x="4881444" y="1749896"/>
            <a:ext cx="2790708" cy="286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6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DBE5-CA41-4CF9-8BC8-23524C902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624001"/>
            <a:ext cx="7333202" cy="1152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200"/>
              <a:t>Game Design</a:t>
            </a:r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445F4D-4E4B-4BA6-B70F-F471EE2D5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7" r="67710" b="-1"/>
          <a:stretch/>
        </p:blipFill>
        <p:spPr>
          <a:xfrm>
            <a:off x="5650992" y="10"/>
            <a:ext cx="2818638" cy="4251479"/>
          </a:xfrm>
          <a:prstGeom prst="rect">
            <a:avLst/>
          </a:prstGeom>
        </p:spPr>
      </p:pic>
      <p:pic>
        <p:nvPicPr>
          <p:cNvPr id="21" name="Picture 2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FDB449D6-D0E7-4AEB-9FA5-5044A5FC61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66" r="19541"/>
          <a:stretch/>
        </p:blipFill>
        <p:spPr>
          <a:xfrm>
            <a:off x="342899" y="10"/>
            <a:ext cx="5187442" cy="4251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A29D2-55B7-49FA-8CA9-1A3EC193820D}"/>
              </a:ext>
            </a:extLst>
          </p:cNvPr>
          <p:cNvSpPr txBox="1"/>
          <p:nvPr/>
        </p:nvSpPr>
        <p:spPr>
          <a:xfrm>
            <a:off x="3543300" y="3257550"/>
            <a:ext cx="2057400" cy="196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825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1055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0E99ED6D-365F-4CAE-942F-ECA78F74B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0FF873-0D97-4AE7-A97E-53991037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4" descr="A screenshot of a computer&#10;&#10;Description generated with very high confidence">
            <a:extLst>
              <a:ext uri="{FF2B5EF4-FFF2-40B4-BE49-F238E27FC236}">
                <a16:creationId xmlns:a16="http://schemas.microsoft.com/office/drawing/2014/main" id="{8A3AEC52-BD4D-46CE-A262-A971AD854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495387"/>
            <a:ext cx="7161529" cy="38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7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F9AFD-6B08-4E5E-9423-E24DB188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Источники: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F51-45E5-4BCB-894C-97FD602EB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68580" tIns="34290" rIns="68580" bIns="34290" rtlCol="0" anchor="t">
            <a:normAutofit fontScale="62500" lnSpcReduction="20000"/>
          </a:bodyPr>
          <a:lstStyle/>
          <a:p>
            <a:r>
              <a:rPr lang="en-US" u="sng" dirty="0">
                <a:ea typeface="+mn-lt"/>
                <a:cs typeface="+mn-lt"/>
                <a:hlinkClick r:id="rId2"/>
              </a:rPr>
              <a:t>https://newzoo.com/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3"/>
              </a:rPr>
              <a:t>http://security.mosmetod.ru/internet-zavisimosti/83-analiz-rynka-igr-v-rossii-i-mire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4"/>
              </a:rPr>
              <a:t>https://ru.wikipedia.org/wiki/%D0%98%D0%BD%D0%B4%D1%83%D1%81%D1%82%D1%80%D0%B8%D1%8F_%D0%BA%D0%BE%D0%BC%D0%BF%D1%8C%D1%8E%D1%82%D0%B5%D1%80%D0%BD%D1%8B%D1%85_%D0%B8%D0%B3%D1%80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5"/>
              </a:rPr>
              <a:t>https://app2top.ru/industry/mirovoj-ry-nok-igr-zarabotaet-137-9-mlrd-za-2018-god-120106.html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6"/>
              </a:rPr>
              <a:t>https://plus.rbc.ru/news/5bb572797a8aa90ae8e15656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Обучение: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7"/>
              </a:rPr>
              <a:t>https://habr.com/ru/post/346498/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8"/>
              </a:rPr>
              <a:t>https://wiki.unrealengine.com/C%2B%2B_Inventory#Graphical_User_Interface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9"/>
              </a:rPr>
              <a:t>https://www.tomlooman.com/tutorial-multiplayer-supported-usableactor-system-in-blueprint/</a:t>
            </a:r>
            <a:endParaRPr lang="en-US" dirty="0">
              <a:ea typeface="+mn-lt"/>
              <a:cs typeface="+mn-lt"/>
            </a:endParaRPr>
          </a:p>
          <a:p>
            <a:r>
              <a:rPr lang="en-US" u="sng" dirty="0">
                <a:ea typeface="+mn-lt"/>
                <a:cs typeface="+mn-lt"/>
                <a:hlinkClick r:id="rId10"/>
              </a:rPr>
              <a:t>https://www.udemy.com/unrealcourse/learn/lecture/5352364</a:t>
            </a:r>
            <a:br>
              <a:rPr lang="en-US" u="sng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257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E20F-2A3B-4C51-A526-F8AD8C738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Спасибо за внимание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35F-95E8-4531-98D0-06C8ADBDD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978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Разработка 3D игры на движке Unreal Engine 4</vt:lpstr>
      <vt:lpstr>Цель: Создать полностью функционирующую 3D игру </vt:lpstr>
      <vt:lpstr>PowerPoint Presentation</vt:lpstr>
      <vt:lpstr>PowerPoint Presentation</vt:lpstr>
      <vt:lpstr>PowerPoint Presentation</vt:lpstr>
      <vt:lpstr>Game Design</vt:lpstr>
      <vt:lpstr>PowerPoint Presentation</vt:lpstr>
      <vt:lpstr>Источники: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254</cp:revision>
  <dcterms:created xsi:type="dcterms:W3CDTF">2020-02-06T10:59:53Z</dcterms:created>
  <dcterms:modified xsi:type="dcterms:W3CDTF">2020-02-26T12:55:10Z</dcterms:modified>
</cp:coreProperties>
</file>