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Lst>
  <p:sldSz cy="5143500" cx="9144000"/>
  <p:notesSz cx="6858000" cy="9144000"/>
  <p:embeddedFontLst>
    <p:embeddedFont>
      <p:font typeface="Roboto"/>
      <p:regular r:id="rId130"/>
      <p:bold r:id="rId131"/>
      <p:italic r:id="rId132"/>
      <p:boldItalic r:id="rId133"/>
    </p:embeddedFont>
    <p:embeddedFont>
      <p:font typeface="Montserrat"/>
      <p:regular r:id="rId134"/>
      <p:bold r:id="rId135"/>
      <p:italic r:id="rId136"/>
      <p:boldItalic r:id="rId137"/>
    </p:embeddedFont>
    <p:embeddedFont>
      <p:font typeface="Source Code Pro"/>
      <p:regular r:id="rId138"/>
      <p:bold r:id="rId139"/>
      <p:italic r:id="rId140"/>
      <p:boldItalic r:id="rId141"/>
    </p:embeddedFont>
    <p:embeddedFont>
      <p:font typeface="Overpass"/>
      <p:regular r:id="rId142"/>
      <p:bold r:id="rId143"/>
      <p:italic r:id="rId144"/>
      <p:boldItalic r:id="rId145"/>
    </p:embeddedFont>
    <p:embeddedFont>
      <p:font typeface="Oswald"/>
      <p:regular r:id="rId146"/>
      <p:bold r:id="rId1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965D54-06E4-482B-A1B2-C6EEAE81D869}">
  <a:tblStyle styleId="{4E965D54-06E4-482B-A1B2-C6EEAE81D86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3" Type="http://schemas.openxmlformats.org/officeDocument/2006/relationships/font" Target="fonts/Overpass-bold.fntdata"/><Relationship Id="rId142" Type="http://schemas.openxmlformats.org/officeDocument/2006/relationships/font" Target="fonts/Overpass-regular.fntdata"/><Relationship Id="rId141" Type="http://schemas.openxmlformats.org/officeDocument/2006/relationships/font" Target="fonts/SourceCodePro-boldItalic.fntdata"/><Relationship Id="rId140" Type="http://schemas.openxmlformats.org/officeDocument/2006/relationships/font" Target="fonts/SourceCodePro-italic.fntdata"/><Relationship Id="rId5" Type="http://schemas.openxmlformats.org/officeDocument/2006/relationships/slideMaster" Target="slideMasters/slideMaster2.xml"/><Relationship Id="rId147" Type="http://schemas.openxmlformats.org/officeDocument/2006/relationships/font" Target="fonts/Oswald-bold.fntdata"/><Relationship Id="rId6" Type="http://schemas.openxmlformats.org/officeDocument/2006/relationships/notesMaster" Target="notesMasters/notesMaster1.xml"/><Relationship Id="rId146" Type="http://schemas.openxmlformats.org/officeDocument/2006/relationships/font" Target="fonts/Oswald-regular.fntdata"/><Relationship Id="rId7" Type="http://schemas.openxmlformats.org/officeDocument/2006/relationships/slide" Target="slides/slide1.xml"/><Relationship Id="rId145" Type="http://schemas.openxmlformats.org/officeDocument/2006/relationships/font" Target="fonts/Overpass-boldItalic.fntdata"/><Relationship Id="rId8" Type="http://schemas.openxmlformats.org/officeDocument/2006/relationships/slide" Target="slides/slide2.xml"/><Relationship Id="rId144" Type="http://schemas.openxmlformats.org/officeDocument/2006/relationships/font" Target="fonts/Overpass-italic.fntdata"/><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font" Target="fonts/SourceCodePro-bold.fntdata"/><Relationship Id="rId138" Type="http://schemas.openxmlformats.org/officeDocument/2006/relationships/font" Target="fonts/SourceCodePro-regular.fntdata"/><Relationship Id="rId137" Type="http://schemas.openxmlformats.org/officeDocument/2006/relationships/font" Target="fonts/Montserrat-boldItalic.fntdata"/><Relationship Id="rId132" Type="http://schemas.openxmlformats.org/officeDocument/2006/relationships/font" Target="fonts/Roboto-italic.fntdata"/><Relationship Id="rId131" Type="http://schemas.openxmlformats.org/officeDocument/2006/relationships/font" Target="fonts/Roboto-bold.fntdata"/><Relationship Id="rId130" Type="http://schemas.openxmlformats.org/officeDocument/2006/relationships/font" Target="fonts/Roboto-regular.fntdata"/><Relationship Id="rId136" Type="http://schemas.openxmlformats.org/officeDocument/2006/relationships/font" Target="fonts/Montserrat-italic.fntdata"/><Relationship Id="rId135" Type="http://schemas.openxmlformats.org/officeDocument/2006/relationships/font" Target="fonts/Montserrat-bold.fntdata"/><Relationship Id="rId134" Type="http://schemas.openxmlformats.org/officeDocument/2006/relationships/font" Target="fonts/Montserrat-regular.fntdata"/><Relationship Id="rId133" Type="http://schemas.openxmlformats.org/officeDocument/2006/relationships/font" Target="fonts/Roboto-boldItalic.fntdata"/><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49c0d9c23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9c0d9c23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g49c0d9c23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9" name="Google Shape;1209;g49c0d9c23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g49c0d9c23c_0_1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7" name="Google Shape;1217;g49c0d9c23c_0_1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49c0d9c23c_0_1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49c0d9c23c_0_1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49c0d9c23c_0_1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49c0d9c23c_0_1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2" name="Shape 1242"/>
        <p:cNvGrpSpPr/>
        <p:nvPr/>
      </p:nvGrpSpPr>
      <p:grpSpPr>
        <a:xfrm>
          <a:off x="0" y="0"/>
          <a:ext cx="0" cy="0"/>
          <a:chOff x="0" y="0"/>
          <a:chExt cx="0" cy="0"/>
        </a:xfrm>
      </p:grpSpPr>
      <p:sp>
        <p:nvSpPr>
          <p:cNvPr id="1243" name="Google Shape;1243;g49c0d9c23c_0_1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4" name="Google Shape;1244;g49c0d9c23c_0_1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g49c0d9c23c_0_1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4" name="Google Shape;1254;g49c0d9c23c_0_1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g49c0d9c23c_0_1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3" name="Google Shape;1263;g49c0d9c23c_0_1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g49c0d9c23c_0_1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49c0d9c23c_0_1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g49c0d9c23c_0_1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0" name="Google Shape;1280;g49c0d9c23c_0_1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g49da1150b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8" name="Google Shape;1288;g49da1150b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49c0d9c23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9c0d9c23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g49da1150b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6" name="Google Shape;1296;g49da1150b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49da1150b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4" name="Google Shape;1304;g49da1150b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g49da1150b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2" name="Google Shape;1312;g49da1150b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49c0d9c23c_0_1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49c0d9c23c_0_1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49c0d9c23c_0_1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49c0d9c23c_0_1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49c0d9c23c_0_1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49c0d9c23c_0_1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6" name="Shape 1346"/>
        <p:cNvGrpSpPr/>
        <p:nvPr/>
      </p:nvGrpSpPr>
      <p:grpSpPr>
        <a:xfrm>
          <a:off x="0" y="0"/>
          <a:ext cx="0" cy="0"/>
          <a:chOff x="0" y="0"/>
          <a:chExt cx="0" cy="0"/>
        </a:xfrm>
      </p:grpSpPr>
      <p:sp>
        <p:nvSpPr>
          <p:cNvPr id="1347" name="Google Shape;1347;g49c0d9c23c_0_1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8" name="Google Shape;1348;g49c0d9c23c_0_1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g49da1150b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6" name="Google Shape;1356;g49da1150b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g49da1150b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4" name="Google Shape;1364;g49da1150b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49da1150b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49da1150b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49c0d9c23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9c0d9c23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8" name="Shape 1378"/>
        <p:cNvGrpSpPr/>
        <p:nvPr/>
      </p:nvGrpSpPr>
      <p:grpSpPr>
        <a:xfrm>
          <a:off x="0" y="0"/>
          <a:ext cx="0" cy="0"/>
          <a:chOff x="0" y="0"/>
          <a:chExt cx="0" cy="0"/>
        </a:xfrm>
      </p:grpSpPr>
      <p:sp>
        <p:nvSpPr>
          <p:cNvPr id="1379" name="Google Shape;1379;g49c0d9c23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0" name="Google Shape;1380;g49c0d9c23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g49c0d9c23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8" name="Google Shape;1388;g49c0d9c23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g49c0d9c23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6" name="Google Shape;1396;g49c0d9c23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g49c0d9c23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4" name="Google Shape;1404;g49c0d9c23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49c0d9c23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9c0d9c23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49c0d9c23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9c0d9c23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49c0d9c23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9c0d9c23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49c0d9c23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9c0d9c23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49c0d9c23c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9c0d9c23c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49c0d9c23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49c0d9c23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49c0d9c23c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49c0d9c23c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66fa6ee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66fa6ee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49c0d9c23c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49c0d9c23c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49c0d9c23c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49c0d9c23c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49c0d9c23c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49c0d9c23c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49c0d9c23c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49c0d9c23c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49c0d9c23c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49c0d9c23c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49c0d9c23c_0_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49c0d9c23c_0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49c0d9c23c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49c0d9c23c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49c0d9c23c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49c0d9c23c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49c0d9c23c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49c0d9c23c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49c0d9c23c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49c0d9c23c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49c0d9c23c_0_1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9c0d9c23c_0_1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49c0d9c23c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49c0d9c23c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49c0d9c23c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49c0d9c23c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49c0d9c23c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49c0d9c23c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49c0d9c23c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49c0d9c23c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49c0d9c23c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49c0d9c23c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49c0d9c23c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49c0d9c23c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49c0d9c23c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49c0d9c23c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49c0d9c23c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49c0d9c23c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49c0d9c23c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49c0d9c23c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49c0d9c23c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49c0d9c23c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49c0d9c23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9c0d9c23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49c0d9c23c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49c0d9c23c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49c0d9c23c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49c0d9c23c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49c0d9c23c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49c0d9c23c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49c0d9c23c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49c0d9c23c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49c0d9c23c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49c0d9c23c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49c0d9c23c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49c0d9c23c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49c0d9c23c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49c0d9c23c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49c0d9c23c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49c0d9c23c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49c0d9c23c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49c0d9c23c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49c0d9c23c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49c0d9c23c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49c0d9c23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9c0d9c23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49c0d9c23c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49c0d9c23c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49c0d9c23c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49c0d9c23c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49c0d9c23c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49c0d9c23c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49c0d9c23c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49c0d9c23c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49c0d9c23c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49c0d9c23c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49c0d9c23c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49c0d9c23c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49c0d9c23c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49c0d9c23c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49c0d9c23c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49c0d9c23c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49c0d9c23c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49c0d9c23c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49c0d9c23c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49c0d9c23c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49c0d9c23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9c0d9c23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49c0d9c23c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49c0d9c23c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49c0d9c23c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49c0d9c23c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49c0d9c23c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49c0d9c23c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49c0d9c23c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49c0d9c23c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49c0d9c23c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49c0d9c23c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49c0d9c23c_0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49c0d9c23c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49c0d9c23c_0_1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49c0d9c23c_0_1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49c0d9c23c_0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49c0d9c23c_0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49c0d9c23c_0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49c0d9c23c_0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49c0d9c23c_0_1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49c0d9c23c_0_1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49c0d9c23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9c0d9c23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49c0d9c23c_0_1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49c0d9c23c_0_1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49c0d9c23c_0_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49c0d9c23c_0_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49c0d9c23c_0_1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49c0d9c23c_0_1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49c0d9c23c_0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49c0d9c23c_0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49c0d9c23c_0_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49c0d9c23c_0_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49c0d9c23c_0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49c0d9c23c_0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49c0d9c23c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49c0d9c23c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49c0d9c23c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49c0d9c23c_0_1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49c0d9c23c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49c0d9c23c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49c0d9c23c_0_1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49c0d9c23c_0_1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49c0d9c23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9c0d9c23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49c0d9c23c_0_1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49c0d9c23c_0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49c0d9c23c_0_1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49c0d9c23c_0_1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49c0d9c2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49c0d9c2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49c0d9c23c_0_1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49c0d9c23c_0_1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49c0d9c23c_0_1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49c0d9c23c_0_1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49c0d9c23c_0_1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49c0d9c23c_0_1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49c0d9c23c_0_1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49c0d9c23c_0_1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49c0d9c23c_0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49c0d9c23c_0_1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g49c0d9c23c_0_1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4" name="Google Shape;1104;g49c0d9c23c_0_1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49c0d9c23c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49c0d9c23c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49c0d9c23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9c0d9c23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49c0d9c23c_0_1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49c0d9c23c_0_1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49c0d9c23c_0_1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49c0d9c23c_0_1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49c0d9c23c_0_1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49c0d9c23c_0_1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49c0d9c23c_0_1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49c0d9c23c_0_1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g49c0d9c23c_0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7" name="Google Shape;1157;g49c0d9c23c_0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g49c0d9c23c_0_1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6" name="Google Shape;1166;g49c0d9c23c_0_1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g49c0d9c23c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5" name="Google Shape;1175;g49c0d9c23c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49c0d9c23c_0_1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49c0d9c23c_0_1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49da1150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49da1150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49c0d9c23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1" name="Google Shape;1201;g49c0d9c23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3.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3.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3.jpg"/><Relationship Id="rId4" Type="http://schemas.openxmlformats.org/officeDocument/2006/relationships/image" Target="../media/image26.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3.jpg"/><Relationship Id="rId4" Type="http://schemas.openxmlformats.org/officeDocument/2006/relationships/image" Target="../media/image26.png"/><Relationship Id="rId5" Type="http://schemas.openxmlformats.org/officeDocument/2006/relationships/image" Target="../media/image2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3.jpg"/><Relationship Id="rId4" Type="http://schemas.openxmlformats.org/officeDocument/2006/relationships/image" Target="../media/image21.png"/><Relationship Id="rId5" Type="http://schemas.openxmlformats.org/officeDocument/2006/relationships/image" Target="../media/image2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3.jpg"/><Relationship Id="rId4" Type="http://schemas.openxmlformats.org/officeDocument/2006/relationships/image" Target="../media/image18.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3.jpg"/><Relationship Id="rId4" Type="http://schemas.openxmlformats.org/officeDocument/2006/relationships/image" Target="../media/image25.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3.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3.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3.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3.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3.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3.jpg"/><Relationship Id="rId4" Type="http://schemas.openxmlformats.org/officeDocument/2006/relationships/image" Target="../media/image24.png"/><Relationship Id="rId5" Type="http://schemas.openxmlformats.org/officeDocument/2006/relationships/image" Target="../media/image20.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3.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3.jpg"/><Relationship Id="rId4" Type="http://schemas.openxmlformats.org/officeDocument/2006/relationships/image" Target="../media/image22.png"/><Relationship Id="rId5" Type="http://schemas.openxmlformats.org/officeDocument/2006/relationships/image" Target="../media/image19.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3.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 Id="rId3" Type="http://schemas.openxmlformats.org/officeDocument/2006/relationships/image" Target="../media/image3.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3.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 Id="rId3" Type="http://schemas.openxmlformats.org/officeDocument/2006/relationships/image" Target="../media/image3.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3.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 Id="rId3" Type="http://schemas.openxmlformats.org/officeDocument/2006/relationships/image" Target="../media/image3.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jp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jp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jp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jp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jp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jp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jp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jp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jpg"/><Relationship Id="rId4" Type="http://schemas.openxmlformats.org/officeDocument/2006/relationships/image" Target="../media/image7.png"/><Relationship Id="rId5"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jpg"/><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jp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jpg"/><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jpg"/><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jpg"/><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5.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5.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5.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5.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5.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5.jpg"/><Relationship Id="rId4" Type="http://schemas.openxmlformats.org/officeDocument/2006/relationships/image" Target="../media/image1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5.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5.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3.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5.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5.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5.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5.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1.xml"/><Relationship Id="rId3" Type="http://schemas.openxmlformats.org/officeDocument/2006/relationships/image" Target="../media/image11.jpg"/><Relationship Id="rId4" Type="http://schemas.openxmlformats.org/officeDocument/2006/relationships/image" Target="../media/image1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2.xml"/><Relationship Id="rId3" Type="http://schemas.openxmlformats.org/officeDocument/2006/relationships/image" Target="../media/image1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3.xml"/><Relationship Id="rId3" Type="http://schemas.openxmlformats.org/officeDocument/2006/relationships/image" Target="../media/image11.jpg"/><Relationship Id="rId4" Type="http://schemas.openxmlformats.org/officeDocument/2006/relationships/image" Target="../media/image1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4.xml"/><Relationship Id="rId3" Type="http://schemas.openxmlformats.org/officeDocument/2006/relationships/image" Target="../media/image11.jpg"/><Relationship Id="rId4" Type="http://schemas.openxmlformats.org/officeDocument/2006/relationships/image" Target="../media/image1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5.xml"/><Relationship Id="rId3" Type="http://schemas.openxmlformats.org/officeDocument/2006/relationships/image" Target="../media/image1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6.xml"/><Relationship Id="rId3" Type="http://schemas.openxmlformats.org/officeDocument/2006/relationships/image" Target="../media/image11.jpg"/><Relationship Id="rId4" Type="http://schemas.openxmlformats.org/officeDocument/2006/relationships/image" Target="../media/image1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7.xml"/><Relationship Id="rId3" Type="http://schemas.openxmlformats.org/officeDocument/2006/relationships/image" Target="../media/image11.jpg"/><Relationship Id="rId4" Type="http://schemas.openxmlformats.org/officeDocument/2006/relationships/image" Target="../media/image1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8.xml"/><Relationship Id="rId3" Type="http://schemas.openxmlformats.org/officeDocument/2006/relationships/image" Target="../media/image11.jpg"/><Relationship Id="rId4" Type="http://schemas.openxmlformats.org/officeDocument/2006/relationships/image" Target="../media/image1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9.xml"/><Relationship Id="rId3" Type="http://schemas.openxmlformats.org/officeDocument/2006/relationships/image" Target="../media/image11.jp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0.xml"/><Relationship Id="rId3" Type="http://schemas.openxmlformats.org/officeDocument/2006/relationships/image" Target="../media/image11.jpg"/><Relationship Id="rId4" Type="http://schemas.openxmlformats.org/officeDocument/2006/relationships/image" Target="../media/image14.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1.xml"/><Relationship Id="rId3" Type="http://schemas.openxmlformats.org/officeDocument/2006/relationships/image" Target="../media/image1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3.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3.xml"/><Relationship Id="rId3" Type="http://schemas.openxmlformats.org/officeDocument/2006/relationships/image" Target="../media/image17.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4.xml"/><Relationship Id="rId3" Type="http://schemas.openxmlformats.org/officeDocument/2006/relationships/image" Target="../media/image17.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5.xml"/><Relationship Id="rId3" Type="http://schemas.openxmlformats.org/officeDocument/2006/relationships/image" Target="../media/image17.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6.xml"/><Relationship Id="rId3" Type="http://schemas.openxmlformats.org/officeDocument/2006/relationships/image" Target="../media/image17.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7.xml"/><Relationship Id="rId3" Type="http://schemas.openxmlformats.org/officeDocument/2006/relationships/image" Target="../media/image17.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8.xml"/><Relationship Id="rId3" Type="http://schemas.openxmlformats.org/officeDocument/2006/relationships/image" Target="../media/image17.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9.xml"/><Relationship Id="rId3"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4.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0.xml"/><Relationship Id="rId3" Type="http://schemas.openxmlformats.org/officeDocument/2006/relationships/image" Target="../media/image17.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1.xml"/><Relationship Id="rId3" Type="http://schemas.openxmlformats.org/officeDocument/2006/relationships/image" Target="../media/image17.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2.xml"/><Relationship Id="rId3" Type="http://schemas.openxmlformats.org/officeDocument/2006/relationships/image" Target="../media/image17.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3.xml"/><Relationship Id="rId3" Type="http://schemas.openxmlformats.org/officeDocument/2006/relationships/image" Target="../media/image17.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4.xml"/><Relationship Id="rId3" Type="http://schemas.openxmlformats.org/officeDocument/2006/relationships/image" Target="../media/image17.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5.xml"/><Relationship Id="rId3" Type="http://schemas.openxmlformats.org/officeDocument/2006/relationships/image" Target="../media/image17.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6.xml"/><Relationship Id="rId3" Type="http://schemas.openxmlformats.org/officeDocument/2006/relationships/image" Target="../media/image17.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7.xml"/><Relationship Id="rId3" Type="http://schemas.openxmlformats.org/officeDocument/2006/relationships/image" Target="../media/image17.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3.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descr="watermark.jpg" id="182" name="Google Shape;182;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3" name="Google Shape;183;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84" name="Google Shape;18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85" name="Google Shape;185;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186" name="Google Shape;186;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434343"/>
              </a:buClr>
              <a:buSzPts val="2600"/>
              <a:buFont typeface="Arial"/>
              <a:buChar char="●"/>
            </a:pPr>
            <a:r>
              <a:rPr b="1" lang="en" sz="2600">
                <a:solidFill>
                  <a:srgbClr val="434343"/>
                </a:solidFill>
                <a:latin typeface="Montserrat"/>
                <a:ea typeface="Montserrat"/>
                <a:cs typeface="Montserrat"/>
                <a:sym typeface="Montserrat"/>
              </a:rPr>
              <a:t>Supervised learning </a:t>
            </a:r>
            <a:r>
              <a:rPr lang="en" sz="2600">
                <a:solidFill>
                  <a:srgbClr val="434343"/>
                </a:solidFill>
                <a:latin typeface="Montserrat"/>
                <a:ea typeface="Montserrat"/>
                <a:cs typeface="Montserrat"/>
                <a:sym typeface="Montserrat"/>
              </a:rPr>
              <a:t>algorithms are trained using </a:t>
            </a:r>
            <a:r>
              <a:rPr b="1" lang="en" sz="2600">
                <a:solidFill>
                  <a:srgbClr val="434343"/>
                </a:solidFill>
                <a:latin typeface="Montserrat"/>
                <a:ea typeface="Montserrat"/>
                <a:cs typeface="Montserrat"/>
                <a:sym typeface="Montserrat"/>
              </a:rPr>
              <a:t>labeled</a:t>
            </a:r>
            <a:r>
              <a:rPr lang="en" sz="2600">
                <a:solidFill>
                  <a:srgbClr val="434343"/>
                </a:solidFill>
                <a:latin typeface="Montserrat"/>
                <a:ea typeface="Montserrat"/>
                <a:cs typeface="Montserrat"/>
                <a:sym typeface="Montserrat"/>
              </a:rPr>
              <a:t> examples, such as an input where the desired output is known. </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For example, a segment of text could have a category label, such as:</a:t>
            </a:r>
            <a:endParaRPr sz="2600">
              <a:solidFill>
                <a:srgbClr val="434343"/>
              </a:solidFill>
              <a:latin typeface="Montserrat"/>
              <a:ea typeface="Montserrat"/>
              <a:cs typeface="Montserrat"/>
              <a:sym typeface="Montserrat"/>
            </a:endParaRPr>
          </a:p>
          <a:p>
            <a:pPr indent="-393700" lvl="1" marL="914400" rtl="0" algn="l">
              <a:lnSpc>
                <a:spcPct val="115000"/>
              </a:lnSpc>
              <a:spcBef>
                <a:spcPts val="0"/>
              </a:spcBef>
              <a:spcAft>
                <a:spcPts val="0"/>
              </a:spcAft>
              <a:buClr>
                <a:srgbClr val="434343"/>
              </a:buClr>
              <a:buSzPts val="2600"/>
              <a:buFont typeface="Montserrat"/>
              <a:buChar char="○"/>
            </a:pPr>
            <a:r>
              <a:rPr b="1" lang="en" sz="2600">
                <a:solidFill>
                  <a:srgbClr val="434343"/>
                </a:solidFill>
                <a:latin typeface="Montserrat"/>
                <a:ea typeface="Montserrat"/>
                <a:cs typeface="Montserrat"/>
                <a:sym typeface="Montserrat"/>
              </a:rPr>
              <a:t>Spam</a:t>
            </a:r>
            <a:r>
              <a:rPr lang="en" sz="2600">
                <a:solidFill>
                  <a:srgbClr val="434343"/>
                </a:solidFill>
                <a:latin typeface="Montserrat"/>
                <a:ea typeface="Montserrat"/>
                <a:cs typeface="Montserrat"/>
                <a:sym typeface="Montserrat"/>
              </a:rPr>
              <a:t> vs. </a:t>
            </a:r>
            <a:r>
              <a:rPr b="1" lang="en" sz="2600">
                <a:solidFill>
                  <a:srgbClr val="434343"/>
                </a:solidFill>
                <a:latin typeface="Montserrat"/>
                <a:ea typeface="Montserrat"/>
                <a:cs typeface="Montserrat"/>
                <a:sym typeface="Montserrat"/>
              </a:rPr>
              <a:t>Legitimate</a:t>
            </a:r>
            <a:r>
              <a:rPr lang="en" sz="2600">
                <a:solidFill>
                  <a:srgbClr val="434343"/>
                </a:solidFill>
                <a:latin typeface="Montserrat"/>
                <a:ea typeface="Montserrat"/>
                <a:cs typeface="Montserrat"/>
                <a:sym typeface="Montserrat"/>
              </a:rPr>
              <a:t> Email</a:t>
            </a:r>
            <a:endParaRPr sz="2600">
              <a:solidFill>
                <a:srgbClr val="434343"/>
              </a:solidFill>
              <a:latin typeface="Montserrat"/>
              <a:ea typeface="Montserrat"/>
              <a:cs typeface="Montserrat"/>
              <a:sym typeface="Montserrat"/>
            </a:endParaRPr>
          </a:p>
          <a:p>
            <a:pPr indent="-393700" lvl="1" marL="914400" rtl="0" algn="l">
              <a:lnSpc>
                <a:spcPct val="115000"/>
              </a:lnSpc>
              <a:spcBef>
                <a:spcPts val="0"/>
              </a:spcBef>
              <a:spcAft>
                <a:spcPts val="0"/>
              </a:spcAft>
              <a:buClr>
                <a:srgbClr val="434343"/>
              </a:buClr>
              <a:buSzPts val="2600"/>
              <a:buFont typeface="Montserrat"/>
              <a:buChar char="○"/>
            </a:pPr>
            <a:r>
              <a:rPr b="1" lang="en" sz="2600">
                <a:solidFill>
                  <a:srgbClr val="434343"/>
                </a:solidFill>
                <a:latin typeface="Montserrat"/>
                <a:ea typeface="Montserrat"/>
                <a:cs typeface="Montserrat"/>
                <a:sym typeface="Montserrat"/>
              </a:rPr>
              <a:t>Positive</a:t>
            </a:r>
            <a:r>
              <a:rPr lang="en" sz="2600">
                <a:solidFill>
                  <a:srgbClr val="434343"/>
                </a:solidFill>
                <a:latin typeface="Montserrat"/>
                <a:ea typeface="Montserrat"/>
                <a:cs typeface="Montserrat"/>
                <a:sym typeface="Montserrat"/>
              </a:rPr>
              <a:t> vs. </a:t>
            </a:r>
            <a:r>
              <a:rPr b="1" lang="en" sz="2600">
                <a:solidFill>
                  <a:srgbClr val="434343"/>
                </a:solidFill>
                <a:latin typeface="Montserrat"/>
                <a:ea typeface="Montserrat"/>
                <a:cs typeface="Montserrat"/>
                <a:sym typeface="Montserrat"/>
              </a:rPr>
              <a:t>Negative</a:t>
            </a:r>
            <a:r>
              <a:rPr lang="en" sz="2600">
                <a:solidFill>
                  <a:srgbClr val="434343"/>
                </a:solidFill>
                <a:latin typeface="Montserrat"/>
                <a:ea typeface="Montserrat"/>
                <a:cs typeface="Montserrat"/>
                <a:sym typeface="Montserrat"/>
              </a:rPr>
              <a:t> Movie Review</a:t>
            </a:r>
            <a:endParaRPr sz="26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12" name="Google Shape;1212;p1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Most classic machine learning algorithms can’t take in raw text.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we need to perform a feature “extraction” from the raw text in order to pass numerical features to the machine learning algorithm.</a:t>
            </a:r>
            <a:endParaRPr sz="2900">
              <a:solidFill>
                <a:srgbClr val="434343"/>
              </a:solidFill>
              <a:latin typeface="Montserrat"/>
              <a:ea typeface="Montserrat"/>
              <a:cs typeface="Montserrat"/>
              <a:sym typeface="Montserrat"/>
            </a:endParaRPr>
          </a:p>
        </p:txBody>
      </p:sp>
      <p:pic>
        <p:nvPicPr>
          <p:cNvPr descr="watermark.jpg" id="1213" name="Google Shape;1213;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4" name="Google Shape;1214;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20" name="Google Shape;1220;p1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we could count the occurence of each word to map text to a number.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discuss Counter Vectorization along with Term-Frequency and Inverse Document Frequency.</a:t>
            </a:r>
            <a:endParaRPr sz="2900">
              <a:solidFill>
                <a:srgbClr val="434343"/>
              </a:solidFill>
              <a:latin typeface="Montserrat"/>
              <a:ea typeface="Montserrat"/>
              <a:cs typeface="Montserrat"/>
              <a:sym typeface="Montserrat"/>
            </a:endParaRPr>
          </a:p>
        </p:txBody>
      </p:sp>
      <p:pic>
        <p:nvPicPr>
          <p:cNvPr descr="watermark.jpg" id="1221" name="Google Shape;1221;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2" name="Google Shape;1222;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28" name="Google Shape;1228;p1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1229" name="Google Shape;1229;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0" name="Google Shape;1230;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31" name="Google Shape;1231;p126"/>
          <p:cNvPicPr preferRelativeResize="0"/>
          <p:nvPr/>
        </p:nvPicPr>
        <p:blipFill>
          <a:blip r:embed="rId4">
            <a:alphaModFix/>
          </a:blip>
          <a:stretch>
            <a:fillRect/>
          </a:stretch>
        </p:blipFill>
        <p:spPr>
          <a:xfrm>
            <a:off x="1228163" y="2169150"/>
            <a:ext cx="6687676" cy="1214225"/>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37" name="Google Shape;1237;p1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1238" name="Google Shape;1238;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9" name="Google Shape;1239;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40" name="Google Shape;1240;p127"/>
          <p:cNvPicPr preferRelativeResize="0"/>
          <p:nvPr/>
        </p:nvPicPr>
        <p:blipFill>
          <a:blip r:embed="rId4">
            <a:alphaModFix/>
          </a:blip>
          <a:stretch>
            <a:fillRect/>
          </a:stretch>
        </p:blipFill>
        <p:spPr>
          <a:xfrm>
            <a:off x="1228163" y="2169150"/>
            <a:ext cx="6687676" cy="1214225"/>
          </a:xfrm>
          <a:prstGeom prst="rect">
            <a:avLst/>
          </a:prstGeom>
          <a:noFill/>
          <a:ln>
            <a:noFill/>
          </a:ln>
        </p:spPr>
      </p:pic>
      <p:pic>
        <p:nvPicPr>
          <p:cNvPr id="1241" name="Google Shape;1241;p127"/>
          <p:cNvPicPr preferRelativeResize="0"/>
          <p:nvPr/>
        </p:nvPicPr>
        <p:blipFill>
          <a:blip r:embed="rId5">
            <a:alphaModFix/>
          </a:blip>
          <a:stretch>
            <a:fillRect/>
          </a:stretch>
        </p:blipFill>
        <p:spPr>
          <a:xfrm>
            <a:off x="1228175" y="3396167"/>
            <a:ext cx="7915825" cy="913683"/>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5" name="Shape 1245"/>
        <p:cNvGrpSpPr/>
        <p:nvPr/>
      </p:nvGrpSpPr>
      <p:grpSpPr>
        <a:xfrm>
          <a:off x="0" y="0"/>
          <a:ext cx="0" cy="0"/>
          <a:chOff x="0" y="0"/>
          <a:chExt cx="0" cy="0"/>
        </a:xfrm>
      </p:grpSpPr>
      <p:sp>
        <p:nvSpPr>
          <p:cNvPr id="1246" name="Google Shape;124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47" name="Google Shape;1247;p1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1248" name="Google Shape;124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9" name="Google Shape;124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50" name="Google Shape;1250;p128"/>
          <p:cNvPicPr preferRelativeResize="0"/>
          <p:nvPr/>
        </p:nvPicPr>
        <p:blipFill>
          <a:blip r:embed="rId4">
            <a:alphaModFix/>
          </a:blip>
          <a:stretch>
            <a:fillRect/>
          </a:stretch>
        </p:blipFill>
        <p:spPr>
          <a:xfrm>
            <a:off x="1228175" y="1826342"/>
            <a:ext cx="7915825" cy="913683"/>
          </a:xfrm>
          <a:prstGeom prst="rect">
            <a:avLst/>
          </a:prstGeom>
          <a:noFill/>
          <a:ln>
            <a:noFill/>
          </a:ln>
        </p:spPr>
      </p:pic>
      <p:pic>
        <p:nvPicPr>
          <p:cNvPr id="1251" name="Google Shape;1251;p128"/>
          <p:cNvPicPr preferRelativeResize="0"/>
          <p:nvPr/>
        </p:nvPicPr>
        <p:blipFill>
          <a:blip r:embed="rId5">
            <a:alphaModFix/>
          </a:blip>
          <a:stretch>
            <a:fillRect/>
          </a:stretch>
        </p:blipFill>
        <p:spPr>
          <a:xfrm>
            <a:off x="1301575" y="2740025"/>
            <a:ext cx="7694226" cy="1640325"/>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sp>
        <p:nvSpPr>
          <p:cNvPr id="1256" name="Google Shape;1256;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57" name="Google Shape;1257;p1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1258" name="Google Shape;1258;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9" name="Google Shape;1259;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60" name="Google Shape;1260;p129"/>
          <p:cNvPicPr preferRelativeResize="0"/>
          <p:nvPr/>
        </p:nvPicPr>
        <p:blipFill>
          <a:blip r:embed="rId4">
            <a:alphaModFix/>
          </a:blip>
          <a:stretch>
            <a:fillRect/>
          </a:stretch>
        </p:blipFill>
        <p:spPr>
          <a:xfrm>
            <a:off x="2696399" y="1660200"/>
            <a:ext cx="4132525" cy="348330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66" name="Google Shape;1266;p1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Document Term Matrix (DTM)</a:t>
            </a:r>
            <a:endParaRPr sz="2900">
              <a:solidFill>
                <a:srgbClr val="434343"/>
              </a:solidFill>
              <a:latin typeface="Montserrat"/>
              <a:ea typeface="Montserrat"/>
              <a:cs typeface="Montserrat"/>
              <a:sym typeface="Montserrat"/>
            </a:endParaRPr>
          </a:p>
        </p:txBody>
      </p:sp>
      <p:pic>
        <p:nvPicPr>
          <p:cNvPr descr="watermark.jpg" id="1267" name="Google Shape;1267;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8" name="Google Shape;1268;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69" name="Google Shape;1269;p130"/>
          <p:cNvPicPr preferRelativeResize="0"/>
          <p:nvPr/>
        </p:nvPicPr>
        <p:blipFill>
          <a:blip r:embed="rId4">
            <a:alphaModFix/>
          </a:blip>
          <a:stretch>
            <a:fillRect/>
          </a:stretch>
        </p:blipFill>
        <p:spPr>
          <a:xfrm>
            <a:off x="1167438" y="2399953"/>
            <a:ext cx="6809125" cy="1687794"/>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75" name="Google Shape;1275;p1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 alternative to CountVectorizer is something called TfidfVectorizer. It also creates a document term matrix from our messages.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instead of filling the DTM with token counts it calculates term frequency-inverse document frequency value for each word(TF-IDF). </a:t>
            </a:r>
            <a:endParaRPr sz="2900">
              <a:solidFill>
                <a:srgbClr val="434343"/>
              </a:solidFill>
              <a:latin typeface="Montserrat"/>
              <a:ea typeface="Montserrat"/>
              <a:cs typeface="Montserrat"/>
              <a:sym typeface="Montserrat"/>
            </a:endParaRPr>
          </a:p>
        </p:txBody>
      </p:sp>
      <p:pic>
        <p:nvPicPr>
          <p:cNvPr descr="watermark.jpg" id="1276" name="Google Shape;1276;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7" name="Google Shape;1277;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83" name="Google Shape;1283;p1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 frequency </a:t>
            </a:r>
            <a:r>
              <a:rPr b="1" lang="en" sz="2900">
                <a:solidFill>
                  <a:srgbClr val="434343"/>
                </a:solidFill>
                <a:latin typeface="Montserrat"/>
                <a:ea typeface="Montserrat"/>
                <a:cs typeface="Montserrat"/>
                <a:sym typeface="Montserrat"/>
              </a:rPr>
              <a:t>tf(t,d)</a:t>
            </a:r>
            <a:r>
              <a:rPr lang="en" sz="2900">
                <a:solidFill>
                  <a:srgbClr val="434343"/>
                </a:solidFill>
                <a:latin typeface="Montserrat"/>
                <a:ea typeface="Montserrat"/>
                <a:cs typeface="Montserrat"/>
                <a:sym typeface="Montserrat"/>
              </a:rPr>
              <a:t>: is the raw count of a term in a document, i.e. the number of times that term t occurs in document d.</a:t>
            </a:r>
            <a:endParaRPr sz="2900">
              <a:solidFill>
                <a:srgbClr val="434343"/>
              </a:solidFill>
              <a:latin typeface="Montserrat"/>
              <a:ea typeface="Montserrat"/>
              <a:cs typeface="Montserrat"/>
              <a:sym typeface="Montserrat"/>
            </a:endParaRPr>
          </a:p>
        </p:txBody>
      </p:sp>
      <p:pic>
        <p:nvPicPr>
          <p:cNvPr descr="watermark.jpg" id="1284" name="Google Shape;1284;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5" name="Google Shape;1285;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91" name="Google Shape;1291;p1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Term Frequency alone isn’t enough for a thorough feature analysis of the text!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very common terms, like “a” or “the”...</a:t>
            </a:r>
            <a:endParaRPr sz="2900">
              <a:solidFill>
                <a:srgbClr val="434343"/>
              </a:solidFill>
              <a:latin typeface="Montserrat"/>
              <a:ea typeface="Montserrat"/>
              <a:cs typeface="Montserrat"/>
              <a:sym typeface="Montserrat"/>
            </a:endParaRPr>
          </a:p>
        </p:txBody>
      </p:sp>
      <p:pic>
        <p:nvPicPr>
          <p:cNvPr descr="watermark.jpg" id="1292" name="Google Shape;129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3" name="Google Shape;129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descr="watermark.jpg" id="191" name="Google Shape;191;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2" name="Google Shape;192;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93" name="Google Shape;193;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94" name="Google Shape;194;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195" name="Google Shape;195;p3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learning algorithm receives a set of inputs along with the corresponding correct outputs, and the algorithm learns by comparing its actual output with correct outputs to find errors.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It then modifies the model accordingly.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sp>
        <p:nvSpPr>
          <p:cNvPr id="1298" name="Google Shape;1298;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99" name="Google Shape;1299;p1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the term "the" is so common, term frequency will tend to incorrectly emphasize documents which happen to use the word "the" more frequently, without giving enough weight to the more meaningful terms "red" and "dogs". </a:t>
            </a:r>
            <a:endParaRPr sz="2900">
              <a:solidFill>
                <a:srgbClr val="434343"/>
              </a:solidFill>
              <a:latin typeface="Montserrat"/>
              <a:ea typeface="Montserrat"/>
              <a:cs typeface="Montserrat"/>
              <a:sym typeface="Montserrat"/>
            </a:endParaRPr>
          </a:p>
        </p:txBody>
      </p:sp>
      <p:pic>
        <p:nvPicPr>
          <p:cNvPr descr="watermark.jpg" id="1300" name="Google Shape;1300;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1" name="Google Shape;1301;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sp>
        <p:nvSpPr>
          <p:cNvPr id="1306" name="Google Shape;1306;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07" name="Google Shape;1307;p1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a:t>
            </a:r>
            <a:r>
              <a:rPr lang="en" sz="2900">
                <a:solidFill>
                  <a:srgbClr val="434343"/>
                </a:solidFill>
                <a:latin typeface="Montserrat"/>
                <a:ea typeface="Montserrat"/>
                <a:cs typeface="Montserrat"/>
                <a:sym typeface="Montserrat"/>
              </a:rPr>
              <a:t>n inverse document frequency factor is incorporated which diminishes the weight of terms that occur very frequently in the document set and increases the weight of terms that occur rarely.</a:t>
            </a:r>
            <a:endParaRPr sz="2900">
              <a:solidFill>
                <a:srgbClr val="434343"/>
              </a:solidFill>
              <a:latin typeface="Montserrat"/>
              <a:ea typeface="Montserrat"/>
              <a:cs typeface="Montserrat"/>
              <a:sym typeface="Montserrat"/>
            </a:endParaRPr>
          </a:p>
        </p:txBody>
      </p:sp>
      <p:pic>
        <p:nvPicPr>
          <p:cNvPr descr="watermark.jpg" id="1308" name="Google Shape;1308;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9" name="Google Shape;1309;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sp>
        <p:nvSpPr>
          <p:cNvPr id="1314" name="Google Shape;1314;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15" name="Google Shape;1315;p1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 It is the logarithmically scaled inverse fraction of the documents that contain the word (obtained by dividing the total number of documents by the number of documents containing the term, and then taking the logarithm of that quotient)</a:t>
            </a:r>
            <a:endParaRPr sz="2900">
              <a:solidFill>
                <a:srgbClr val="434343"/>
              </a:solidFill>
              <a:latin typeface="Montserrat"/>
              <a:ea typeface="Montserrat"/>
              <a:cs typeface="Montserrat"/>
              <a:sym typeface="Montserrat"/>
            </a:endParaRPr>
          </a:p>
        </p:txBody>
      </p:sp>
      <p:pic>
        <p:nvPicPr>
          <p:cNvPr descr="watermark.jpg" id="1316" name="Google Shape;1316;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7" name="Google Shape;1317;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23" name="Google Shape;1323;p1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387350" lvl="0" marL="457200" marR="0" rtl="0" algn="l">
              <a:lnSpc>
                <a:spcPct val="100000"/>
              </a:lnSpc>
              <a:spcBef>
                <a:spcPts val="0"/>
              </a:spcBef>
              <a:spcAft>
                <a:spcPts val="0"/>
              </a:spcAft>
              <a:buClr>
                <a:srgbClr val="434343"/>
              </a:buClr>
              <a:buSzPts val="2500"/>
              <a:buFont typeface="Overpass"/>
              <a:buChar char="●"/>
            </a:pPr>
            <a:r>
              <a:rPr b="1" lang="en" sz="2500">
                <a:solidFill>
                  <a:srgbClr val="434343"/>
                </a:solidFill>
                <a:latin typeface="Overpass"/>
                <a:ea typeface="Overpass"/>
                <a:cs typeface="Overpass"/>
                <a:sym typeface="Overpass"/>
              </a:rPr>
              <a:t>TF-IDF = term frequency * (1 / document frequency)</a:t>
            </a:r>
            <a:endParaRPr b="1" sz="2500">
              <a:solidFill>
                <a:srgbClr val="434343"/>
              </a:solidFill>
              <a:latin typeface="Overpass"/>
              <a:ea typeface="Overpass"/>
              <a:cs typeface="Overpass"/>
              <a:sym typeface="Overpass"/>
            </a:endParaRPr>
          </a:p>
          <a:p>
            <a:pPr indent="-387350" lvl="0" marL="457200" marR="0" rtl="0" algn="l">
              <a:lnSpc>
                <a:spcPct val="100000"/>
              </a:lnSpc>
              <a:spcBef>
                <a:spcPts val="0"/>
              </a:spcBef>
              <a:spcAft>
                <a:spcPts val="0"/>
              </a:spcAft>
              <a:buClr>
                <a:srgbClr val="434343"/>
              </a:buClr>
              <a:buSzPts val="2500"/>
              <a:buFont typeface="Overpass"/>
              <a:buChar char="●"/>
            </a:pPr>
            <a:r>
              <a:rPr b="1" lang="en" sz="2500">
                <a:solidFill>
                  <a:srgbClr val="434343"/>
                </a:solidFill>
                <a:latin typeface="Overpass"/>
                <a:ea typeface="Overpass"/>
                <a:cs typeface="Overpass"/>
                <a:sym typeface="Overpass"/>
              </a:rPr>
              <a:t>TF-IDF = term frequency * inverse document freq</a:t>
            </a:r>
            <a:endParaRPr b="1" sz="2500">
              <a:solidFill>
                <a:srgbClr val="434343"/>
              </a:solidFill>
              <a:latin typeface="Overpass"/>
              <a:ea typeface="Overpass"/>
              <a:cs typeface="Overpass"/>
              <a:sym typeface="Overpass"/>
            </a:endParaRPr>
          </a:p>
        </p:txBody>
      </p:sp>
      <p:pic>
        <p:nvPicPr>
          <p:cNvPr descr="watermark.jpg" id="1324" name="Google Shape;1324;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5" name="Google Shape;1325;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326" name="Google Shape;1326;p137"/>
          <p:cNvPicPr preferRelativeResize="0"/>
          <p:nvPr/>
        </p:nvPicPr>
        <p:blipFill>
          <a:blip r:embed="rId4">
            <a:alphaModFix/>
          </a:blip>
          <a:stretch>
            <a:fillRect/>
          </a:stretch>
        </p:blipFill>
        <p:spPr>
          <a:xfrm>
            <a:off x="1923825" y="3205875"/>
            <a:ext cx="5882775" cy="1394875"/>
          </a:xfrm>
          <a:prstGeom prst="rect">
            <a:avLst/>
          </a:prstGeom>
          <a:noFill/>
          <a:ln>
            <a:noFill/>
          </a:ln>
        </p:spPr>
      </p:pic>
      <p:pic>
        <p:nvPicPr>
          <p:cNvPr id="1327" name="Google Shape;1327;p137"/>
          <p:cNvPicPr preferRelativeResize="0"/>
          <p:nvPr/>
        </p:nvPicPr>
        <p:blipFill>
          <a:blip r:embed="rId5">
            <a:alphaModFix/>
          </a:blip>
          <a:stretch>
            <a:fillRect/>
          </a:stretch>
        </p:blipFill>
        <p:spPr>
          <a:xfrm>
            <a:off x="1995397" y="2361675"/>
            <a:ext cx="5462975" cy="727425"/>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33" name="Google Shape;1333;p1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Scikit-learn can calculate all these terms for us through the use of its API.</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similar the syntax is to our previous use of ML models in Scikit-Learn!</a:t>
            </a:r>
            <a:endParaRPr sz="2900">
              <a:solidFill>
                <a:srgbClr val="434343"/>
              </a:solidFill>
              <a:latin typeface="Montserrat"/>
              <a:ea typeface="Montserrat"/>
              <a:cs typeface="Montserrat"/>
              <a:sym typeface="Montserrat"/>
            </a:endParaRPr>
          </a:p>
        </p:txBody>
      </p:sp>
      <p:pic>
        <p:nvPicPr>
          <p:cNvPr descr="watermark.jpg" id="1334" name="Google Shape;1334;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5" name="Google Shape;1335;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41" name="Google Shape;1341;p1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42" name="Google Shape;1342;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3" name="Google Shape;1343;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344" name="Google Shape;1344;p139"/>
          <p:cNvPicPr preferRelativeResize="0"/>
          <p:nvPr/>
        </p:nvPicPr>
        <p:blipFill>
          <a:blip r:embed="rId4">
            <a:alphaModFix/>
          </a:blip>
          <a:stretch>
            <a:fillRect/>
          </a:stretch>
        </p:blipFill>
        <p:spPr>
          <a:xfrm>
            <a:off x="1167363" y="1362687"/>
            <a:ext cx="6634801" cy="1266825"/>
          </a:xfrm>
          <a:prstGeom prst="rect">
            <a:avLst/>
          </a:prstGeom>
          <a:noFill/>
          <a:ln>
            <a:noFill/>
          </a:ln>
        </p:spPr>
      </p:pic>
      <p:pic>
        <p:nvPicPr>
          <p:cNvPr id="1345" name="Google Shape;1345;p139"/>
          <p:cNvPicPr preferRelativeResize="0"/>
          <p:nvPr/>
        </p:nvPicPr>
        <p:blipFill>
          <a:blip r:embed="rId5">
            <a:alphaModFix/>
          </a:blip>
          <a:stretch>
            <a:fillRect/>
          </a:stretch>
        </p:blipFill>
        <p:spPr>
          <a:xfrm>
            <a:off x="1186640" y="3123700"/>
            <a:ext cx="6596232" cy="1323975"/>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9" name="Shape 1349"/>
        <p:cNvGrpSpPr/>
        <p:nvPr/>
      </p:nvGrpSpPr>
      <p:grpSpPr>
        <a:xfrm>
          <a:off x="0" y="0"/>
          <a:ext cx="0" cy="0"/>
          <a:chOff x="0" y="0"/>
          <a:chExt cx="0" cy="0"/>
        </a:xfrm>
      </p:grpSpPr>
      <p:sp>
        <p:nvSpPr>
          <p:cNvPr id="1350" name="Google Shape;1350;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51" name="Google Shape;1351;p1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TF-IDF allows us to understand the context of words across an entire corpus of documents, instead of just its relative importance in a single document.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Coming up next we’ll explore how to perform these operations with Python and SciKit-Learn!</a:t>
            </a:r>
            <a:endParaRPr sz="2900">
              <a:solidFill>
                <a:srgbClr val="434343"/>
              </a:solidFill>
              <a:latin typeface="Montserrat"/>
              <a:ea typeface="Montserrat"/>
              <a:cs typeface="Montserrat"/>
              <a:sym typeface="Montserrat"/>
            </a:endParaRPr>
          </a:p>
        </p:txBody>
      </p:sp>
      <p:pic>
        <p:nvPicPr>
          <p:cNvPr descr="watermark.jpg" id="1352" name="Google Shape;1352;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3" name="Google Shape;1353;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7" name="Shape 1357"/>
        <p:cNvGrpSpPr/>
        <p:nvPr/>
      </p:nvGrpSpPr>
      <p:grpSpPr>
        <a:xfrm>
          <a:off x="0" y="0"/>
          <a:ext cx="0" cy="0"/>
          <a:chOff x="0" y="0"/>
          <a:chExt cx="0" cy="0"/>
        </a:xfrm>
      </p:grpSpPr>
      <p:sp>
        <p:nvSpPr>
          <p:cNvPr id="1358" name="Google Shape;1358;p14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Feature Extraction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From Text</a:t>
            </a:r>
            <a:endParaRPr b="1">
              <a:latin typeface="Montserrat"/>
              <a:ea typeface="Montserrat"/>
              <a:cs typeface="Montserrat"/>
              <a:sym typeface="Montserrat"/>
            </a:endParaRPr>
          </a:p>
        </p:txBody>
      </p:sp>
      <p:sp>
        <p:nvSpPr>
          <p:cNvPr id="1359" name="Google Shape;1359;p14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Continued</a:t>
            </a:r>
            <a:endParaRPr/>
          </a:p>
        </p:txBody>
      </p:sp>
      <p:pic>
        <p:nvPicPr>
          <p:cNvPr descr="watermark.jpg" id="1360" name="Google Shape;1360;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1" name="Google Shape;1361;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sp>
        <p:nvSpPr>
          <p:cNvPr id="1366" name="Google Shape;1366;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67" name="Google Shape;1367;p1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learn: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basic manual implementation of building a vocabulary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Scikit-learn for vectorization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Pipelines with Scikit-Learn</a:t>
            </a:r>
            <a:endParaRPr sz="2900">
              <a:solidFill>
                <a:srgbClr val="434343"/>
              </a:solidFill>
              <a:latin typeface="Montserrat"/>
              <a:ea typeface="Montserrat"/>
              <a:cs typeface="Montserrat"/>
              <a:sym typeface="Montserrat"/>
            </a:endParaRPr>
          </a:p>
        </p:txBody>
      </p:sp>
      <p:pic>
        <p:nvPicPr>
          <p:cNvPr descr="watermark.jpg" id="1368" name="Google Shape;1368;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9" name="Google Shape;1369;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14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Feature Extraction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From Text</a:t>
            </a:r>
            <a:endParaRPr b="1">
              <a:latin typeface="Montserrat"/>
              <a:ea typeface="Montserrat"/>
              <a:cs typeface="Montserrat"/>
              <a:sym typeface="Montserrat"/>
            </a:endParaRPr>
          </a:p>
        </p:txBody>
      </p:sp>
      <p:sp>
        <p:nvSpPr>
          <p:cNvPr id="1375" name="Google Shape;1375;p14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Three - Code Along</a:t>
            </a:r>
            <a:endParaRPr/>
          </a:p>
        </p:txBody>
      </p:sp>
      <p:pic>
        <p:nvPicPr>
          <p:cNvPr descr="watermark.jpg" id="1376" name="Google Shape;1376;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7" name="Google Shape;1377;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descr="watermark.jpg" id="200" name="Google Shape;200;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 name="Google Shape;201;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02" name="Google Shape;202;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03" name="Google Shape;203;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04" name="Google Shape;204;p36"/>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Supervised learning is commonly used in applications where historical data predicts likely future events.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1" name="Shape 1381"/>
        <p:cNvGrpSpPr/>
        <p:nvPr/>
      </p:nvGrpSpPr>
      <p:grpSpPr>
        <a:xfrm>
          <a:off x="0" y="0"/>
          <a:ext cx="0" cy="0"/>
          <a:chOff x="0" y="0"/>
          <a:chExt cx="0" cy="0"/>
        </a:xfrm>
      </p:grpSpPr>
      <p:sp>
        <p:nvSpPr>
          <p:cNvPr id="1382" name="Google Shape;1382;p1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 </a:t>
            </a:r>
            <a:br>
              <a:rPr b="1" lang="en">
                <a:latin typeface="Montserrat"/>
                <a:ea typeface="Montserrat"/>
                <a:cs typeface="Montserrat"/>
                <a:sym typeface="Montserrat"/>
              </a:rPr>
            </a:br>
            <a:r>
              <a:rPr b="1" lang="en">
                <a:latin typeface="Montserrat"/>
                <a:ea typeface="Montserrat"/>
                <a:cs typeface="Montserrat"/>
                <a:sym typeface="Montserrat"/>
              </a:rPr>
              <a:t>Code Along Project </a:t>
            </a:r>
            <a:endParaRPr b="1">
              <a:latin typeface="Montserrat"/>
              <a:ea typeface="Montserrat"/>
              <a:cs typeface="Montserrat"/>
              <a:sym typeface="Montserrat"/>
            </a:endParaRPr>
          </a:p>
        </p:txBody>
      </p:sp>
      <p:sp>
        <p:nvSpPr>
          <p:cNvPr id="1383" name="Google Shape;1383;p1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384" name="Google Shape;1384;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5" name="Google Shape;1385;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91" name="Google Shape;1391;p1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that we understand the general machine learning process, classification metrics, and scikit-learn, let’s combine all these concepts by coding along with a real text data set!</a:t>
            </a:r>
            <a:endParaRPr sz="2900">
              <a:solidFill>
                <a:srgbClr val="434343"/>
              </a:solidFill>
              <a:latin typeface="Montserrat"/>
              <a:ea typeface="Montserrat"/>
              <a:cs typeface="Montserrat"/>
              <a:sym typeface="Montserrat"/>
            </a:endParaRPr>
          </a:p>
        </p:txBody>
      </p:sp>
      <p:pic>
        <p:nvPicPr>
          <p:cNvPr descr="watermark.jpg" id="1392" name="Google Shape;1392;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3" name="Google Shape;1393;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sp>
        <p:nvSpPr>
          <p:cNvPr id="1398" name="Google Shape;1398;p1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 Assessment Overview</a:t>
            </a:r>
            <a:endParaRPr b="1">
              <a:latin typeface="Montserrat"/>
              <a:ea typeface="Montserrat"/>
              <a:cs typeface="Montserrat"/>
              <a:sym typeface="Montserrat"/>
            </a:endParaRPr>
          </a:p>
        </p:txBody>
      </p:sp>
      <p:sp>
        <p:nvSpPr>
          <p:cNvPr id="1399" name="Google Shape;1399;p1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00" name="Google Shape;1400;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1" name="Google Shape;1401;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5" name="Shape 1405"/>
        <p:cNvGrpSpPr/>
        <p:nvPr/>
      </p:nvGrpSpPr>
      <p:grpSpPr>
        <a:xfrm>
          <a:off x="0" y="0"/>
          <a:ext cx="0" cy="0"/>
          <a:chOff x="0" y="0"/>
          <a:chExt cx="0" cy="0"/>
        </a:xfrm>
      </p:grpSpPr>
      <p:sp>
        <p:nvSpPr>
          <p:cNvPr id="1406" name="Google Shape;1406;p14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 Assessment Solutions</a:t>
            </a:r>
            <a:endParaRPr b="1">
              <a:latin typeface="Montserrat"/>
              <a:ea typeface="Montserrat"/>
              <a:cs typeface="Montserrat"/>
              <a:sym typeface="Montserrat"/>
            </a:endParaRPr>
          </a:p>
        </p:txBody>
      </p:sp>
      <p:sp>
        <p:nvSpPr>
          <p:cNvPr id="1407" name="Google Shape;1407;p14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08" name="Google Shape;1408;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9" name="Google Shape;1409;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watermark.jpg" id="209" name="Google Shape;20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 name="Google Shape;210;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11" name="Google Shape;211;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2" name="Google Shape;212;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13" name="Google Shape;213;p37"/>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7"/>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7"/>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7"/>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7"/>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7"/>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9" name="Google Shape;219;p37"/>
          <p:cNvCxnSpPr>
            <a:stCxn id="213" idx="3"/>
            <a:endCxn id="214"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20" name="Google Shape;220;p37"/>
          <p:cNvCxnSpPr>
            <a:endCxn id="215"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21" name="Google Shape;221;p37"/>
          <p:cNvCxnSpPr>
            <a:endCxn id="216"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22" name="Google Shape;222;p37"/>
          <p:cNvCxnSpPr>
            <a:endCxn id="217"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23" name="Google Shape;223;p37"/>
          <p:cNvCxnSpPr>
            <a:stCxn id="216" idx="2"/>
            <a:endCxn id="215"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224" name="Google Shape;224;p37"/>
          <p:cNvCxnSpPr>
            <a:stCxn id="214" idx="0"/>
            <a:endCxn id="218"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225" name="Google Shape;225;p37"/>
          <p:cNvCxnSpPr>
            <a:stCxn id="218" idx="3"/>
            <a:endCxn id="216"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226" name="Google Shape;226;p37"/>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27" name="Google Shape;227;p37"/>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28" name="Google Shape;228;p37"/>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29" name="Google Shape;229;p37"/>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230" name="Google Shape;230;p37"/>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231" name="Google Shape;231;p37"/>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watermark.jpg" id="236" name="Google Shape;236;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38" name="Google Shape;238;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40" name="Google Shape;240;p38"/>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8"/>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42" name="Google Shape;242;p38"/>
          <p:cNvSpPr txBox="1"/>
          <p:nvPr/>
        </p:nvSpPr>
        <p:spPr>
          <a:xfrm>
            <a:off x="387275" y="1161825"/>
            <a:ext cx="8455500" cy="7962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Montserrat"/>
              <a:buChar char="●"/>
            </a:pPr>
            <a:r>
              <a:rPr lang="en" sz="2600">
                <a:latin typeface="Montserrat"/>
                <a:ea typeface="Montserrat"/>
                <a:cs typeface="Montserrat"/>
                <a:sym typeface="Montserrat"/>
              </a:rPr>
              <a:t>Get your data! Customers, Sensors, etc...</a:t>
            </a:r>
            <a:endParaRPr sz="26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descr="watermark.jpg" id="247" name="Google Shape;247;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8" name="Google Shape;248;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9" name="Google Shape;249;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50" name="Google Shape;250;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51" name="Google Shape;251;p39"/>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9"/>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3" name="Google Shape;253;p39"/>
          <p:cNvCxnSpPr>
            <a:stCxn id="251" idx="3"/>
            <a:endCxn id="252"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sp>
        <p:nvSpPr>
          <p:cNvPr id="254" name="Google Shape;254;p39"/>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55" name="Google Shape;255;p39"/>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56" name="Google Shape;256;p39"/>
          <p:cNvSpPr txBox="1"/>
          <p:nvPr/>
        </p:nvSpPr>
        <p:spPr>
          <a:xfrm>
            <a:off x="387275" y="1161825"/>
            <a:ext cx="8455500" cy="7962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Montserrat"/>
              <a:buChar char="●"/>
            </a:pPr>
            <a:r>
              <a:rPr lang="en" sz="2600">
                <a:latin typeface="Montserrat"/>
                <a:ea typeface="Montserrat"/>
                <a:cs typeface="Montserrat"/>
                <a:sym typeface="Montserrat"/>
              </a:rPr>
              <a:t>Clean and format your data (using SciKit Learn and Vectorization)</a:t>
            </a:r>
            <a:endParaRPr sz="26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descr="watermark.jpg" id="261" name="Google Shape;261;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63" name="Google Shape;263;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64" name="Google Shape;264;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65" name="Google Shape;265;p40"/>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0"/>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0"/>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0"/>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9" name="Google Shape;269;p40"/>
          <p:cNvCxnSpPr>
            <a:stCxn id="265" idx="3"/>
            <a:endCxn id="266"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70" name="Google Shape;270;p40"/>
          <p:cNvCxnSpPr>
            <a:endCxn id="267"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71" name="Google Shape;271;p40"/>
          <p:cNvCxnSpPr>
            <a:stCxn id="266" idx="0"/>
            <a:endCxn id="268"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sp>
        <p:nvSpPr>
          <p:cNvPr id="272" name="Google Shape;272;p40"/>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73" name="Google Shape;273;p40"/>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74" name="Google Shape;274;p40"/>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75" name="Google Shape;275;p40"/>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Training</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descr="watermark.jpg" id="280" name="Google Shape;280;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1" name="Google Shape;281;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2" name="Google Shape;282;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3" name="Google Shape;283;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84" name="Google Shape;284;p41"/>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1"/>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1"/>
          <p:cNvSpPr/>
          <p:nvPr/>
        </p:nvSpPr>
        <p:spPr>
          <a:xfrm>
            <a:off x="3813975" y="2707875"/>
            <a:ext cx="1340400" cy="907800"/>
          </a:xfrm>
          <a:prstGeom prst="roundRect">
            <a:avLst>
              <a:gd fmla="val 16667" name="adj"/>
            </a:avLst>
          </a:prstGeom>
          <a:solidFill>
            <a:srgbClr val="C27BA0"/>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1"/>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8" name="Google Shape;288;p41"/>
          <p:cNvCxnSpPr>
            <a:stCxn id="284" idx="3"/>
            <a:endCxn id="285"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89" name="Google Shape;289;p41"/>
          <p:cNvCxnSpPr>
            <a:endCxn id="286"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90" name="Google Shape;290;p41"/>
          <p:cNvCxnSpPr>
            <a:stCxn id="285" idx="0"/>
            <a:endCxn id="287"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sp>
        <p:nvSpPr>
          <p:cNvPr id="291" name="Google Shape;291;p41"/>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92" name="Google Shape;292;p41"/>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93" name="Google Shape;293;p41"/>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94" name="Google Shape;294;p41"/>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descr="watermark.jpg" id="299" name="Google Shape;299;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00" name="Google Shape;300;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01" name="Google Shape;301;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02" name="Google Shape;302;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303" name="Google Shape;303;p42"/>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2"/>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2"/>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2"/>
          <p:cNvSpPr/>
          <p:nvPr/>
        </p:nvSpPr>
        <p:spPr>
          <a:xfrm>
            <a:off x="5628400" y="2707875"/>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2"/>
          <p:cNvSpPr/>
          <p:nvPr/>
        </p:nvSpPr>
        <p:spPr>
          <a:xfrm>
            <a:off x="3813975" y="1562850"/>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8" name="Google Shape;308;p42"/>
          <p:cNvCxnSpPr>
            <a:stCxn id="303" idx="3"/>
            <a:endCxn id="304"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309" name="Google Shape;309;p42"/>
          <p:cNvCxnSpPr>
            <a:endCxn id="305"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310" name="Google Shape;310;p42"/>
          <p:cNvCxnSpPr>
            <a:endCxn id="306"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311" name="Google Shape;311;p42"/>
          <p:cNvCxnSpPr>
            <a:stCxn id="304" idx="0"/>
            <a:endCxn id="307"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312" name="Google Shape;312;p42"/>
          <p:cNvCxnSpPr>
            <a:stCxn id="307" idx="3"/>
            <a:endCxn id="306"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313" name="Google Shape;313;p42"/>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314" name="Google Shape;314;p42"/>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315" name="Google Shape;315;p42"/>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316" name="Google Shape;316;p42"/>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317" name="Google Shape;317;p42"/>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descr="watermark.jpg" id="322" name="Google Shape;322;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23" name="Google Shape;323;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24" name="Google Shape;32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25" name="Google Shape;325;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326" name="Google Shape;326;p43"/>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3"/>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3"/>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3"/>
          <p:cNvSpPr/>
          <p:nvPr/>
        </p:nvSpPr>
        <p:spPr>
          <a:xfrm>
            <a:off x="5628400" y="2707875"/>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3"/>
          <p:cNvSpPr/>
          <p:nvPr/>
        </p:nvSpPr>
        <p:spPr>
          <a:xfrm>
            <a:off x="3813975" y="1562850"/>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1" name="Google Shape;331;p43"/>
          <p:cNvCxnSpPr>
            <a:stCxn id="326" idx="3"/>
            <a:endCxn id="327"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332" name="Google Shape;332;p43"/>
          <p:cNvCxnSpPr>
            <a:endCxn id="328"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333" name="Google Shape;333;p43"/>
          <p:cNvCxnSpPr>
            <a:endCxn id="329"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334" name="Google Shape;334;p43"/>
          <p:cNvCxnSpPr>
            <a:stCxn id="327" idx="0"/>
            <a:endCxn id="330"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335" name="Google Shape;335;p43"/>
          <p:cNvCxnSpPr>
            <a:stCxn id="330" idx="3"/>
            <a:endCxn id="329"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336" name="Google Shape;336;p43"/>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337" name="Google Shape;337;p43"/>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338" name="Google Shape;338;p43"/>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339" name="Google Shape;339;p43"/>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340" name="Google Shape;340;p43"/>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cxnSp>
        <p:nvCxnSpPr>
          <p:cNvPr id="341" name="Google Shape;341;p43"/>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16" name="Google Shape;116;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Goals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Machine Learning Basics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Classification Metrics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Text Feature Extraction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Familiarize ourselves with Scikit-Learn and Python to perform text classification on real data sets.</a:t>
            </a:r>
            <a:endParaRPr sz="2900">
              <a:solidFill>
                <a:srgbClr val="434343"/>
              </a:solidFill>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 name="Google Shape;11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descr="watermark.jpg" id="346" name="Google Shape;346;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47" name="Google Shape;347;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48" name="Google Shape;348;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49" name="Google Shape;349;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350" name="Google Shape;350;p44"/>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4"/>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4"/>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4"/>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4"/>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4"/>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6" name="Google Shape;356;p44"/>
          <p:cNvCxnSpPr>
            <a:stCxn id="350" idx="3"/>
            <a:endCxn id="351"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357" name="Google Shape;357;p44"/>
          <p:cNvCxnSpPr>
            <a:endCxn id="352"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358" name="Google Shape;358;p44"/>
          <p:cNvCxnSpPr>
            <a:endCxn id="353"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359" name="Google Shape;359;p44"/>
          <p:cNvCxnSpPr>
            <a:endCxn id="354"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360" name="Google Shape;360;p44"/>
          <p:cNvCxnSpPr>
            <a:stCxn id="353" idx="2"/>
            <a:endCxn id="352"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361" name="Google Shape;361;p44"/>
          <p:cNvCxnSpPr>
            <a:stCxn id="351" idx="0"/>
            <a:endCxn id="355"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362" name="Google Shape;362;p44"/>
          <p:cNvCxnSpPr>
            <a:stCxn id="355" idx="3"/>
            <a:endCxn id="353"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363" name="Google Shape;363;p44"/>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364" name="Google Shape;364;p44"/>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365" name="Google Shape;365;p44"/>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366" name="Google Shape;366;p44"/>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367" name="Google Shape;367;p44"/>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368" name="Google Shape;368;p44"/>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descr="watermark.jpg" id="373" name="Google Shape;373;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4" name="Google Shape;374;p4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75" name="Google Shape;375;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76" name="Google Shape;376;p4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377" name="Google Shape;377;p4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Text</a:t>
            </a:r>
            <a:r>
              <a:rPr lang="en" sz="2600">
                <a:solidFill>
                  <a:srgbClr val="333333"/>
                </a:solidFill>
                <a:latin typeface="Montserrat"/>
                <a:ea typeface="Montserrat"/>
                <a:cs typeface="Montserrat"/>
                <a:sym typeface="Montserrat"/>
              </a:rPr>
              <a:t> classification and recognition is a very common and widely applicable use of machine learning.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Later on we will learn about the SciKit-Learn Library in order to use Python to conduct machine learning text classification!</a:t>
            </a:r>
            <a:endParaRPr sz="2600">
              <a:solidFill>
                <a:srgbClr val="33333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83" name="Google Shape;383;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take a moment to focus on the train/test split that </a:t>
            </a:r>
            <a:r>
              <a:rPr lang="en" sz="2900">
                <a:solidFill>
                  <a:srgbClr val="434343"/>
                </a:solidFill>
                <a:latin typeface="Montserrat"/>
                <a:ea typeface="Montserrat"/>
                <a:cs typeface="Montserrat"/>
                <a:sym typeface="Montserrat"/>
              </a:rPr>
              <a:t>occurred</a:t>
            </a:r>
            <a:r>
              <a:rPr lang="en" sz="2900">
                <a:solidFill>
                  <a:srgbClr val="434343"/>
                </a:solidFill>
                <a:latin typeface="Montserrat"/>
                <a:ea typeface="Montserrat"/>
                <a:cs typeface="Montserrat"/>
                <a:sym typeface="Montserrat"/>
              </a:rPr>
              <a:t> and learn a few terms.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a full data set of Ham vs Spam text messages.</a:t>
            </a:r>
            <a:endParaRPr sz="2900">
              <a:solidFill>
                <a:srgbClr val="434343"/>
              </a:solidFill>
              <a:latin typeface="Montserrat"/>
              <a:ea typeface="Montserrat"/>
              <a:cs typeface="Montserrat"/>
              <a:sym typeface="Montserrat"/>
            </a:endParaRPr>
          </a:p>
        </p:txBody>
      </p:sp>
      <p:pic>
        <p:nvPicPr>
          <p:cNvPr descr="watermark.jpg" id="384" name="Google Shape;384;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5" name="Google Shape;385;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91" name="Google Shape;391;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a full data set of Ham vs Spam text messages.</a:t>
            </a:r>
            <a:endParaRPr sz="2900">
              <a:solidFill>
                <a:srgbClr val="434343"/>
              </a:solidFill>
              <a:latin typeface="Montserrat"/>
              <a:ea typeface="Montserrat"/>
              <a:cs typeface="Montserrat"/>
              <a:sym typeface="Montserrat"/>
            </a:endParaRPr>
          </a:p>
        </p:txBody>
      </p:sp>
      <p:pic>
        <p:nvPicPr>
          <p:cNvPr descr="watermark.jpg" id="392" name="Google Shape;392;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3" name="Google Shape;393;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94" name="Google Shape;394;p47"/>
          <p:cNvPicPr preferRelativeResize="0"/>
          <p:nvPr/>
        </p:nvPicPr>
        <p:blipFill>
          <a:blip r:embed="rId4">
            <a:alphaModFix/>
          </a:blip>
          <a:stretch>
            <a:fillRect/>
          </a:stretch>
        </p:blipFill>
        <p:spPr>
          <a:xfrm>
            <a:off x="2275163" y="2332474"/>
            <a:ext cx="4593675" cy="223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00" name="Google Shape;400;p48"/>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the split, we have labels and features</a:t>
            </a:r>
            <a:endParaRPr sz="2900">
              <a:solidFill>
                <a:srgbClr val="434343"/>
              </a:solidFill>
              <a:latin typeface="Montserrat"/>
              <a:ea typeface="Montserrat"/>
              <a:cs typeface="Montserrat"/>
              <a:sym typeface="Montserrat"/>
            </a:endParaRPr>
          </a:p>
        </p:txBody>
      </p:sp>
      <p:pic>
        <p:nvPicPr>
          <p:cNvPr descr="watermark.jpg" id="401" name="Google Shape;401;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03" name="Google Shape;403;p48"/>
          <p:cNvPicPr preferRelativeResize="0"/>
          <p:nvPr/>
        </p:nvPicPr>
        <p:blipFill>
          <a:blip r:embed="rId4">
            <a:alphaModFix/>
          </a:blip>
          <a:stretch>
            <a:fillRect/>
          </a:stretch>
        </p:blipFill>
        <p:spPr>
          <a:xfrm>
            <a:off x="2275163" y="2332474"/>
            <a:ext cx="4593675" cy="2236400"/>
          </a:xfrm>
          <a:prstGeom prst="rect">
            <a:avLst/>
          </a:prstGeom>
          <a:noFill/>
          <a:ln>
            <a:noFill/>
          </a:ln>
        </p:spPr>
      </p:pic>
      <p:sp>
        <p:nvSpPr>
          <p:cNvPr id="404" name="Google Shape;404;p48"/>
          <p:cNvSpPr/>
          <p:nvPr/>
        </p:nvSpPr>
        <p:spPr>
          <a:xfrm>
            <a:off x="2242050" y="2271350"/>
            <a:ext cx="571500" cy="2403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8"/>
          <p:cNvSpPr txBox="1"/>
          <p:nvPr/>
        </p:nvSpPr>
        <p:spPr>
          <a:xfrm>
            <a:off x="1449250" y="18531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Label</a:t>
            </a:r>
            <a:endParaRPr b="1" sz="2200">
              <a:solidFill>
                <a:srgbClr val="CC0000"/>
              </a:solidFill>
            </a:endParaRPr>
          </a:p>
        </p:txBody>
      </p:sp>
      <p:sp>
        <p:nvSpPr>
          <p:cNvPr id="406" name="Google Shape;406;p48"/>
          <p:cNvSpPr/>
          <p:nvPr/>
        </p:nvSpPr>
        <p:spPr>
          <a:xfrm>
            <a:off x="2886800" y="2195150"/>
            <a:ext cx="3982200" cy="24795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8"/>
          <p:cNvSpPr txBox="1"/>
          <p:nvPr/>
        </p:nvSpPr>
        <p:spPr>
          <a:xfrm>
            <a:off x="4002300" y="17769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Features</a:t>
            </a:r>
            <a:endParaRPr b="1" sz="2200">
              <a:solidFill>
                <a:srgbClr val="0000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13" name="Google Shape;413;p49"/>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call these Y Labels and X Features</a:t>
            </a:r>
            <a:endParaRPr sz="2900">
              <a:solidFill>
                <a:srgbClr val="434343"/>
              </a:solidFill>
              <a:latin typeface="Montserrat"/>
              <a:ea typeface="Montserrat"/>
              <a:cs typeface="Montserrat"/>
              <a:sym typeface="Montserrat"/>
            </a:endParaRPr>
          </a:p>
        </p:txBody>
      </p:sp>
      <p:pic>
        <p:nvPicPr>
          <p:cNvPr descr="watermark.jpg" id="414" name="Google Shape;414;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16" name="Google Shape;416;p49"/>
          <p:cNvPicPr preferRelativeResize="0"/>
          <p:nvPr/>
        </p:nvPicPr>
        <p:blipFill>
          <a:blip r:embed="rId4">
            <a:alphaModFix/>
          </a:blip>
          <a:stretch>
            <a:fillRect/>
          </a:stretch>
        </p:blipFill>
        <p:spPr>
          <a:xfrm>
            <a:off x="2275163" y="2332474"/>
            <a:ext cx="4593675" cy="2236400"/>
          </a:xfrm>
          <a:prstGeom prst="rect">
            <a:avLst/>
          </a:prstGeom>
          <a:noFill/>
          <a:ln>
            <a:noFill/>
          </a:ln>
        </p:spPr>
      </p:pic>
      <p:sp>
        <p:nvSpPr>
          <p:cNvPr id="417" name="Google Shape;417;p49"/>
          <p:cNvSpPr/>
          <p:nvPr/>
        </p:nvSpPr>
        <p:spPr>
          <a:xfrm>
            <a:off x="2242050" y="2271350"/>
            <a:ext cx="571500" cy="2403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9"/>
          <p:cNvSpPr txBox="1"/>
          <p:nvPr/>
        </p:nvSpPr>
        <p:spPr>
          <a:xfrm>
            <a:off x="1449250" y="18531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Label</a:t>
            </a:r>
            <a:endParaRPr b="1" sz="2200">
              <a:solidFill>
                <a:srgbClr val="CC0000"/>
              </a:solidFill>
            </a:endParaRPr>
          </a:p>
        </p:txBody>
      </p:sp>
      <p:sp>
        <p:nvSpPr>
          <p:cNvPr id="419" name="Google Shape;419;p49"/>
          <p:cNvSpPr/>
          <p:nvPr/>
        </p:nvSpPr>
        <p:spPr>
          <a:xfrm>
            <a:off x="2886800" y="2195150"/>
            <a:ext cx="3982200" cy="24795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9"/>
          <p:cNvSpPr txBox="1"/>
          <p:nvPr/>
        </p:nvSpPr>
        <p:spPr>
          <a:xfrm>
            <a:off x="4002300" y="17769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Features</a:t>
            </a:r>
            <a:endParaRPr b="1" sz="2200">
              <a:solidFill>
                <a:srgbClr val="0000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26" name="Google Shape;426;p5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efore we fit the model, we split the data!</a:t>
            </a:r>
            <a:endParaRPr sz="2900">
              <a:solidFill>
                <a:srgbClr val="434343"/>
              </a:solidFill>
              <a:latin typeface="Montserrat"/>
              <a:ea typeface="Montserrat"/>
              <a:cs typeface="Montserrat"/>
              <a:sym typeface="Montserrat"/>
            </a:endParaRPr>
          </a:p>
        </p:txBody>
      </p:sp>
      <p:pic>
        <p:nvPicPr>
          <p:cNvPr descr="watermark.jpg" id="427" name="Google Shape;427;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8" name="Google Shape;428;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29" name="Google Shape;429;p50"/>
          <p:cNvPicPr preferRelativeResize="0"/>
          <p:nvPr/>
        </p:nvPicPr>
        <p:blipFill>
          <a:blip r:embed="rId4">
            <a:alphaModFix/>
          </a:blip>
          <a:stretch>
            <a:fillRect/>
          </a:stretch>
        </p:blipFill>
        <p:spPr>
          <a:xfrm>
            <a:off x="2275163" y="2332474"/>
            <a:ext cx="4593675" cy="2236400"/>
          </a:xfrm>
          <a:prstGeom prst="rect">
            <a:avLst/>
          </a:prstGeom>
          <a:noFill/>
          <a:ln>
            <a:noFill/>
          </a:ln>
        </p:spPr>
      </p:pic>
      <p:sp>
        <p:nvSpPr>
          <p:cNvPr id="430" name="Google Shape;430;p50"/>
          <p:cNvSpPr/>
          <p:nvPr/>
        </p:nvSpPr>
        <p:spPr>
          <a:xfrm>
            <a:off x="2242050" y="2271350"/>
            <a:ext cx="571500" cy="2403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0"/>
          <p:cNvSpPr txBox="1"/>
          <p:nvPr/>
        </p:nvSpPr>
        <p:spPr>
          <a:xfrm>
            <a:off x="1449250" y="18531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Label</a:t>
            </a:r>
            <a:endParaRPr b="1" sz="2200">
              <a:solidFill>
                <a:srgbClr val="CC0000"/>
              </a:solidFill>
            </a:endParaRPr>
          </a:p>
        </p:txBody>
      </p:sp>
      <p:sp>
        <p:nvSpPr>
          <p:cNvPr id="432" name="Google Shape;432;p50"/>
          <p:cNvSpPr/>
          <p:nvPr/>
        </p:nvSpPr>
        <p:spPr>
          <a:xfrm>
            <a:off x="2886800" y="2195150"/>
            <a:ext cx="3982200" cy="24795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0"/>
          <p:cNvSpPr txBox="1"/>
          <p:nvPr/>
        </p:nvSpPr>
        <p:spPr>
          <a:xfrm>
            <a:off x="4002300" y="17769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Features</a:t>
            </a:r>
            <a:endParaRPr b="1" sz="2200">
              <a:solidFill>
                <a:srgbClr val="0000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39" name="Google Shape;439;p5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fit the model, we split the data!</a:t>
            </a:r>
            <a:endParaRPr sz="2900">
              <a:solidFill>
                <a:srgbClr val="434343"/>
              </a:solidFill>
              <a:latin typeface="Montserrat"/>
              <a:ea typeface="Montserrat"/>
              <a:cs typeface="Montserrat"/>
              <a:sym typeface="Montserrat"/>
            </a:endParaRPr>
          </a:p>
        </p:txBody>
      </p:sp>
      <p:pic>
        <p:nvPicPr>
          <p:cNvPr descr="watermark.jpg" id="440" name="Google Shape;440;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1" name="Google Shape;441;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42" name="Google Shape;442;p51"/>
          <p:cNvPicPr preferRelativeResize="0"/>
          <p:nvPr/>
        </p:nvPicPr>
        <p:blipFill>
          <a:blip r:embed="rId4">
            <a:alphaModFix/>
          </a:blip>
          <a:stretch>
            <a:fillRect/>
          </a:stretch>
        </p:blipFill>
        <p:spPr>
          <a:xfrm>
            <a:off x="2275163" y="2332474"/>
            <a:ext cx="4593675" cy="2236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48" name="Google Shape;448;p5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fit the model, we split the data!</a:t>
            </a:r>
            <a:endParaRPr sz="2900">
              <a:solidFill>
                <a:srgbClr val="434343"/>
              </a:solidFill>
              <a:latin typeface="Montserrat"/>
              <a:ea typeface="Montserrat"/>
              <a:cs typeface="Montserrat"/>
              <a:sym typeface="Montserrat"/>
            </a:endParaRPr>
          </a:p>
        </p:txBody>
      </p:sp>
      <p:pic>
        <p:nvPicPr>
          <p:cNvPr descr="watermark.jpg" id="449" name="Google Shape;449;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0" name="Google Shape;450;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51" name="Google Shape;451;p52"/>
          <p:cNvPicPr preferRelativeResize="0"/>
          <p:nvPr/>
        </p:nvPicPr>
        <p:blipFill rotWithShape="1">
          <a:blip r:embed="rId4">
            <a:alphaModFix/>
          </a:blip>
          <a:srcRect b="49423" l="0" r="0" t="0"/>
          <a:stretch/>
        </p:blipFill>
        <p:spPr>
          <a:xfrm>
            <a:off x="2362063" y="2156649"/>
            <a:ext cx="4593675" cy="1131075"/>
          </a:xfrm>
          <a:prstGeom prst="rect">
            <a:avLst/>
          </a:prstGeom>
          <a:noFill/>
          <a:ln>
            <a:noFill/>
          </a:ln>
        </p:spPr>
      </p:pic>
      <p:pic>
        <p:nvPicPr>
          <p:cNvPr id="452" name="Google Shape;452;p52"/>
          <p:cNvPicPr preferRelativeResize="0"/>
          <p:nvPr/>
        </p:nvPicPr>
        <p:blipFill rotWithShape="1">
          <a:blip r:embed="rId4">
            <a:alphaModFix/>
          </a:blip>
          <a:srcRect b="0" l="0" r="0" t="49423"/>
          <a:stretch/>
        </p:blipFill>
        <p:spPr>
          <a:xfrm>
            <a:off x="2362063" y="4012425"/>
            <a:ext cx="4593675" cy="1131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58" name="Google Shape;458;p5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fit the model, we split the data!</a:t>
            </a:r>
            <a:endParaRPr sz="2900">
              <a:solidFill>
                <a:srgbClr val="434343"/>
              </a:solidFill>
              <a:latin typeface="Montserrat"/>
              <a:ea typeface="Montserrat"/>
              <a:cs typeface="Montserrat"/>
              <a:sym typeface="Montserrat"/>
            </a:endParaRPr>
          </a:p>
        </p:txBody>
      </p:sp>
      <p:pic>
        <p:nvPicPr>
          <p:cNvPr descr="watermark.jpg" id="459" name="Google Shape;459;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0" name="Google Shape;460;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61" name="Google Shape;461;p53"/>
          <p:cNvPicPr preferRelativeResize="0"/>
          <p:nvPr/>
        </p:nvPicPr>
        <p:blipFill rotWithShape="1">
          <a:blip r:embed="rId4">
            <a:alphaModFix/>
          </a:blip>
          <a:srcRect b="49423" l="0" r="0" t="0"/>
          <a:stretch/>
        </p:blipFill>
        <p:spPr>
          <a:xfrm>
            <a:off x="2362063" y="2156649"/>
            <a:ext cx="4593675" cy="1131075"/>
          </a:xfrm>
          <a:prstGeom prst="rect">
            <a:avLst/>
          </a:prstGeom>
          <a:noFill/>
          <a:ln>
            <a:noFill/>
          </a:ln>
        </p:spPr>
      </p:pic>
      <p:pic>
        <p:nvPicPr>
          <p:cNvPr id="462" name="Google Shape;462;p53"/>
          <p:cNvPicPr preferRelativeResize="0"/>
          <p:nvPr/>
        </p:nvPicPr>
        <p:blipFill rotWithShape="1">
          <a:blip r:embed="rId4">
            <a:alphaModFix/>
          </a:blip>
          <a:srcRect b="0" l="0" r="0" t="49423"/>
          <a:stretch/>
        </p:blipFill>
        <p:spPr>
          <a:xfrm>
            <a:off x="2362063" y="4012425"/>
            <a:ext cx="4593675" cy="1131075"/>
          </a:xfrm>
          <a:prstGeom prst="rect">
            <a:avLst/>
          </a:prstGeom>
          <a:noFill/>
          <a:ln>
            <a:noFill/>
          </a:ln>
        </p:spPr>
      </p:pic>
      <p:sp>
        <p:nvSpPr>
          <p:cNvPr id="463" name="Google Shape;463;p53"/>
          <p:cNvSpPr txBox="1"/>
          <p:nvPr/>
        </p:nvSpPr>
        <p:spPr>
          <a:xfrm>
            <a:off x="7154325" y="24007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B45F06"/>
                </a:solidFill>
              </a:rPr>
              <a:t>TEST</a:t>
            </a:r>
            <a:endParaRPr b="1" sz="2200">
              <a:solidFill>
                <a:srgbClr val="B45F06"/>
              </a:solidFill>
            </a:endParaRPr>
          </a:p>
        </p:txBody>
      </p:sp>
      <p:sp>
        <p:nvSpPr>
          <p:cNvPr id="464" name="Google Shape;464;p53"/>
          <p:cNvSpPr txBox="1"/>
          <p:nvPr/>
        </p:nvSpPr>
        <p:spPr>
          <a:xfrm>
            <a:off x="7218800" y="434092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741B47"/>
                </a:solidFill>
              </a:rPr>
              <a:t>TRAIN</a:t>
            </a:r>
            <a:endParaRPr b="1" sz="2200">
              <a:solidFill>
                <a:srgbClr val="741B4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4" name="Google Shape;124;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we start with quite a few “theory” lectures, we won’t code anything until we have a solid understanding of Machine Learning, Classification, and Text Feature Extraction concepts.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125" name="Google Shape;12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 name="Google Shape;126;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70" name="Google Shape;470;p5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fit the model, we split the data!</a:t>
            </a:r>
            <a:endParaRPr sz="2900">
              <a:solidFill>
                <a:srgbClr val="434343"/>
              </a:solidFill>
              <a:latin typeface="Montserrat"/>
              <a:ea typeface="Montserrat"/>
              <a:cs typeface="Montserrat"/>
              <a:sym typeface="Montserrat"/>
            </a:endParaRPr>
          </a:p>
        </p:txBody>
      </p:sp>
      <p:pic>
        <p:nvPicPr>
          <p:cNvPr descr="watermark.jpg" id="471" name="Google Shape;471;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2" name="Google Shape;472;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3" name="Google Shape;473;p54"/>
          <p:cNvPicPr preferRelativeResize="0"/>
          <p:nvPr/>
        </p:nvPicPr>
        <p:blipFill rotWithShape="1">
          <a:blip r:embed="rId4">
            <a:alphaModFix/>
          </a:blip>
          <a:srcRect b="49423" l="0" r="0" t="0"/>
          <a:stretch/>
        </p:blipFill>
        <p:spPr>
          <a:xfrm>
            <a:off x="2362063" y="2156649"/>
            <a:ext cx="4593675" cy="1131075"/>
          </a:xfrm>
          <a:prstGeom prst="rect">
            <a:avLst/>
          </a:prstGeom>
          <a:noFill/>
          <a:ln>
            <a:noFill/>
          </a:ln>
        </p:spPr>
      </p:pic>
      <p:pic>
        <p:nvPicPr>
          <p:cNvPr id="474" name="Google Shape;474;p54"/>
          <p:cNvPicPr preferRelativeResize="0"/>
          <p:nvPr/>
        </p:nvPicPr>
        <p:blipFill rotWithShape="1">
          <a:blip r:embed="rId4">
            <a:alphaModFix/>
          </a:blip>
          <a:srcRect b="0" l="0" r="0" t="49423"/>
          <a:stretch/>
        </p:blipFill>
        <p:spPr>
          <a:xfrm>
            <a:off x="2362063" y="4012425"/>
            <a:ext cx="4593675" cy="1131075"/>
          </a:xfrm>
          <a:prstGeom prst="rect">
            <a:avLst/>
          </a:prstGeom>
          <a:noFill/>
          <a:ln>
            <a:noFill/>
          </a:ln>
        </p:spPr>
      </p:pic>
      <p:sp>
        <p:nvSpPr>
          <p:cNvPr id="475" name="Google Shape;475;p54"/>
          <p:cNvSpPr txBox="1"/>
          <p:nvPr/>
        </p:nvSpPr>
        <p:spPr>
          <a:xfrm>
            <a:off x="7154325" y="24007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B45F06"/>
                </a:solidFill>
              </a:rPr>
              <a:t>TEST</a:t>
            </a:r>
            <a:endParaRPr b="1" sz="2200">
              <a:solidFill>
                <a:srgbClr val="B45F06"/>
              </a:solidFill>
            </a:endParaRPr>
          </a:p>
        </p:txBody>
      </p:sp>
      <p:sp>
        <p:nvSpPr>
          <p:cNvPr id="476" name="Google Shape;476;p54"/>
          <p:cNvSpPr txBox="1"/>
          <p:nvPr/>
        </p:nvSpPr>
        <p:spPr>
          <a:xfrm>
            <a:off x="7218800" y="434092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741B47"/>
                </a:solidFill>
              </a:rPr>
              <a:t>TRAIN</a:t>
            </a:r>
            <a:endParaRPr b="1" sz="2200">
              <a:solidFill>
                <a:srgbClr val="741B47"/>
              </a:solidFill>
            </a:endParaRPr>
          </a:p>
        </p:txBody>
      </p:sp>
      <p:sp>
        <p:nvSpPr>
          <p:cNvPr id="477" name="Google Shape;477;p54"/>
          <p:cNvSpPr/>
          <p:nvPr/>
        </p:nvSpPr>
        <p:spPr>
          <a:xfrm>
            <a:off x="2362075" y="2084688"/>
            <a:ext cx="571500" cy="12750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4"/>
          <p:cNvSpPr/>
          <p:nvPr/>
        </p:nvSpPr>
        <p:spPr>
          <a:xfrm>
            <a:off x="2362075" y="3940450"/>
            <a:ext cx="571500" cy="12750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4"/>
          <p:cNvSpPr/>
          <p:nvPr/>
        </p:nvSpPr>
        <p:spPr>
          <a:xfrm>
            <a:off x="3004050" y="2084700"/>
            <a:ext cx="4054800" cy="12414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4"/>
          <p:cNvSpPr/>
          <p:nvPr/>
        </p:nvSpPr>
        <p:spPr>
          <a:xfrm>
            <a:off x="3004050" y="4012450"/>
            <a:ext cx="4054800" cy="113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4"/>
          <p:cNvSpPr txBox="1"/>
          <p:nvPr/>
        </p:nvSpPr>
        <p:spPr>
          <a:xfrm>
            <a:off x="1595800" y="166942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TEST</a:t>
            </a:r>
            <a:endParaRPr b="1" sz="2200">
              <a:solidFill>
                <a:srgbClr val="CC0000"/>
              </a:solidFill>
            </a:endParaRPr>
          </a:p>
        </p:txBody>
      </p:sp>
      <p:sp>
        <p:nvSpPr>
          <p:cNvPr id="482" name="Google Shape;482;p54"/>
          <p:cNvSpPr txBox="1"/>
          <p:nvPr/>
        </p:nvSpPr>
        <p:spPr>
          <a:xfrm>
            <a:off x="1455100" y="351507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TRAIN</a:t>
            </a:r>
            <a:endParaRPr b="1" sz="2200">
              <a:solidFill>
                <a:srgbClr val="CC0000"/>
              </a:solidFill>
            </a:endParaRPr>
          </a:p>
        </p:txBody>
      </p:sp>
      <p:sp>
        <p:nvSpPr>
          <p:cNvPr id="483" name="Google Shape;483;p54"/>
          <p:cNvSpPr txBox="1"/>
          <p:nvPr/>
        </p:nvSpPr>
        <p:spPr>
          <a:xfrm>
            <a:off x="4192500" y="166942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TEST</a:t>
            </a:r>
            <a:endParaRPr b="1" sz="2200">
              <a:solidFill>
                <a:srgbClr val="0000FF"/>
              </a:solidFill>
            </a:endParaRPr>
          </a:p>
        </p:txBody>
      </p:sp>
      <p:sp>
        <p:nvSpPr>
          <p:cNvPr id="484" name="Google Shape;484;p54"/>
          <p:cNvSpPr txBox="1"/>
          <p:nvPr/>
        </p:nvSpPr>
        <p:spPr>
          <a:xfrm>
            <a:off x="4259575" y="35984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TRAIN</a:t>
            </a:r>
            <a:endParaRPr b="1" sz="2200">
              <a:solidFill>
                <a:srgbClr val="0000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90" name="Google Shape;49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after a train test split we always end up with 4 components: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X_train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X_test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Y_train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Y_test</a:t>
            </a:r>
            <a:endParaRPr sz="2900">
              <a:solidFill>
                <a:srgbClr val="434343"/>
              </a:solidFill>
              <a:latin typeface="Montserrat"/>
              <a:ea typeface="Montserrat"/>
              <a:cs typeface="Montserrat"/>
              <a:sym typeface="Montserrat"/>
            </a:endParaRPr>
          </a:p>
        </p:txBody>
      </p:sp>
      <p:pic>
        <p:nvPicPr>
          <p:cNvPr descr="watermark.jpg" id="491" name="Google Shape;49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2" name="Google Shape;49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98" name="Google Shape;49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4 components are simply the result of the train/test split groups being separated between features and labels.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continue to understand classification process in more detail and metrics to evaluate it!</a:t>
            </a:r>
            <a:endParaRPr sz="2900">
              <a:solidFill>
                <a:srgbClr val="434343"/>
              </a:solidFill>
              <a:latin typeface="Montserrat"/>
              <a:ea typeface="Montserrat"/>
              <a:cs typeface="Montserrat"/>
              <a:sym typeface="Montserrat"/>
            </a:endParaRPr>
          </a:p>
        </p:txBody>
      </p:sp>
      <p:pic>
        <p:nvPicPr>
          <p:cNvPr descr="watermark.jpg" id="499" name="Google Shape;49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0" name="Google Shape;50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Classification Metrics</a:t>
            </a:r>
            <a:endParaRPr b="1">
              <a:latin typeface="Montserrat"/>
              <a:ea typeface="Montserrat"/>
              <a:cs typeface="Montserrat"/>
              <a:sym typeface="Montserrat"/>
            </a:endParaRPr>
          </a:p>
        </p:txBody>
      </p:sp>
      <p:sp>
        <p:nvSpPr>
          <p:cNvPr id="506" name="Google Shape;506;p5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07" name="Google Shape;507;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8" name="Google Shape;508;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14" name="Google Shape;514;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just learned that after our machine learning process is complete, we will use performance metrics to evaluate how our model did.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discuss classification metrics in more detail!</a:t>
            </a:r>
            <a:endParaRPr sz="2900">
              <a:solidFill>
                <a:srgbClr val="434343"/>
              </a:solidFill>
              <a:latin typeface="Montserrat"/>
              <a:ea typeface="Montserrat"/>
              <a:cs typeface="Montserrat"/>
              <a:sym typeface="Montserrat"/>
            </a:endParaRPr>
          </a:p>
        </p:txBody>
      </p:sp>
      <p:pic>
        <p:nvPicPr>
          <p:cNvPr descr="watermark.jpg" id="515" name="Google Shape;515;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6" name="Google Shape;516;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22" name="Google Shape;522;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key classification metrics we need to understand are: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p:txBody>
      </p:sp>
      <p:pic>
        <p:nvPicPr>
          <p:cNvPr descr="watermark.jpg" id="523" name="Google Shape;523;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4" name="Google Shape;524;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30" name="Google Shape;530;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first, we should understand the reasoning behind these metrics and how they will actually work in the real world!</a:t>
            </a:r>
            <a:endParaRPr sz="2900">
              <a:solidFill>
                <a:srgbClr val="434343"/>
              </a:solidFill>
              <a:latin typeface="Montserrat"/>
              <a:ea typeface="Montserrat"/>
              <a:cs typeface="Montserrat"/>
              <a:sym typeface="Montserrat"/>
            </a:endParaRPr>
          </a:p>
        </p:txBody>
      </p:sp>
      <p:pic>
        <p:nvPicPr>
          <p:cNvPr descr="watermark.jpg" id="531" name="Google Shape;53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2" name="Google Shape;53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38" name="Google Shape;538;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Typically in any classification task your model can only achieve two results: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Either your model was </a:t>
            </a:r>
            <a:r>
              <a:rPr b="1" lang="en" sz="2900">
                <a:solidFill>
                  <a:srgbClr val="434343"/>
                </a:solidFill>
                <a:latin typeface="Montserrat"/>
                <a:ea typeface="Montserrat"/>
                <a:cs typeface="Montserrat"/>
                <a:sym typeface="Montserrat"/>
              </a:rPr>
              <a:t>correct</a:t>
            </a:r>
            <a:r>
              <a:rPr lang="en" sz="2900">
                <a:solidFill>
                  <a:srgbClr val="434343"/>
                </a:solidFill>
                <a:latin typeface="Montserrat"/>
                <a:ea typeface="Montserrat"/>
                <a:cs typeface="Montserrat"/>
                <a:sym typeface="Montserrat"/>
              </a:rPr>
              <a:t> in its prediction.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 your model was </a:t>
            </a:r>
            <a:r>
              <a:rPr b="1" lang="en" sz="2900">
                <a:solidFill>
                  <a:srgbClr val="434343"/>
                </a:solidFill>
                <a:latin typeface="Montserrat"/>
                <a:ea typeface="Montserrat"/>
                <a:cs typeface="Montserrat"/>
                <a:sym typeface="Montserrat"/>
              </a:rPr>
              <a:t>incorrect</a:t>
            </a:r>
            <a:r>
              <a:rPr lang="en" sz="2900">
                <a:solidFill>
                  <a:srgbClr val="434343"/>
                </a:solidFill>
                <a:latin typeface="Montserrat"/>
                <a:ea typeface="Montserrat"/>
                <a:cs typeface="Montserrat"/>
                <a:sym typeface="Montserrat"/>
              </a:rPr>
              <a:t> in its prediction.</a:t>
            </a:r>
            <a:endParaRPr sz="2900">
              <a:solidFill>
                <a:srgbClr val="434343"/>
              </a:solidFill>
              <a:latin typeface="Montserrat"/>
              <a:ea typeface="Montserrat"/>
              <a:cs typeface="Montserrat"/>
              <a:sym typeface="Montserrat"/>
            </a:endParaRPr>
          </a:p>
        </p:txBody>
      </p:sp>
      <p:pic>
        <p:nvPicPr>
          <p:cNvPr descr="watermark.jpg" id="539" name="Google Shape;539;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0" name="Google Shape;540;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46" name="Google Shape;546;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incorrect vs correct expands to situations where you have multiple classes.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the purposes of explaining the metrics, let’s imagine a </a:t>
            </a:r>
            <a:r>
              <a:rPr b="1" lang="en" sz="2900">
                <a:solidFill>
                  <a:srgbClr val="434343"/>
                </a:solidFill>
                <a:latin typeface="Montserrat"/>
                <a:ea typeface="Montserrat"/>
                <a:cs typeface="Montserrat"/>
                <a:sym typeface="Montserrat"/>
              </a:rPr>
              <a:t>binary classification</a:t>
            </a:r>
            <a:r>
              <a:rPr lang="en" sz="2900">
                <a:solidFill>
                  <a:srgbClr val="434343"/>
                </a:solidFill>
                <a:latin typeface="Montserrat"/>
                <a:ea typeface="Montserrat"/>
                <a:cs typeface="Montserrat"/>
                <a:sym typeface="Montserrat"/>
              </a:rPr>
              <a:t> situation, where we only have two available classes.</a:t>
            </a:r>
            <a:endParaRPr sz="2900">
              <a:solidFill>
                <a:srgbClr val="434343"/>
              </a:solidFill>
              <a:latin typeface="Montserrat"/>
              <a:ea typeface="Montserrat"/>
              <a:cs typeface="Montserrat"/>
              <a:sym typeface="Montserrat"/>
            </a:endParaRPr>
          </a:p>
        </p:txBody>
      </p:sp>
      <p:pic>
        <p:nvPicPr>
          <p:cNvPr descr="watermark.jpg" id="547" name="Google Shape;547;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8" name="Google Shape;548;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54" name="Google Shape;554;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our example, we will attempt to predict if a text is </a:t>
            </a:r>
            <a:r>
              <a:rPr b="1" lang="en" sz="2900">
                <a:solidFill>
                  <a:srgbClr val="434343"/>
                </a:solidFill>
                <a:latin typeface="Montserrat"/>
                <a:ea typeface="Montserrat"/>
                <a:cs typeface="Montserrat"/>
                <a:sym typeface="Montserrat"/>
              </a:rPr>
              <a:t>S</a:t>
            </a:r>
            <a:r>
              <a:rPr b="1" lang="en" sz="2900">
                <a:solidFill>
                  <a:srgbClr val="434343"/>
                </a:solidFill>
                <a:latin typeface="Montserrat"/>
                <a:ea typeface="Montserrat"/>
                <a:cs typeface="Montserrat"/>
                <a:sym typeface="Montserrat"/>
              </a:rPr>
              <a:t>pam </a:t>
            </a:r>
            <a:r>
              <a:rPr lang="en" sz="2900">
                <a:solidFill>
                  <a:srgbClr val="434343"/>
                </a:solidFill>
                <a:latin typeface="Montserrat"/>
                <a:ea typeface="Montserrat"/>
                <a:cs typeface="Montserrat"/>
                <a:sym typeface="Montserrat"/>
              </a:rPr>
              <a:t>or </a:t>
            </a:r>
            <a:r>
              <a:rPr b="1" lang="en" sz="2900">
                <a:solidFill>
                  <a:srgbClr val="434343"/>
                </a:solidFill>
                <a:latin typeface="Montserrat"/>
                <a:ea typeface="Montserrat"/>
                <a:cs typeface="Montserrat"/>
                <a:sym typeface="Montserrat"/>
              </a:rPr>
              <a:t>H</a:t>
            </a:r>
            <a:r>
              <a:rPr b="1" lang="en" sz="2900">
                <a:solidFill>
                  <a:srgbClr val="434343"/>
                </a:solidFill>
                <a:latin typeface="Montserrat"/>
                <a:ea typeface="Montserrat"/>
                <a:cs typeface="Montserrat"/>
                <a:sym typeface="Montserrat"/>
              </a:rPr>
              <a:t>am (legitimate).</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Since this is supervised learning, we will first </a:t>
            </a:r>
            <a:r>
              <a:rPr b="1" lang="en" sz="2900">
                <a:solidFill>
                  <a:srgbClr val="434343"/>
                </a:solidFill>
                <a:latin typeface="Montserrat"/>
                <a:ea typeface="Montserrat"/>
                <a:cs typeface="Montserrat"/>
                <a:sym typeface="Montserrat"/>
              </a:rPr>
              <a:t>fit/train</a:t>
            </a:r>
            <a:r>
              <a:rPr lang="en" sz="2900">
                <a:solidFill>
                  <a:srgbClr val="434343"/>
                </a:solidFill>
                <a:latin typeface="Montserrat"/>
                <a:ea typeface="Montserrat"/>
                <a:cs typeface="Montserrat"/>
                <a:sym typeface="Montserrat"/>
              </a:rPr>
              <a:t> a model on </a:t>
            </a:r>
            <a:r>
              <a:rPr b="1" lang="en" sz="2900">
                <a:solidFill>
                  <a:srgbClr val="434343"/>
                </a:solidFill>
                <a:latin typeface="Montserrat"/>
                <a:ea typeface="Montserrat"/>
                <a:cs typeface="Montserrat"/>
                <a:sym typeface="Montserrat"/>
              </a:rPr>
              <a:t>training data</a:t>
            </a:r>
            <a:r>
              <a:rPr lang="en" sz="2900">
                <a:solidFill>
                  <a:srgbClr val="434343"/>
                </a:solidFill>
                <a:latin typeface="Montserrat"/>
                <a:ea typeface="Montserrat"/>
                <a:cs typeface="Montserrat"/>
                <a:sym typeface="Montserrat"/>
              </a:rPr>
              <a:t>, then </a:t>
            </a:r>
            <a:r>
              <a:rPr b="1" lang="en" sz="2900">
                <a:solidFill>
                  <a:srgbClr val="434343"/>
                </a:solidFill>
                <a:latin typeface="Montserrat"/>
                <a:ea typeface="Montserrat"/>
                <a:cs typeface="Montserrat"/>
                <a:sym typeface="Montserrat"/>
              </a:rPr>
              <a:t>test </a:t>
            </a:r>
            <a:r>
              <a:rPr lang="en" sz="2900">
                <a:solidFill>
                  <a:srgbClr val="434343"/>
                </a:solidFill>
                <a:latin typeface="Montserrat"/>
                <a:ea typeface="Montserrat"/>
                <a:cs typeface="Montserrat"/>
                <a:sym typeface="Montserrat"/>
              </a:rPr>
              <a:t>the model on </a:t>
            </a:r>
            <a:r>
              <a:rPr b="1" lang="en" sz="2900">
                <a:solidFill>
                  <a:srgbClr val="434343"/>
                </a:solidFill>
                <a:latin typeface="Montserrat"/>
                <a:ea typeface="Montserrat"/>
                <a:cs typeface="Montserrat"/>
                <a:sym typeface="Montserrat"/>
              </a:rPr>
              <a:t>testing data</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Once we have the model’s predictions from the </a:t>
            </a:r>
            <a:r>
              <a:rPr b="1" lang="en" sz="2900">
                <a:solidFill>
                  <a:srgbClr val="434343"/>
                </a:solidFill>
                <a:latin typeface="Montserrat"/>
                <a:ea typeface="Montserrat"/>
                <a:cs typeface="Montserrat"/>
                <a:sym typeface="Montserrat"/>
              </a:rPr>
              <a:t>X_test </a:t>
            </a:r>
            <a:r>
              <a:rPr lang="en" sz="2900">
                <a:solidFill>
                  <a:srgbClr val="434343"/>
                </a:solidFill>
                <a:latin typeface="Montserrat"/>
                <a:ea typeface="Montserrat"/>
                <a:cs typeface="Montserrat"/>
                <a:sym typeface="Montserrat"/>
              </a:rPr>
              <a:t>data, we compare it to the </a:t>
            </a:r>
            <a:r>
              <a:rPr b="1" lang="en" sz="2900">
                <a:solidFill>
                  <a:srgbClr val="434343"/>
                </a:solidFill>
                <a:latin typeface="Montserrat"/>
                <a:ea typeface="Montserrat"/>
                <a:cs typeface="Montserrat"/>
                <a:sym typeface="Montserrat"/>
              </a:rPr>
              <a:t>true y values </a:t>
            </a:r>
            <a:r>
              <a:rPr lang="en" sz="2900">
                <a:solidFill>
                  <a:srgbClr val="434343"/>
                </a:solidFill>
                <a:latin typeface="Montserrat"/>
                <a:ea typeface="Montserrat"/>
                <a:cs typeface="Montserrat"/>
                <a:sym typeface="Montserrat"/>
              </a:rPr>
              <a:t>(the correct labels).</a:t>
            </a:r>
            <a:endParaRPr sz="2900">
              <a:solidFill>
                <a:srgbClr val="434343"/>
              </a:solidFill>
              <a:latin typeface="Montserrat"/>
              <a:ea typeface="Montserrat"/>
              <a:cs typeface="Montserrat"/>
              <a:sym typeface="Montserrat"/>
            </a:endParaRPr>
          </a:p>
        </p:txBody>
      </p:sp>
      <p:pic>
        <p:nvPicPr>
          <p:cNvPr descr="watermark.jpg" id="555" name="Google Shape;555;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6" name="Google Shape;556;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 Overview</a:t>
            </a:r>
            <a:endParaRPr b="1">
              <a:latin typeface="Montserrat"/>
              <a:ea typeface="Montserrat"/>
              <a:cs typeface="Montserrat"/>
              <a:sym typeface="Montserrat"/>
            </a:endParaRPr>
          </a:p>
        </p:txBody>
      </p:sp>
      <p:sp>
        <p:nvSpPr>
          <p:cNvPr id="132" name="Google Shape;132;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33" name="Google Shape;13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 name="Google Shape;13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62" name="Google Shape;562;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there will be a few steps to convert the raw text into a format that the machine learning model can understand.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discuss these methods in much more detail later on!</a:t>
            </a:r>
            <a:endParaRPr sz="2900">
              <a:solidFill>
                <a:srgbClr val="434343"/>
              </a:solidFill>
              <a:latin typeface="Montserrat"/>
              <a:ea typeface="Montserrat"/>
              <a:cs typeface="Montserrat"/>
              <a:sym typeface="Montserrat"/>
            </a:endParaRPr>
          </a:p>
        </p:txBody>
      </p:sp>
      <p:pic>
        <p:nvPicPr>
          <p:cNvPr descr="watermark.jpg" id="563" name="Google Shape;563;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4" name="Google Shape;564;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570" name="Google Shape;570;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1" name="Google Shape;571;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72" name="Google Shape;572;p65"/>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Raw Text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cxnSp>
        <p:nvCxnSpPr>
          <p:cNvPr id="573" name="Google Shape;573;p65"/>
          <p:cNvCxnSpPr>
            <a:stCxn id="574" idx="3"/>
            <a:endCxn id="575" idx="1"/>
          </p:cNvCxnSpPr>
          <p:nvPr/>
        </p:nvCxnSpPr>
        <p:spPr>
          <a:xfrm>
            <a:off x="1999850" y="1698724"/>
            <a:ext cx="1467600" cy="7695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576" name="Google Shape;576;p65"/>
          <p:cNvSpPr/>
          <p:nvPr/>
        </p:nvSpPr>
        <p:spPr>
          <a:xfrm>
            <a:off x="3467550" y="1700675"/>
            <a:ext cx="31413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Vectorizer</a:t>
            </a:r>
            <a:endParaRPr sz="3000">
              <a:latin typeface="Montserrat"/>
              <a:ea typeface="Montserrat"/>
              <a:cs typeface="Montserrat"/>
              <a:sym typeface="Montserrat"/>
            </a:endParaRPr>
          </a:p>
        </p:txBody>
      </p:sp>
      <p:pic>
        <p:nvPicPr>
          <p:cNvPr id="577" name="Google Shape;577;p65"/>
          <p:cNvPicPr preferRelativeResize="0"/>
          <p:nvPr/>
        </p:nvPicPr>
        <p:blipFill>
          <a:blip r:embed="rId4">
            <a:alphaModFix/>
          </a:blip>
          <a:stretch>
            <a:fillRect/>
          </a:stretch>
        </p:blipFill>
        <p:spPr>
          <a:xfrm>
            <a:off x="7688675" y="1074574"/>
            <a:ext cx="1248300" cy="1248300"/>
          </a:xfrm>
          <a:prstGeom prst="rect">
            <a:avLst/>
          </a:prstGeom>
          <a:noFill/>
          <a:ln cap="flat" cmpd="sng" w="38100">
            <a:solidFill>
              <a:schemeClr val="dk2"/>
            </a:solidFill>
            <a:prstDash val="solid"/>
            <a:round/>
            <a:headEnd len="sm" w="sm" type="none"/>
            <a:tailEnd len="sm" w="sm" type="none"/>
          </a:ln>
        </p:spPr>
      </p:pic>
      <p:cxnSp>
        <p:nvCxnSpPr>
          <p:cNvPr id="578" name="Google Shape;578;p65"/>
          <p:cNvCxnSpPr>
            <a:stCxn id="576" idx="3"/>
            <a:endCxn id="577" idx="1"/>
          </p:cNvCxnSpPr>
          <p:nvPr/>
        </p:nvCxnSpPr>
        <p:spPr>
          <a:xfrm flipH="1" rot="10800000">
            <a:off x="6608850" y="1698575"/>
            <a:ext cx="1079700" cy="769500"/>
          </a:xfrm>
          <a:prstGeom prst="curvedConnector3">
            <a:avLst>
              <a:gd fmla="val 50006" name="adj1"/>
            </a:avLst>
          </a:prstGeom>
          <a:noFill/>
          <a:ln cap="flat" cmpd="sng" w="38100">
            <a:solidFill>
              <a:schemeClr val="dk2"/>
            </a:solidFill>
            <a:prstDash val="solid"/>
            <a:round/>
            <a:headEnd len="med" w="med" type="none"/>
            <a:tailEnd len="med" w="med" type="triangle"/>
          </a:ln>
        </p:spPr>
      </p:cxnSp>
      <p:sp>
        <p:nvSpPr>
          <p:cNvPr id="579" name="Google Shape;579;p65"/>
          <p:cNvSpPr txBox="1"/>
          <p:nvPr/>
        </p:nvSpPr>
        <p:spPr>
          <a:xfrm>
            <a:off x="6761274" y="2528950"/>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Vectorized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pic>
        <p:nvPicPr>
          <p:cNvPr id="580" name="Google Shape;580;p65"/>
          <p:cNvPicPr preferRelativeResize="0"/>
          <p:nvPr/>
        </p:nvPicPr>
        <p:blipFill>
          <a:blip r:embed="rId5">
            <a:alphaModFix/>
          </a:blip>
          <a:stretch>
            <a:fillRect/>
          </a:stretch>
        </p:blipFill>
        <p:spPr>
          <a:xfrm>
            <a:off x="846623" y="1108513"/>
            <a:ext cx="1153125" cy="11177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586" name="Google Shape;586;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7" name="Google Shape;587;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88" name="Google Shape;588;p66"/>
          <p:cNvSpPr txBox="1"/>
          <p:nvPr/>
        </p:nvSpPr>
        <p:spPr>
          <a:xfrm>
            <a:off x="-1" y="35684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Raw Text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cxnSp>
        <p:nvCxnSpPr>
          <p:cNvPr id="589" name="Google Shape;589;p66"/>
          <p:cNvCxnSpPr>
            <a:stCxn id="590" idx="3"/>
          </p:cNvCxnSpPr>
          <p:nvPr/>
        </p:nvCxnSpPr>
        <p:spPr>
          <a:xfrm>
            <a:off x="1999850" y="1698724"/>
            <a:ext cx="828300" cy="7923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591" name="Google Shape;591;p66"/>
          <p:cNvSpPr/>
          <p:nvPr/>
        </p:nvSpPr>
        <p:spPr>
          <a:xfrm>
            <a:off x="2828150" y="1698725"/>
            <a:ext cx="26982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Vectorizer</a:t>
            </a:r>
            <a:endParaRPr sz="3000">
              <a:latin typeface="Montserrat"/>
              <a:ea typeface="Montserrat"/>
              <a:cs typeface="Montserrat"/>
              <a:sym typeface="Montserrat"/>
            </a:endParaRPr>
          </a:p>
        </p:txBody>
      </p:sp>
      <p:cxnSp>
        <p:nvCxnSpPr>
          <p:cNvPr id="592" name="Google Shape;592;p66"/>
          <p:cNvCxnSpPr>
            <a:stCxn id="591" idx="3"/>
            <a:endCxn id="593" idx="1"/>
          </p:cNvCxnSpPr>
          <p:nvPr/>
        </p:nvCxnSpPr>
        <p:spPr>
          <a:xfrm flipH="1" rot="10800000">
            <a:off x="5526350" y="1696625"/>
            <a:ext cx="1522800" cy="7695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594" name="Google Shape;594;p66"/>
          <p:cNvSpPr txBox="1"/>
          <p:nvPr/>
        </p:nvSpPr>
        <p:spPr>
          <a:xfrm>
            <a:off x="6746624" y="36426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Vectorized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595" name="Google Shape;595;p66"/>
          <p:cNvSpPr txBox="1"/>
          <p:nvPr/>
        </p:nvSpPr>
        <p:spPr>
          <a:xfrm>
            <a:off x="131875" y="1318850"/>
            <a:ext cx="1868100" cy="1800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urier New"/>
                <a:ea typeface="Courier New"/>
                <a:cs typeface="Courier New"/>
                <a:sym typeface="Courier New"/>
              </a:rPr>
              <a:t>Hi! How are you doing? I’ve been doing well. Anyways, feel free to text me back dude!</a:t>
            </a:r>
            <a:endParaRPr b="1">
              <a:latin typeface="Courier New"/>
              <a:ea typeface="Courier New"/>
              <a:cs typeface="Courier New"/>
              <a:sym typeface="Courier New"/>
            </a:endParaRPr>
          </a:p>
        </p:txBody>
      </p:sp>
      <p:pic>
        <p:nvPicPr>
          <p:cNvPr id="596" name="Google Shape;596;p66"/>
          <p:cNvPicPr preferRelativeResize="0"/>
          <p:nvPr/>
        </p:nvPicPr>
        <p:blipFill>
          <a:blip r:embed="rId4">
            <a:alphaModFix/>
          </a:blip>
          <a:stretch>
            <a:fillRect/>
          </a:stretch>
        </p:blipFill>
        <p:spPr>
          <a:xfrm>
            <a:off x="7046300" y="1503677"/>
            <a:ext cx="1982750" cy="13684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602" name="Google Shape;60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set up this vectorization in a pipeline and there are many ways of transforming the raw text into numerical information.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now, let’s focus on the classification process and assume there is some underlying vectorization.</a:t>
            </a:r>
            <a:endParaRPr sz="2900">
              <a:solidFill>
                <a:srgbClr val="434343"/>
              </a:solidFill>
              <a:latin typeface="Montserrat"/>
              <a:ea typeface="Montserrat"/>
              <a:cs typeface="Montserrat"/>
              <a:sym typeface="Montserrat"/>
            </a:endParaRPr>
          </a:p>
        </p:txBody>
      </p:sp>
      <p:pic>
        <p:nvPicPr>
          <p:cNvPr descr="watermark.jpg" id="603" name="Google Shape;60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4" name="Google Shape;60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10" name="Google Shape;610;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1" name="Google Shape;611;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12" name="Google Shape;612;p68"/>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18" name="Google Shape;618;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9" name="Google Shape;619;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20" name="Google Shape;620;p69"/>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21" name="Google Shape;621;p69"/>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22" name="Google Shape;622;p69"/>
          <p:cNvCxnSpPr>
            <a:stCxn id="623" idx="3"/>
            <a:endCxn id="621"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pic>
        <p:nvPicPr>
          <p:cNvPr id="623" name="Google Shape;623;p69"/>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29" name="Google Shape;629;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0" name="Google Shape;630;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31" name="Google Shape;631;p70"/>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a:t>
            </a:r>
            <a:r>
              <a:rPr b="1" lang="en" sz="2200">
                <a:solidFill>
                  <a:schemeClr val="dk1"/>
                </a:solidFill>
                <a:latin typeface="Overpass"/>
                <a:ea typeface="Overpass"/>
                <a:cs typeface="Overpass"/>
                <a:sym typeface="Overpass"/>
              </a:rPr>
              <a:t>Message</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32" name="Google Shape;632;p70"/>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Correct Label</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y_test</a:t>
            </a:r>
            <a:endParaRPr b="1" sz="2200">
              <a:latin typeface="Overpass"/>
              <a:ea typeface="Overpass"/>
              <a:cs typeface="Overpass"/>
              <a:sym typeface="Overpass"/>
            </a:endParaRPr>
          </a:p>
        </p:txBody>
      </p:sp>
      <p:sp>
        <p:nvSpPr>
          <p:cNvPr id="633" name="Google Shape;633;p70"/>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34" name="Google Shape;634;p70"/>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35" name="Google Shape;635;p70"/>
          <p:cNvCxnSpPr>
            <a:stCxn id="636" idx="3"/>
            <a:endCxn id="634"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pic>
        <p:nvPicPr>
          <p:cNvPr id="636" name="Google Shape;636;p70"/>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42" name="Google Shape;642;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3" name="Google Shape;643;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44" name="Google Shape;644;p71"/>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a:t>
            </a:r>
            <a:r>
              <a:rPr b="1" lang="en" sz="2200">
                <a:solidFill>
                  <a:schemeClr val="dk1"/>
                </a:solidFill>
                <a:latin typeface="Overpass"/>
                <a:ea typeface="Overpass"/>
                <a:cs typeface="Overpass"/>
                <a:sym typeface="Overpass"/>
              </a:rPr>
              <a:t>Message</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45" name="Google Shape;645;p71"/>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Correct Label</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y_test</a:t>
            </a:r>
            <a:endParaRPr b="1" sz="2200">
              <a:latin typeface="Overpass"/>
              <a:ea typeface="Overpass"/>
              <a:cs typeface="Overpass"/>
              <a:sym typeface="Overpass"/>
            </a:endParaRPr>
          </a:p>
        </p:txBody>
      </p:sp>
      <p:sp>
        <p:nvSpPr>
          <p:cNvPr id="646" name="Google Shape;646;p71"/>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47" name="Google Shape;647;p71"/>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48" name="Google Shape;648;p71"/>
          <p:cNvCxnSpPr>
            <a:stCxn id="649" idx="3"/>
            <a:endCxn id="647"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cxnSp>
        <p:nvCxnSpPr>
          <p:cNvPr id="650" name="Google Shape;650;p71"/>
          <p:cNvCxnSpPr>
            <a:stCxn id="647" idx="3"/>
          </p:cNvCxnSpPr>
          <p:nvPr/>
        </p:nvCxnSpPr>
        <p:spPr>
          <a:xfrm>
            <a:off x="5676450" y="2468075"/>
            <a:ext cx="835800" cy="0"/>
          </a:xfrm>
          <a:prstGeom prst="straightConnector1">
            <a:avLst/>
          </a:prstGeom>
          <a:noFill/>
          <a:ln cap="flat" cmpd="sng" w="38100">
            <a:solidFill>
              <a:schemeClr val="dk2"/>
            </a:solidFill>
            <a:prstDash val="solid"/>
            <a:round/>
            <a:headEnd len="med" w="med" type="none"/>
            <a:tailEnd len="med" w="med" type="triangle"/>
          </a:ln>
        </p:spPr>
      </p:cxnSp>
      <p:sp>
        <p:nvSpPr>
          <p:cNvPr id="651" name="Google Shape;651;p71"/>
          <p:cNvSpPr/>
          <p:nvPr/>
        </p:nvSpPr>
        <p:spPr>
          <a:xfrm>
            <a:off x="6512250" y="2229575"/>
            <a:ext cx="1741800" cy="4770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52" name="Google Shape;652;p71"/>
          <p:cNvSpPr txBox="1"/>
          <p:nvPr/>
        </p:nvSpPr>
        <p:spPr>
          <a:xfrm>
            <a:off x="6135849" y="27485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Prediction on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a:t>
            </a:r>
            <a:endParaRPr b="1" sz="2200">
              <a:latin typeface="Overpass"/>
              <a:ea typeface="Overpass"/>
              <a:cs typeface="Overpass"/>
              <a:sym typeface="Overpass"/>
            </a:endParaRPr>
          </a:p>
        </p:txBody>
      </p:sp>
      <p:pic>
        <p:nvPicPr>
          <p:cNvPr id="649" name="Google Shape;649;p71"/>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58" name="Google Shape;658;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9" name="Google Shape;659;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60" name="Google Shape;660;p72"/>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a:t>
            </a:r>
            <a:r>
              <a:rPr b="1" lang="en" sz="2200">
                <a:solidFill>
                  <a:schemeClr val="dk1"/>
                </a:solidFill>
                <a:latin typeface="Overpass"/>
                <a:ea typeface="Overpass"/>
                <a:cs typeface="Overpass"/>
                <a:sym typeface="Overpass"/>
              </a:rPr>
              <a:t>Message</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61" name="Google Shape;661;p72"/>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Correct Label</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y_test</a:t>
            </a:r>
            <a:endParaRPr b="1" sz="2200">
              <a:latin typeface="Overpass"/>
              <a:ea typeface="Overpass"/>
              <a:cs typeface="Overpass"/>
              <a:sym typeface="Overpass"/>
            </a:endParaRPr>
          </a:p>
        </p:txBody>
      </p:sp>
      <p:sp>
        <p:nvSpPr>
          <p:cNvPr id="662" name="Google Shape;662;p72"/>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63" name="Google Shape;663;p72"/>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64" name="Google Shape;664;p72"/>
          <p:cNvCxnSpPr>
            <a:stCxn id="665" idx="3"/>
            <a:endCxn id="663"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cxnSp>
        <p:nvCxnSpPr>
          <p:cNvPr id="666" name="Google Shape;666;p72"/>
          <p:cNvCxnSpPr>
            <a:stCxn id="663" idx="3"/>
          </p:cNvCxnSpPr>
          <p:nvPr/>
        </p:nvCxnSpPr>
        <p:spPr>
          <a:xfrm>
            <a:off x="5676450" y="2468075"/>
            <a:ext cx="835800" cy="0"/>
          </a:xfrm>
          <a:prstGeom prst="straightConnector1">
            <a:avLst/>
          </a:prstGeom>
          <a:noFill/>
          <a:ln cap="flat" cmpd="sng" w="38100">
            <a:solidFill>
              <a:schemeClr val="dk2"/>
            </a:solidFill>
            <a:prstDash val="solid"/>
            <a:round/>
            <a:headEnd len="med" w="med" type="none"/>
            <a:tailEnd len="med" w="med" type="triangle"/>
          </a:ln>
        </p:spPr>
      </p:cxnSp>
      <p:sp>
        <p:nvSpPr>
          <p:cNvPr id="667" name="Google Shape;667;p72"/>
          <p:cNvSpPr/>
          <p:nvPr/>
        </p:nvSpPr>
        <p:spPr>
          <a:xfrm>
            <a:off x="6512250" y="2229575"/>
            <a:ext cx="1741800" cy="4770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68" name="Google Shape;668;p72"/>
          <p:cNvSpPr txBox="1"/>
          <p:nvPr/>
        </p:nvSpPr>
        <p:spPr>
          <a:xfrm>
            <a:off x="6135849" y="27485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Prediction on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a:t>
            </a:r>
            <a:endParaRPr b="1" sz="2200">
              <a:latin typeface="Overpass"/>
              <a:ea typeface="Overpass"/>
              <a:cs typeface="Overpass"/>
              <a:sym typeface="Overpass"/>
            </a:endParaRPr>
          </a:p>
        </p:txBody>
      </p:sp>
      <p:pic>
        <p:nvPicPr>
          <p:cNvPr id="665" name="Google Shape;665;p72"/>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
        <p:nvSpPr>
          <p:cNvPr id="669" name="Google Shape;669;p72"/>
          <p:cNvSpPr/>
          <p:nvPr/>
        </p:nvSpPr>
        <p:spPr>
          <a:xfrm>
            <a:off x="3730050" y="3824100"/>
            <a:ext cx="4728600" cy="746700"/>
          </a:xfrm>
          <a:prstGeom prst="roundRect">
            <a:avLst>
              <a:gd fmla="val 16667" name="adj"/>
            </a:avLst>
          </a:prstGeom>
          <a:solidFill>
            <a:srgbClr val="D9EAD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Overpass"/>
                <a:ea typeface="Overpass"/>
                <a:cs typeface="Overpass"/>
                <a:sym typeface="Overpass"/>
              </a:rPr>
              <a:t>HAM== HAM ?</a:t>
            </a:r>
            <a:endParaRPr sz="2600">
              <a:latin typeface="Overpass"/>
              <a:ea typeface="Overpass"/>
              <a:cs typeface="Overpass"/>
              <a:sym typeface="Overpass"/>
            </a:endParaRPr>
          </a:p>
        </p:txBody>
      </p:sp>
      <p:sp>
        <p:nvSpPr>
          <p:cNvPr id="670" name="Google Shape;670;p72"/>
          <p:cNvSpPr txBox="1"/>
          <p:nvPr/>
        </p:nvSpPr>
        <p:spPr>
          <a:xfrm>
            <a:off x="3083850" y="4570800"/>
            <a:ext cx="6021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Compare Prediction to Correct Label</a:t>
            </a:r>
            <a:endParaRPr b="1" sz="2200">
              <a:latin typeface="Overpass"/>
              <a:ea typeface="Overpass"/>
              <a:cs typeface="Overpass"/>
              <a:sym typeface="Overpass"/>
            </a:endParaRPr>
          </a:p>
        </p:txBody>
      </p:sp>
      <p:cxnSp>
        <p:nvCxnSpPr>
          <p:cNvPr id="671" name="Google Shape;671;p72"/>
          <p:cNvCxnSpPr>
            <a:endCxn id="669" idx="1"/>
          </p:cNvCxnSpPr>
          <p:nvPr/>
        </p:nvCxnSpPr>
        <p:spPr>
          <a:xfrm>
            <a:off x="2161950" y="3612450"/>
            <a:ext cx="1568100" cy="585000"/>
          </a:xfrm>
          <a:prstGeom prst="curvedConnector3">
            <a:avLst>
              <a:gd fmla="val 50000" name="adj1"/>
            </a:avLst>
          </a:prstGeom>
          <a:noFill/>
          <a:ln cap="flat" cmpd="sng" w="38100">
            <a:solidFill>
              <a:schemeClr val="dk2"/>
            </a:solidFill>
            <a:prstDash val="solid"/>
            <a:round/>
            <a:headEnd len="med" w="med" type="none"/>
            <a:tailEnd len="med" w="med" type="triangle"/>
          </a:ln>
        </p:spPr>
      </p:cxnSp>
      <p:cxnSp>
        <p:nvCxnSpPr>
          <p:cNvPr id="672" name="Google Shape;672;p72"/>
          <p:cNvCxnSpPr>
            <a:endCxn id="669" idx="3"/>
          </p:cNvCxnSpPr>
          <p:nvPr/>
        </p:nvCxnSpPr>
        <p:spPr>
          <a:xfrm flipH="1" rot="-5400000">
            <a:off x="7491600" y="3230400"/>
            <a:ext cx="1729500" cy="204600"/>
          </a:xfrm>
          <a:prstGeom prst="curvedConnector4">
            <a:avLst>
              <a:gd fmla="val 39206" name="adj1"/>
              <a:gd fmla="val 216386" name="adj2"/>
            </a:avLst>
          </a:prstGeom>
          <a:noFill/>
          <a:ln cap="flat" cmpd="sng" w="38100">
            <a:solidFill>
              <a:schemeClr val="dk2"/>
            </a:solidFill>
            <a:prstDash val="solid"/>
            <a:round/>
            <a:headEnd len="med" w="med" type="none"/>
            <a:tailEnd len="med" w="med" type="triangle"/>
          </a:ln>
        </p:spPr>
      </p:cxnSp>
      <p:sp>
        <p:nvSpPr>
          <p:cNvPr id="673" name="Google Shape;673;p72"/>
          <p:cNvSpPr/>
          <p:nvPr/>
        </p:nvSpPr>
        <p:spPr>
          <a:xfrm>
            <a:off x="3836875" y="3871950"/>
            <a:ext cx="663600" cy="651000"/>
          </a:xfrm>
          <a:prstGeom prst="donut">
            <a:avLst>
              <a:gd fmla="val 25000" name="adj"/>
            </a:avLst>
          </a:prstGeom>
          <a:solidFill>
            <a:srgbClr val="00FF00"/>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79" name="Google Shape;679;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0" name="Google Shape;680;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81" name="Google Shape;681;p73"/>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a:t>
            </a:r>
            <a:r>
              <a:rPr b="1" lang="en" sz="2200">
                <a:solidFill>
                  <a:schemeClr val="dk1"/>
                </a:solidFill>
                <a:latin typeface="Overpass"/>
                <a:ea typeface="Overpass"/>
                <a:cs typeface="Overpass"/>
                <a:sym typeface="Overpass"/>
              </a:rPr>
              <a:t>Message</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82" name="Google Shape;682;p73"/>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Correct Label</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y_test</a:t>
            </a:r>
            <a:endParaRPr b="1" sz="2200">
              <a:latin typeface="Overpass"/>
              <a:ea typeface="Overpass"/>
              <a:cs typeface="Overpass"/>
              <a:sym typeface="Overpass"/>
            </a:endParaRPr>
          </a:p>
        </p:txBody>
      </p:sp>
      <p:sp>
        <p:nvSpPr>
          <p:cNvPr id="683" name="Google Shape;683;p73"/>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84" name="Google Shape;684;p73"/>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85" name="Google Shape;685;p73"/>
          <p:cNvCxnSpPr>
            <a:stCxn id="686" idx="3"/>
            <a:endCxn id="684"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cxnSp>
        <p:nvCxnSpPr>
          <p:cNvPr id="687" name="Google Shape;687;p73"/>
          <p:cNvCxnSpPr>
            <a:stCxn id="684" idx="3"/>
          </p:cNvCxnSpPr>
          <p:nvPr/>
        </p:nvCxnSpPr>
        <p:spPr>
          <a:xfrm>
            <a:off x="5676450" y="2468075"/>
            <a:ext cx="835800" cy="0"/>
          </a:xfrm>
          <a:prstGeom prst="straightConnector1">
            <a:avLst/>
          </a:prstGeom>
          <a:noFill/>
          <a:ln cap="flat" cmpd="sng" w="38100">
            <a:solidFill>
              <a:schemeClr val="dk2"/>
            </a:solidFill>
            <a:prstDash val="solid"/>
            <a:round/>
            <a:headEnd len="med" w="med" type="none"/>
            <a:tailEnd len="med" w="med" type="triangle"/>
          </a:ln>
        </p:spPr>
      </p:cxnSp>
      <p:sp>
        <p:nvSpPr>
          <p:cNvPr id="688" name="Google Shape;688;p73"/>
          <p:cNvSpPr/>
          <p:nvPr/>
        </p:nvSpPr>
        <p:spPr>
          <a:xfrm>
            <a:off x="6512250" y="2229575"/>
            <a:ext cx="1741800" cy="4770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SPAM</a:t>
            </a:r>
            <a:endParaRPr sz="2200">
              <a:latin typeface="Overpass"/>
              <a:ea typeface="Overpass"/>
              <a:cs typeface="Overpass"/>
              <a:sym typeface="Overpass"/>
            </a:endParaRPr>
          </a:p>
        </p:txBody>
      </p:sp>
      <p:sp>
        <p:nvSpPr>
          <p:cNvPr id="689" name="Google Shape;689;p73"/>
          <p:cNvSpPr txBox="1"/>
          <p:nvPr/>
        </p:nvSpPr>
        <p:spPr>
          <a:xfrm>
            <a:off x="6135849" y="27485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Prediction on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a:t>
            </a:r>
            <a:endParaRPr b="1" sz="2200">
              <a:latin typeface="Overpass"/>
              <a:ea typeface="Overpass"/>
              <a:cs typeface="Overpass"/>
              <a:sym typeface="Overpass"/>
            </a:endParaRPr>
          </a:p>
        </p:txBody>
      </p:sp>
      <p:pic>
        <p:nvPicPr>
          <p:cNvPr id="686" name="Google Shape;686;p73"/>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
        <p:nvSpPr>
          <p:cNvPr id="690" name="Google Shape;690;p73"/>
          <p:cNvSpPr txBox="1"/>
          <p:nvPr/>
        </p:nvSpPr>
        <p:spPr>
          <a:xfrm>
            <a:off x="3083850" y="4570800"/>
            <a:ext cx="6021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Compare Prediction to Correct Label</a:t>
            </a:r>
            <a:endParaRPr b="1" sz="2200">
              <a:latin typeface="Overpass"/>
              <a:ea typeface="Overpass"/>
              <a:cs typeface="Overpass"/>
              <a:sym typeface="Overpass"/>
            </a:endParaRPr>
          </a:p>
        </p:txBody>
      </p:sp>
      <p:cxnSp>
        <p:nvCxnSpPr>
          <p:cNvPr id="691" name="Google Shape;691;p73"/>
          <p:cNvCxnSpPr>
            <a:endCxn id="692" idx="1"/>
          </p:cNvCxnSpPr>
          <p:nvPr/>
        </p:nvCxnSpPr>
        <p:spPr>
          <a:xfrm>
            <a:off x="2161950" y="3612450"/>
            <a:ext cx="1568100" cy="585000"/>
          </a:xfrm>
          <a:prstGeom prst="curvedConnector3">
            <a:avLst>
              <a:gd fmla="val 50000" name="adj1"/>
            </a:avLst>
          </a:prstGeom>
          <a:noFill/>
          <a:ln cap="flat" cmpd="sng" w="38100">
            <a:solidFill>
              <a:schemeClr val="dk2"/>
            </a:solidFill>
            <a:prstDash val="solid"/>
            <a:round/>
            <a:headEnd len="med" w="med" type="none"/>
            <a:tailEnd len="med" w="med" type="triangle"/>
          </a:ln>
        </p:spPr>
      </p:cxnSp>
      <p:cxnSp>
        <p:nvCxnSpPr>
          <p:cNvPr id="693" name="Google Shape;693;p73"/>
          <p:cNvCxnSpPr>
            <a:endCxn id="692" idx="3"/>
          </p:cNvCxnSpPr>
          <p:nvPr/>
        </p:nvCxnSpPr>
        <p:spPr>
          <a:xfrm flipH="1" rot="-5400000">
            <a:off x="7491600" y="3230400"/>
            <a:ext cx="1729500" cy="2046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694" name="Google Shape;694;p73"/>
          <p:cNvSpPr/>
          <p:nvPr/>
        </p:nvSpPr>
        <p:spPr>
          <a:xfrm>
            <a:off x="3730050" y="3824100"/>
            <a:ext cx="4728600" cy="746700"/>
          </a:xfrm>
          <a:prstGeom prst="roundRect">
            <a:avLst>
              <a:gd fmla="val 16667" name="adj"/>
            </a:avLst>
          </a:prstGeom>
          <a:solidFill>
            <a:srgbClr val="F4CCC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Overpass"/>
                <a:ea typeface="Overpass"/>
                <a:cs typeface="Overpass"/>
                <a:sym typeface="Overpass"/>
              </a:rPr>
              <a:t>HAM</a:t>
            </a:r>
            <a:r>
              <a:rPr lang="en" sz="2600">
                <a:latin typeface="Overpass"/>
                <a:ea typeface="Overpass"/>
                <a:cs typeface="Overpass"/>
                <a:sym typeface="Overpass"/>
              </a:rPr>
              <a:t> == SPAM ?</a:t>
            </a:r>
            <a:endParaRPr sz="2600">
              <a:latin typeface="Overpass"/>
              <a:ea typeface="Overpass"/>
              <a:cs typeface="Overpass"/>
              <a:sym typeface="Overpass"/>
            </a:endParaRPr>
          </a:p>
        </p:txBody>
      </p:sp>
      <p:sp>
        <p:nvSpPr>
          <p:cNvPr id="695" name="Google Shape;695;p73"/>
          <p:cNvSpPr/>
          <p:nvPr/>
        </p:nvSpPr>
        <p:spPr>
          <a:xfrm>
            <a:off x="3836475" y="3867600"/>
            <a:ext cx="659700" cy="659700"/>
          </a:xfrm>
          <a:prstGeom prst="noSmoking">
            <a:avLst>
              <a:gd fmla="val 18750" name="adj"/>
            </a:avLst>
          </a:prstGeom>
          <a:solidFill>
            <a:srgbClr val="FF0000"/>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a:t>
            </a:r>
            <a:r>
              <a:rPr lang="en">
                <a:latin typeface="Montserrat"/>
                <a:ea typeface="Montserrat"/>
                <a:cs typeface="Montserrat"/>
                <a:sym typeface="Montserrat"/>
              </a:rPr>
              <a:t>Language</a:t>
            </a:r>
            <a:r>
              <a:rPr lang="en">
                <a:latin typeface="Montserrat"/>
                <a:ea typeface="Montserrat"/>
                <a:cs typeface="Montserrat"/>
                <a:sym typeface="Montserrat"/>
              </a:rPr>
              <a:t> Processing</a:t>
            </a:r>
            <a:endParaRPr>
              <a:latin typeface="Montserrat"/>
              <a:ea typeface="Montserrat"/>
              <a:cs typeface="Montserrat"/>
              <a:sym typeface="Montserrat"/>
            </a:endParaRPr>
          </a:p>
        </p:txBody>
      </p:sp>
      <p:sp>
        <p:nvSpPr>
          <p:cNvPr id="140" name="Google Shape;140;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dive into Text Classification, let’s work on understanding the general machine learning process we will be using.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specific case of machine learning we will be conducting is known as </a:t>
            </a:r>
            <a:r>
              <a:rPr b="1" lang="en" sz="2900">
                <a:solidFill>
                  <a:srgbClr val="434343"/>
                </a:solidFill>
                <a:latin typeface="Montserrat"/>
                <a:ea typeface="Montserrat"/>
                <a:cs typeface="Montserrat"/>
                <a:sym typeface="Montserrat"/>
              </a:rPr>
              <a:t>supervised learning</a:t>
            </a:r>
            <a:endParaRPr sz="2900">
              <a:solidFill>
                <a:srgbClr val="434343"/>
              </a:solidFill>
              <a:latin typeface="Montserrat"/>
              <a:ea typeface="Montserrat"/>
              <a:cs typeface="Montserrat"/>
              <a:sym typeface="Montserrat"/>
            </a:endParaRPr>
          </a:p>
        </p:txBody>
      </p:sp>
      <p:pic>
        <p:nvPicPr>
          <p:cNvPr descr="watermark.jpg" id="141" name="Google Shape;141;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01" name="Google Shape;701;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repeat this process for all the text messages in our X test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At the end we will have a count of correct matches and a count of incorrect matches.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key realization we need to make, is that </a:t>
            </a:r>
            <a:r>
              <a:rPr b="1" lang="en" sz="2900">
                <a:solidFill>
                  <a:srgbClr val="434343"/>
                </a:solidFill>
                <a:latin typeface="Montserrat"/>
                <a:ea typeface="Montserrat"/>
                <a:cs typeface="Montserrat"/>
                <a:sym typeface="Montserrat"/>
              </a:rPr>
              <a:t>in the real world</a:t>
            </a: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not all incorrect or correct matches hold equal value!</a:t>
            </a:r>
            <a:endParaRPr b="1" sz="2900">
              <a:solidFill>
                <a:srgbClr val="434343"/>
              </a:solidFill>
              <a:latin typeface="Montserrat"/>
              <a:ea typeface="Montserrat"/>
              <a:cs typeface="Montserrat"/>
              <a:sym typeface="Montserrat"/>
            </a:endParaRPr>
          </a:p>
        </p:txBody>
      </p:sp>
      <p:pic>
        <p:nvPicPr>
          <p:cNvPr descr="watermark.jpg" id="702" name="Google Shape;702;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3" name="Google Shape;703;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09" name="Google Shape;709;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in the real world, a single metric won’t tell the complete story!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understand all of this, let’s bring back the 4 metrics we mentioned and see how they are calculated.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organize our predicted values compared to the real values in a </a:t>
            </a:r>
            <a:r>
              <a:rPr b="1" lang="en" sz="2900">
                <a:solidFill>
                  <a:srgbClr val="434343"/>
                </a:solidFill>
                <a:latin typeface="Montserrat"/>
                <a:ea typeface="Montserrat"/>
                <a:cs typeface="Montserrat"/>
                <a:sym typeface="Montserrat"/>
              </a:rPr>
              <a:t>confusion matrix.</a:t>
            </a:r>
            <a:r>
              <a:rPr lang="en" sz="2900">
                <a:solidFill>
                  <a:srgbClr val="434343"/>
                </a:solidFill>
                <a:latin typeface="Montserrat"/>
                <a:ea typeface="Montserrat"/>
                <a:cs typeface="Montserrat"/>
                <a:sym typeface="Montserrat"/>
              </a:rPr>
              <a:t> </a:t>
            </a:r>
            <a:endParaRPr b="1" sz="2900">
              <a:solidFill>
                <a:srgbClr val="434343"/>
              </a:solidFill>
              <a:latin typeface="Montserrat"/>
              <a:ea typeface="Montserrat"/>
              <a:cs typeface="Montserrat"/>
              <a:sym typeface="Montserrat"/>
            </a:endParaRPr>
          </a:p>
        </p:txBody>
      </p:sp>
      <p:pic>
        <p:nvPicPr>
          <p:cNvPr descr="watermark.jpg" id="710" name="Google Shape;710;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1" name="Google Shape;711;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7" name="Google Shape;717;p7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 in classification problems is the </a:t>
            </a:r>
            <a:r>
              <a:rPr b="1" lang="en" sz="2900">
                <a:solidFill>
                  <a:srgbClr val="434343"/>
                </a:solidFill>
                <a:latin typeface="Montserrat"/>
                <a:ea typeface="Montserrat"/>
                <a:cs typeface="Montserrat"/>
                <a:sym typeface="Montserrat"/>
              </a:rPr>
              <a:t>number of correct predictions</a:t>
            </a:r>
            <a:r>
              <a:rPr lang="en" sz="2900">
                <a:solidFill>
                  <a:srgbClr val="434343"/>
                </a:solidFill>
                <a:latin typeface="Montserrat"/>
                <a:ea typeface="Montserrat"/>
                <a:cs typeface="Montserrat"/>
                <a:sym typeface="Montserrat"/>
              </a:rPr>
              <a:t> made by the model divided by the </a:t>
            </a:r>
            <a:r>
              <a:rPr b="1" lang="en" sz="2900">
                <a:solidFill>
                  <a:srgbClr val="434343"/>
                </a:solidFill>
                <a:latin typeface="Montserrat"/>
                <a:ea typeface="Montserrat"/>
                <a:cs typeface="Montserrat"/>
                <a:sym typeface="Montserrat"/>
              </a:rPr>
              <a:t>total number of predictions.</a:t>
            </a:r>
            <a:endParaRPr b="1" sz="2900">
              <a:solidFill>
                <a:srgbClr val="434343"/>
              </a:solidFill>
              <a:latin typeface="Montserrat"/>
              <a:ea typeface="Montserrat"/>
              <a:cs typeface="Montserrat"/>
              <a:sym typeface="Montserrat"/>
            </a:endParaRPr>
          </a:p>
        </p:txBody>
      </p:sp>
      <p:pic>
        <p:nvPicPr>
          <p:cNvPr descr="watermark.jpg" id="718" name="Google Shape;718;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9" name="Google Shape;719;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25" name="Google Shape;725;p7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the X_test set was 100 messages and our model </a:t>
            </a:r>
            <a:r>
              <a:rPr b="1" lang="en" sz="2900">
                <a:solidFill>
                  <a:srgbClr val="434343"/>
                </a:solidFill>
                <a:latin typeface="Montserrat"/>
                <a:ea typeface="Montserrat"/>
                <a:cs typeface="Montserrat"/>
                <a:sym typeface="Montserrat"/>
              </a:rPr>
              <a:t>correctly</a:t>
            </a:r>
            <a:r>
              <a:rPr lang="en" sz="2900">
                <a:solidFill>
                  <a:srgbClr val="434343"/>
                </a:solidFill>
                <a:latin typeface="Montserrat"/>
                <a:ea typeface="Montserrat"/>
                <a:cs typeface="Montserrat"/>
                <a:sym typeface="Montserrat"/>
              </a:rPr>
              <a:t> predicted 80 messages, then we have </a:t>
            </a:r>
            <a:r>
              <a:rPr b="1" lang="en" sz="2900">
                <a:solidFill>
                  <a:srgbClr val="434343"/>
                </a:solidFill>
                <a:latin typeface="Montserrat"/>
                <a:ea typeface="Montserrat"/>
                <a:cs typeface="Montserrat"/>
                <a:sym typeface="Montserrat"/>
              </a:rPr>
              <a:t>80/100.</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0.8 </a:t>
            </a:r>
            <a:r>
              <a:rPr lang="en" sz="2900">
                <a:solidFill>
                  <a:srgbClr val="434343"/>
                </a:solidFill>
                <a:latin typeface="Montserrat"/>
                <a:ea typeface="Montserrat"/>
                <a:cs typeface="Montserrat"/>
                <a:sym typeface="Montserrat"/>
              </a:rPr>
              <a:t>or</a:t>
            </a:r>
            <a:r>
              <a:rPr b="1" lang="en" sz="2900">
                <a:solidFill>
                  <a:srgbClr val="434343"/>
                </a:solidFill>
                <a:latin typeface="Montserrat"/>
                <a:ea typeface="Montserrat"/>
                <a:cs typeface="Montserrat"/>
                <a:sym typeface="Montserrat"/>
              </a:rPr>
              <a:t> 80% accuracy.</a:t>
            </a:r>
            <a:endParaRPr b="1" sz="2900">
              <a:solidFill>
                <a:srgbClr val="434343"/>
              </a:solidFill>
              <a:latin typeface="Montserrat"/>
              <a:ea typeface="Montserrat"/>
              <a:cs typeface="Montserrat"/>
              <a:sym typeface="Montserrat"/>
            </a:endParaRPr>
          </a:p>
        </p:txBody>
      </p:sp>
      <p:pic>
        <p:nvPicPr>
          <p:cNvPr descr="watermark.jpg" id="726" name="Google Shape;726;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7" name="Google Shape;727;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33" name="Google Shape;733;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 is useful when target classes are well balanced.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our example, we would have roughly the same amount of spam messages as we have ham messages.</a:t>
            </a:r>
            <a:endParaRPr sz="2900">
              <a:solidFill>
                <a:srgbClr val="434343"/>
              </a:solidFill>
              <a:latin typeface="Montserrat"/>
              <a:ea typeface="Montserrat"/>
              <a:cs typeface="Montserrat"/>
              <a:sym typeface="Montserrat"/>
            </a:endParaRPr>
          </a:p>
        </p:txBody>
      </p:sp>
      <p:pic>
        <p:nvPicPr>
          <p:cNvPr descr="watermark.jpg" id="734" name="Google Shape;734;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5" name="Google Shape;735;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41" name="Google Shape;741;p7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 is </a:t>
            </a:r>
            <a:r>
              <a:rPr b="1" lang="en" sz="2900">
                <a:solidFill>
                  <a:srgbClr val="434343"/>
                </a:solidFill>
                <a:latin typeface="Montserrat"/>
                <a:ea typeface="Montserrat"/>
                <a:cs typeface="Montserrat"/>
                <a:sym typeface="Montserrat"/>
              </a:rPr>
              <a:t>not </a:t>
            </a:r>
            <a:r>
              <a:rPr lang="en" sz="2900">
                <a:solidFill>
                  <a:srgbClr val="434343"/>
                </a:solidFill>
                <a:latin typeface="Montserrat"/>
                <a:ea typeface="Montserrat"/>
                <a:cs typeface="Montserrat"/>
                <a:sym typeface="Montserrat"/>
              </a:rPr>
              <a:t>a good choice with </a:t>
            </a:r>
            <a:r>
              <a:rPr b="1" lang="en" sz="2900">
                <a:solidFill>
                  <a:srgbClr val="434343"/>
                </a:solidFill>
                <a:latin typeface="Montserrat"/>
                <a:ea typeface="Montserrat"/>
                <a:cs typeface="Montserrat"/>
                <a:sym typeface="Montserrat"/>
              </a:rPr>
              <a:t>unbalanced</a:t>
            </a:r>
            <a:r>
              <a:rPr lang="en" sz="2900">
                <a:solidFill>
                  <a:srgbClr val="434343"/>
                </a:solidFill>
                <a:latin typeface="Montserrat"/>
                <a:ea typeface="Montserrat"/>
                <a:cs typeface="Montserrat"/>
                <a:sym typeface="Montserrat"/>
              </a:rPr>
              <a:t> classes!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had 99 legitimate ham messages and 1 spam text message.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our model was simply a line that always predicted </a:t>
            </a:r>
            <a:r>
              <a:rPr b="1" lang="en" sz="2900">
                <a:solidFill>
                  <a:srgbClr val="434343"/>
                </a:solidFill>
                <a:latin typeface="Montserrat"/>
                <a:ea typeface="Montserrat"/>
                <a:cs typeface="Montserrat"/>
                <a:sym typeface="Montserrat"/>
              </a:rPr>
              <a:t>HAM</a:t>
            </a:r>
            <a:r>
              <a:rPr lang="en" sz="2900">
                <a:solidFill>
                  <a:srgbClr val="434343"/>
                </a:solidFill>
                <a:latin typeface="Montserrat"/>
                <a:ea typeface="Montserrat"/>
                <a:cs typeface="Montserrat"/>
                <a:sym typeface="Montserrat"/>
              </a:rPr>
              <a:t> we would get 99% accuracy!</a:t>
            </a:r>
            <a:endParaRPr sz="2900">
              <a:solidFill>
                <a:srgbClr val="434343"/>
              </a:solidFill>
              <a:latin typeface="Montserrat"/>
              <a:ea typeface="Montserrat"/>
              <a:cs typeface="Montserrat"/>
              <a:sym typeface="Montserrat"/>
            </a:endParaRPr>
          </a:p>
        </p:txBody>
      </p:sp>
      <p:pic>
        <p:nvPicPr>
          <p:cNvPr descr="watermark.jpg" id="742" name="Google Shape;742;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3" name="Google Shape;743;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49" name="Google Shape;749;p8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 is </a:t>
            </a:r>
            <a:r>
              <a:rPr b="1" lang="en" sz="2900">
                <a:solidFill>
                  <a:srgbClr val="434343"/>
                </a:solidFill>
                <a:latin typeface="Montserrat"/>
                <a:ea typeface="Montserrat"/>
                <a:cs typeface="Montserrat"/>
                <a:sym typeface="Montserrat"/>
              </a:rPr>
              <a:t>not </a:t>
            </a:r>
            <a:r>
              <a:rPr lang="en" sz="2900">
                <a:solidFill>
                  <a:srgbClr val="434343"/>
                </a:solidFill>
                <a:latin typeface="Montserrat"/>
                <a:ea typeface="Montserrat"/>
                <a:cs typeface="Montserrat"/>
                <a:sym typeface="Montserrat"/>
              </a:rPr>
              <a:t>a good choice with </a:t>
            </a:r>
            <a:r>
              <a:rPr b="1" lang="en" sz="2900">
                <a:solidFill>
                  <a:srgbClr val="434343"/>
                </a:solidFill>
                <a:latin typeface="Montserrat"/>
                <a:ea typeface="Montserrat"/>
                <a:cs typeface="Montserrat"/>
                <a:sym typeface="Montserrat"/>
              </a:rPr>
              <a:t>unbalanced</a:t>
            </a:r>
            <a:r>
              <a:rPr lang="en" sz="2900">
                <a:solidFill>
                  <a:srgbClr val="434343"/>
                </a:solidFill>
                <a:latin typeface="Montserrat"/>
                <a:ea typeface="Montserrat"/>
                <a:cs typeface="Montserrat"/>
                <a:sym typeface="Montserrat"/>
              </a:rPr>
              <a:t> classes!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had 99 legitimate ham messages and 1 spam text message.</a:t>
            </a:r>
            <a:endParaRPr sz="2900">
              <a:solidFill>
                <a:srgbClr val="434343"/>
              </a:solidFill>
              <a:latin typeface="Montserrat"/>
              <a:ea typeface="Montserrat"/>
              <a:cs typeface="Montserrat"/>
              <a:sym typeface="Montserrat"/>
            </a:endParaRPr>
          </a:p>
          <a:p>
            <a:pPr indent="-412750" lvl="1" marL="914400" rtl="0" algn="l">
              <a:lnSpc>
                <a:spcPct val="100000"/>
              </a:lnSpc>
              <a:spcBef>
                <a:spcPts val="0"/>
              </a:spcBef>
              <a:spcAft>
                <a:spcPts val="0"/>
              </a:spcAft>
              <a:buClr>
                <a:srgbClr val="980000"/>
              </a:buClr>
              <a:buSzPts val="2900"/>
              <a:buFont typeface="Montserrat"/>
              <a:buChar char="○"/>
            </a:pPr>
            <a:r>
              <a:rPr lang="en" sz="2900">
                <a:solidFill>
                  <a:srgbClr val="980000"/>
                </a:solidFill>
                <a:latin typeface="Montserrat"/>
                <a:ea typeface="Montserrat"/>
                <a:cs typeface="Montserrat"/>
                <a:sym typeface="Montserrat"/>
              </a:rPr>
              <a:t>In this situation we’ll want to understand </a:t>
            </a:r>
            <a:r>
              <a:rPr b="1" lang="en" sz="2900">
                <a:solidFill>
                  <a:srgbClr val="980000"/>
                </a:solidFill>
                <a:latin typeface="Montserrat"/>
                <a:ea typeface="Montserrat"/>
                <a:cs typeface="Montserrat"/>
                <a:sym typeface="Montserrat"/>
              </a:rPr>
              <a:t>recall </a:t>
            </a:r>
            <a:r>
              <a:rPr lang="en" sz="2900">
                <a:solidFill>
                  <a:srgbClr val="980000"/>
                </a:solidFill>
                <a:latin typeface="Montserrat"/>
                <a:ea typeface="Montserrat"/>
                <a:cs typeface="Montserrat"/>
                <a:sym typeface="Montserrat"/>
              </a:rPr>
              <a:t>and </a:t>
            </a:r>
            <a:r>
              <a:rPr b="1" lang="en" sz="2900">
                <a:solidFill>
                  <a:srgbClr val="980000"/>
                </a:solidFill>
                <a:latin typeface="Montserrat"/>
                <a:ea typeface="Montserrat"/>
                <a:cs typeface="Montserrat"/>
                <a:sym typeface="Montserrat"/>
              </a:rPr>
              <a:t>precision!</a:t>
            </a:r>
            <a:endParaRPr sz="2900">
              <a:solidFill>
                <a:srgbClr val="980000"/>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750" name="Google Shape;750;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1" name="Google Shape;751;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57" name="Google Shape;757;p8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quickly go over some formal </a:t>
            </a:r>
            <a:r>
              <a:rPr lang="en" sz="2900">
                <a:solidFill>
                  <a:srgbClr val="434343"/>
                </a:solidFill>
                <a:latin typeface="Montserrat"/>
                <a:ea typeface="Montserrat"/>
                <a:cs typeface="Montserrat"/>
                <a:sym typeface="Montserrat"/>
              </a:rPr>
              <a:t>definitions</a:t>
            </a:r>
            <a:r>
              <a:rPr lang="en" sz="2900">
                <a:solidFill>
                  <a:srgbClr val="434343"/>
                </a:solidFill>
                <a:latin typeface="Montserrat"/>
                <a:ea typeface="Montserrat"/>
                <a:cs typeface="Montserrat"/>
                <a:sym typeface="Montserrat"/>
              </a:rPr>
              <a:t> of Precision, Recall, and F1-Score (a combination of Precision and Recall).</a:t>
            </a:r>
            <a:endParaRPr sz="2900">
              <a:solidFill>
                <a:srgbClr val="434343"/>
              </a:solidFill>
              <a:latin typeface="Montserrat"/>
              <a:ea typeface="Montserrat"/>
              <a:cs typeface="Montserrat"/>
              <a:sym typeface="Montserrat"/>
            </a:endParaRPr>
          </a:p>
        </p:txBody>
      </p:sp>
      <p:pic>
        <p:nvPicPr>
          <p:cNvPr descr="watermark.jpg" id="758" name="Google Shape;758;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9" name="Google Shape;759;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65" name="Google Shape;765;p8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Ability of a model to find </a:t>
            </a:r>
            <a:r>
              <a:rPr b="1" lang="en" sz="2900" u="sng">
                <a:solidFill>
                  <a:srgbClr val="434343"/>
                </a:solidFill>
                <a:latin typeface="Montserrat"/>
                <a:ea typeface="Montserrat"/>
                <a:cs typeface="Montserrat"/>
                <a:sym typeface="Montserrat"/>
              </a:rPr>
              <a:t>all</a:t>
            </a:r>
            <a:r>
              <a:rPr lang="en" sz="2900">
                <a:solidFill>
                  <a:srgbClr val="434343"/>
                </a:solidFill>
                <a:latin typeface="Montserrat"/>
                <a:ea typeface="Montserrat"/>
                <a:cs typeface="Montserrat"/>
                <a:sym typeface="Montserrat"/>
              </a:rPr>
              <a:t> the relevant cases within a dataset.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precise definition of recall is the </a:t>
            </a:r>
            <a:r>
              <a:rPr b="1" lang="en" sz="2900">
                <a:solidFill>
                  <a:srgbClr val="434343"/>
                </a:solidFill>
                <a:latin typeface="Montserrat"/>
                <a:ea typeface="Montserrat"/>
                <a:cs typeface="Montserrat"/>
                <a:sym typeface="Montserrat"/>
              </a:rPr>
              <a:t>number of true positives divided by the number of true positives plus the number of false negatives. </a:t>
            </a:r>
            <a:endParaRPr b="1" sz="2900">
              <a:solidFill>
                <a:srgbClr val="434343"/>
              </a:solidFill>
              <a:latin typeface="Montserrat"/>
              <a:ea typeface="Montserrat"/>
              <a:cs typeface="Montserrat"/>
              <a:sym typeface="Montserrat"/>
            </a:endParaRPr>
          </a:p>
        </p:txBody>
      </p:sp>
      <p:pic>
        <p:nvPicPr>
          <p:cNvPr descr="watermark.jpg" id="766" name="Google Shape;766;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7" name="Google Shape;767;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73" name="Google Shape;773;p8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Ability of a classification model to identify </a:t>
            </a:r>
            <a:r>
              <a:rPr b="1" lang="en" sz="2900" u="sng">
                <a:solidFill>
                  <a:srgbClr val="434343"/>
                </a:solidFill>
                <a:latin typeface="Montserrat"/>
                <a:ea typeface="Montserrat"/>
                <a:cs typeface="Montserrat"/>
                <a:sym typeface="Montserrat"/>
              </a:rPr>
              <a:t>only</a:t>
            </a:r>
            <a:r>
              <a:rPr lang="en" sz="2900">
                <a:solidFill>
                  <a:srgbClr val="434343"/>
                </a:solidFill>
                <a:latin typeface="Montserrat"/>
                <a:ea typeface="Montserrat"/>
                <a:cs typeface="Montserrat"/>
                <a:sym typeface="Montserrat"/>
              </a:rPr>
              <a:t> the relevant data points.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Precision is defined as the number of </a:t>
            </a:r>
            <a:r>
              <a:rPr b="1" lang="en" sz="2900">
                <a:solidFill>
                  <a:srgbClr val="434343"/>
                </a:solidFill>
                <a:latin typeface="Montserrat"/>
                <a:ea typeface="Montserrat"/>
                <a:cs typeface="Montserrat"/>
                <a:sym typeface="Montserrat"/>
              </a:rPr>
              <a:t>true positives divided by the number of true positives plus the number of false positives. </a:t>
            </a:r>
            <a:endParaRPr b="1" sz="2900">
              <a:solidFill>
                <a:srgbClr val="434343"/>
              </a:solidFill>
              <a:latin typeface="Montserrat"/>
              <a:ea typeface="Montserrat"/>
              <a:cs typeface="Montserrat"/>
              <a:sym typeface="Montserrat"/>
            </a:endParaRPr>
          </a:p>
        </p:txBody>
      </p:sp>
      <p:pic>
        <p:nvPicPr>
          <p:cNvPr descr="watermark.jpg" id="774" name="Google Shape;77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5" name="Google Shape;77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Machine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8" name="Google Shape;14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Because different students have different backgrounds in math, we will keep the mathematics behind the machine learning algorithms light.</a:t>
            </a:r>
            <a:endParaRPr sz="3000">
              <a:solidFill>
                <a:srgbClr val="434343"/>
              </a:solidFill>
              <a:latin typeface="Montserrat"/>
              <a:ea typeface="Montserrat"/>
              <a:cs typeface="Montserrat"/>
              <a:sym typeface="Montserrat"/>
            </a:endParaRPr>
          </a:p>
          <a:p>
            <a:pPr indent="0" lvl="0" marL="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49" name="Google Shape;149;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 name="Google Shape;150;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1" name="Google Shape;781;p8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and 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you have a trade-off between Recall and 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While recall expresses the ability to find all relevant instances in a dataset, precision expresses the proportion of the data points our model says was relevant actually were relevant.</a:t>
            </a:r>
            <a:endParaRPr sz="2900">
              <a:solidFill>
                <a:srgbClr val="434343"/>
              </a:solidFill>
              <a:latin typeface="Montserrat"/>
              <a:ea typeface="Montserrat"/>
              <a:cs typeface="Montserrat"/>
              <a:sym typeface="Montserrat"/>
            </a:endParaRPr>
          </a:p>
        </p:txBody>
      </p:sp>
      <p:pic>
        <p:nvPicPr>
          <p:cNvPr descr="watermark.jpg" id="782" name="Google Shape;78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3" name="Google Shape;78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9" name="Google Shape;789;p8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cases where we want to find an optimal blend of precision and recall we can combine the two metrics using what is called the F1 score.</a:t>
            </a:r>
            <a:endParaRPr sz="2900">
              <a:solidFill>
                <a:srgbClr val="434343"/>
              </a:solidFill>
              <a:latin typeface="Montserrat"/>
              <a:ea typeface="Montserrat"/>
              <a:cs typeface="Montserrat"/>
              <a:sym typeface="Montserrat"/>
            </a:endParaRPr>
          </a:p>
        </p:txBody>
      </p:sp>
      <p:pic>
        <p:nvPicPr>
          <p:cNvPr descr="watermark.jpg" id="790" name="Google Shape;790;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1" name="Google Shape;791;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97" name="Google Shape;797;p8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F1 score is the harmonic mean of precision and recall taking both metrics into account in the following equation:</a:t>
            </a:r>
            <a:endParaRPr sz="2900">
              <a:solidFill>
                <a:srgbClr val="434343"/>
              </a:solidFill>
              <a:latin typeface="Montserrat"/>
              <a:ea typeface="Montserrat"/>
              <a:cs typeface="Montserrat"/>
              <a:sym typeface="Montserrat"/>
            </a:endParaRPr>
          </a:p>
        </p:txBody>
      </p:sp>
      <p:pic>
        <p:nvPicPr>
          <p:cNvPr descr="watermark.jpg" id="798" name="Google Shape;798;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9" name="Google Shape;799;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00" name="Google Shape;800;p86"/>
          <p:cNvPicPr preferRelativeResize="0"/>
          <p:nvPr/>
        </p:nvPicPr>
        <p:blipFill>
          <a:blip r:embed="rId4">
            <a:alphaModFix/>
          </a:blip>
          <a:stretch>
            <a:fillRect/>
          </a:stretch>
        </p:blipFill>
        <p:spPr>
          <a:xfrm>
            <a:off x="2342075" y="3007279"/>
            <a:ext cx="4623350" cy="15616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06" name="Google Shape;806;p8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use the harmonic mean instead of a simple average because it punishes extreme values.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classifier with a precision of 1.0 and a recall of 0.0 has a simple average of 0.5 but an F1 score of 0. </a:t>
            </a:r>
            <a:endParaRPr sz="2900">
              <a:solidFill>
                <a:srgbClr val="434343"/>
              </a:solidFill>
              <a:latin typeface="Montserrat"/>
              <a:ea typeface="Montserrat"/>
              <a:cs typeface="Montserrat"/>
              <a:sym typeface="Montserrat"/>
            </a:endParaRPr>
          </a:p>
        </p:txBody>
      </p:sp>
      <p:pic>
        <p:nvPicPr>
          <p:cNvPr descr="watermark.jpg" id="807" name="Google Shape;807;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8" name="Google Shape;808;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14" name="Google Shape;814;p8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Precision and Recall typically make more sense in the context of a confusion matrix.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 will explore the confusion matrix!</a:t>
            </a:r>
            <a:endParaRPr b="1" sz="2900">
              <a:solidFill>
                <a:srgbClr val="434343"/>
              </a:solidFill>
              <a:latin typeface="Montserrat"/>
              <a:ea typeface="Montserrat"/>
              <a:cs typeface="Montserrat"/>
              <a:sym typeface="Montserrat"/>
            </a:endParaRPr>
          </a:p>
        </p:txBody>
      </p:sp>
      <p:pic>
        <p:nvPicPr>
          <p:cNvPr descr="watermark.jpg" id="815" name="Google Shape;815;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6" name="Google Shape;816;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8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Confusion Matrix</a:t>
            </a:r>
            <a:endParaRPr b="1">
              <a:latin typeface="Montserrat"/>
              <a:ea typeface="Montserrat"/>
              <a:cs typeface="Montserrat"/>
              <a:sym typeface="Montserrat"/>
            </a:endParaRPr>
          </a:p>
        </p:txBody>
      </p:sp>
      <p:sp>
        <p:nvSpPr>
          <p:cNvPr id="822" name="Google Shape;822;p8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23" name="Google Shape;823;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4" name="Google Shape;824;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30" name="Google Shape;830;p9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mentioned a way to view various metrics of classification is the </a:t>
            </a:r>
            <a:r>
              <a:rPr b="1" lang="en" sz="2900">
                <a:solidFill>
                  <a:srgbClr val="434343"/>
                </a:solidFill>
                <a:latin typeface="Montserrat"/>
                <a:ea typeface="Montserrat"/>
                <a:cs typeface="Montserrat"/>
                <a:sym typeface="Montserrat"/>
              </a:rPr>
              <a:t>confusion matrix.</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the basics of the confusion matrix.</a:t>
            </a:r>
            <a:endParaRPr sz="2900">
              <a:solidFill>
                <a:srgbClr val="434343"/>
              </a:solidFill>
              <a:latin typeface="Montserrat"/>
              <a:ea typeface="Montserrat"/>
              <a:cs typeface="Montserrat"/>
              <a:sym typeface="Montserrat"/>
            </a:endParaRPr>
          </a:p>
        </p:txBody>
      </p:sp>
      <p:pic>
        <p:nvPicPr>
          <p:cNvPr descr="watermark.jpg" id="831" name="Google Shape;831;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2" name="Google Shape;832;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38" name="Google Shape;838;p9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problem, during the testing phase you will have Two Categories: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True Condition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Predicted Condition </a:t>
            </a:r>
            <a:endParaRPr sz="2900">
              <a:solidFill>
                <a:srgbClr val="434343"/>
              </a:solidFill>
              <a:latin typeface="Montserrat"/>
              <a:ea typeface="Montserrat"/>
              <a:cs typeface="Montserrat"/>
              <a:sym typeface="Montserrat"/>
            </a:endParaRPr>
          </a:p>
        </p:txBody>
      </p:sp>
      <p:pic>
        <p:nvPicPr>
          <p:cNvPr descr="watermark.jpg" id="839" name="Google Shape;839;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0" name="Google Shape;840;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46" name="Google Shape;846;p9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problem, during the testing phase you will have Two Categories: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True Condition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text message is SPAM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Predicted Condition </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ML Model predicted SPAM</a:t>
            </a:r>
            <a:endParaRPr sz="2900">
              <a:solidFill>
                <a:srgbClr val="434343"/>
              </a:solidFill>
              <a:latin typeface="Montserrat"/>
              <a:ea typeface="Montserrat"/>
              <a:cs typeface="Montserrat"/>
              <a:sym typeface="Montserrat"/>
            </a:endParaRPr>
          </a:p>
        </p:txBody>
      </p:sp>
      <p:pic>
        <p:nvPicPr>
          <p:cNvPr descr="watermark.jpg" id="847" name="Google Shape;847;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8" name="Google Shape;848;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54" name="Google Shape;854;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problem, during the testing phase you will have Two Categories: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True Condition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text message is SPAM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Predicted Condition </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ML Model predicted HAM</a:t>
            </a:r>
            <a:endParaRPr sz="2900">
              <a:solidFill>
                <a:srgbClr val="434343"/>
              </a:solidFill>
              <a:latin typeface="Montserrat"/>
              <a:ea typeface="Montserrat"/>
              <a:cs typeface="Montserrat"/>
              <a:sym typeface="Montserrat"/>
            </a:endParaRPr>
          </a:p>
        </p:txBody>
      </p:sp>
      <p:pic>
        <p:nvPicPr>
          <p:cNvPr descr="watermark.jpg" id="855" name="Google Shape;855;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6" name="Google Shape;856;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Machine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6" name="Google Shape;15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great textbook on general machine learning is </a:t>
            </a:r>
            <a:r>
              <a:rPr b="1" lang="en" sz="3000">
                <a:solidFill>
                  <a:srgbClr val="434343"/>
                </a:solidFill>
                <a:latin typeface="Montserrat"/>
                <a:ea typeface="Montserrat"/>
                <a:cs typeface="Montserrat"/>
                <a:sym typeface="Montserrat"/>
              </a:rPr>
              <a:t>Introduction to Statistical Learning </a:t>
            </a:r>
            <a:r>
              <a:rPr lang="en" sz="3000">
                <a:solidFill>
                  <a:srgbClr val="434343"/>
                </a:solidFill>
                <a:latin typeface="Montserrat"/>
                <a:ea typeface="Montserrat"/>
                <a:cs typeface="Montserrat"/>
                <a:sym typeface="Montserrat"/>
              </a:rPr>
              <a:t>by Gareth James as a companion book.</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freely available online. Simply google search the title of the book.</a:t>
            </a:r>
            <a:endParaRPr sz="3000">
              <a:solidFill>
                <a:srgbClr val="434343"/>
              </a:solidFill>
              <a:latin typeface="Montserrat"/>
              <a:ea typeface="Montserrat"/>
              <a:cs typeface="Montserrat"/>
              <a:sym typeface="Montserrat"/>
            </a:endParaRPr>
          </a:p>
          <a:p>
            <a:pPr indent="0" lvl="0" marL="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57" name="Google Shape;15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 name="Google Shape;15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62" name="Google Shape;862;p94"/>
          <p:cNvSpPr txBox="1"/>
          <p:nvPr>
            <p:ph idx="1" type="body"/>
          </p:nvPr>
        </p:nvSpPr>
        <p:spPr>
          <a:xfrm>
            <a:off x="58500" y="1152475"/>
            <a:ext cx="91440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if you have two possible classes you should have 4 separate groups at the end of testing: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Correctly Classified to Class 1: TRUE HAM</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Correctly Classified to Class 2: TRUE SPAM</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Incorrectly</a:t>
            </a:r>
            <a:r>
              <a:rPr lang="en" sz="2900">
                <a:solidFill>
                  <a:srgbClr val="434343"/>
                </a:solidFill>
                <a:latin typeface="Montserrat"/>
                <a:ea typeface="Montserrat"/>
                <a:cs typeface="Montserrat"/>
                <a:sym typeface="Montserrat"/>
              </a:rPr>
              <a:t> classified to Class 1: FALSE HAM</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Incorrectly </a:t>
            </a:r>
            <a:r>
              <a:rPr lang="en" sz="2900">
                <a:solidFill>
                  <a:srgbClr val="434343"/>
                </a:solidFill>
                <a:latin typeface="Montserrat"/>
                <a:ea typeface="Montserrat"/>
                <a:cs typeface="Montserrat"/>
                <a:sym typeface="Montserrat"/>
              </a:rPr>
              <a:t>classified to Class 2: FALSE SPAM</a:t>
            </a:r>
            <a:endParaRPr sz="2900">
              <a:solidFill>
                <a:srgbClr val="434343"/>
              </a:solidFill>
              <a:latin typeface="Montserrat"/>
              <a:ea typeface="Montserrat"/>
              <a:cs typeface="Montserrat"/>
              <a:sym typeface="Montserrat"/>
            </a:endParaRPr>
          </a:p>
        </p:txBody>
      </p:sp>
      <p:pic>
        <p:nvPicPr>
          <p:cNvPr descr="watermark.jpg" id="863" name="Google Shape;863;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4" name="Google Shape;864;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9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870" name="Google Shape;870;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871" name="Google Shape;871;p95"/>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872" name="Google Shape;872;p95"/>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873" name="Google Shape;873;p95"/>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874" name="Google Shape;874;p95"/>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875" name="Google Shape;875;p95"/>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876" name="Google Shape;876;p95"/>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877" name="Google Shape;877;p9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descr="Screen Shot 2017-05-01 at 7.20.32 PM.png" id="878" name="Google Shape;878;p95"/>
          <p:cNvPicPr preferRelativeResize="0"/>
          <p:nvPr/>
        </p:nvPicPr>
        <p:blipFill>
          <a:blip r:embed="rId4">
            <a:alphaModFix/>
          </a:blip>
          <a:stretch>
            <a:fillRect/>
          </a:stretch>
        </p:blipFill>
        <p:spPr>
          <a:xfrm>
            <a:off x="685825" y="1130138"/>
            <a:ext cx="7584734" cy="377842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9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884" name="Google Shape;884;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885" name="Google Shape;885;p96"/>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886" name="Google Shape;886;p96"/>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887" name="Google Shape;887;p96"/>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888" name="Google Shape;888;p96"/>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889" name="Google Shape;889;p96"/>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890" name="Google Shape;890;p96"/>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891" name="Google Shape;891;p9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graphicFrame>
        <p:nvGraphicFramePr>
          <p:cNvPr id="892" name="Google Shape;892;p96"/>
          <p:cNvGraphicFramePr/>
          <p:nvPr/>
        </p:nvGraphicFramePr>
        <p:xfrm>
          <a:off x="359000" y="1118850"/>
          <a:ext cx="3000000" cy="3000000"/>
        </p:xfrm>
        <a:graphic>
          <a:graphicData uri="http://schemas.openxmlformats.org/drawingml/2006/table">
            <a:tbl>
              <a:tblPr>
                <a:noFill/>
                <a:tableStyleId>{4E965D54-06E4-482B-A1B2-C6EEAE81D869}</a:tableStyleId>
              </a:tblPr>
              <a:tblGrid>
                <a:gridCol w="2154125"/>
                <a:gridCol w="2154125"/>
                <a:gridCol w="2154125"/>
                <a:gridCol w="2154125"/>
              </a:tblGrid>
              <a:tr h="969525">
                <a:tc>
                  <a:txBody>
                    <a:bodyPr/>
                    <a:lstStyle/>
                    <a:p>
                      <a:pPr indent="0" lvl="0" marL="0" rtl="0" algn="ctr">
                        <a:spcBef>
                          <a:spcPts val="0"/>
                        </a:spcBef>
                        <a:spcAft>
                          <a:spcPts val="0"/>
                        </a:spcAft>
                        <a:buNone/>
                      </a:pPr>
                      <a:r>
                        <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gridSpan="2">
                  <a:txBody>
                    <a:bodyPr/>
                    <a:lstStyle/>
                    <a:p>
                      <a:pPr indent="0" lvl="0" marL="0" rtl="0" algn="ctr">
                        <a:spcBef>
                          <a:spcPts val="0"/>
                        </a:spcBef>
                        <a:spcAft>
                          <a:spcPts val="0"/>
                        </a:spcAft>
                        <a:buNone/>
                      </a:pPr>
                      <a:r>
                        <a:rPr lang="en" sz="1800"/>
                        <a:t>PREDICTED CONDITION</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FE599"/>
                    </a:solidFill>
                  </a:tcPr>
                </a:tc>
                <a:tc hMerge="1"/>
              </a:tr>
              <a:tr h="969525">
                <a:tc>
                  <a:txBody>
                    <a:bodyPr/>
                    <a:lstStyle/>
                    <a:p>
                      <a:pPr indent="0" lvl="0" marL="0" rtl="0" algn="ctr">
                        <a:spcBef>
                          <a:spcPts val="0"/>
                        </a:spcBef>
                        <a:spcAft>
                          <a:spcPts val="0"/>
                        </a:spcAft>
                        <a:buNone/>
                      </a:pPr>
                      <a:r>
                        <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1800"/>
                        <a:t>ALL TEXTS</a:t>
                      </a:r>
                      <a:endParaRPr b="1"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800"/>
                        <a:t>PREDICTED </a:t>
                      </a:r>
                      <a:endParaRPr sz="1800"/>
                    </a:p>
                    <a:p>
                      <a:pPr indent="0" lvl="0" marL="0" rtl="0" algn="ctr">
                        <a:spcBef>
                          <a:spcPts val="0"/>
                        </a:spcBef>
                        <a:spcAft>
                          <a:spcPts val="0"/>
                        </a:spcAft>
                        <a:buNone/>
                      </a:pPr>
                      <a:r>
                        <a:rPr lang="en" sz="1800"/>
                        <a:t>HAM</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999999"/>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1800"/>
                        <a:t>PREDICTED</a:t>
                      </a:r>
                      <a:endParaRPr sz="1800"/>
                    </a:p>
                    <a:p>
                      <a:pPr indent="0" lvl="0" marL="0" rtl="0" algn="ctr">
                        <a:spcBef>
                          <a:spcPts val="0"/>
                        </a:spcBef>
                        <a:spcAft>
                          <a:spcPts val="0"/>
                        </a:spcAft>
                        <a:buNone/>
                      </a:pPr>
                      <a:r>
                        <a:rPr lang="en" sz="1800"/>
                        <a:t>SPAM</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999999"/>
                      </a:solidFill>
                      <a:prstDash val="solid"/>
                      <a:round/>
                      <a:headEnd len="sm" w="sm" type="none"/>
                      <a:tailEnd len="sm" w="sm" type="none"/>
                    </a:lnB>
                    <a:solidFill>
                      <a:srgbClr val="FFD966"/>
                    </a:solidFill>
                  </a:tcPr>
                </a:tc>
              </a:tr>
              <a:tr h="969525">
                <a:tc rowSpan="2">
                  <a:txBody>
                    <a:bodyPr/>
                    <a:lstStyle/>
                    <a:p>
                      <a:pPr indent="0" lvl="0" marL="0" rtl="0" algn="ctr">
                        <a:spcBef>
                          <a:spcPts val="0"/>
                        </a:spcBef>
                        <a:spcAft>
                          <a:spcPts val="0"/>
                        </a:spcAft>
                        <a:buNone/>
                      </a:pPr>
                      <a:r>
                        <a:rPr lang="en" sz="1800"/>
                        <a:t>REAL</a:t>
                      </a:r>
                      <a:endParaRPr sz="1800"/>
                    </a:p>
                    <a:p>
                      <a:pPr indent="0" lvl="0" marL="0" rtl="0" algn="ctr">
                        <a:spcBef>
                          <a:spcPts val="0"/>
                        </a:spcBef>
                        <a:spcAft>
                          <a:spcPts val="0"/>
                        </a:spcAft>
                        <a:buNone/>
                      </a:pPr>
                      <a:r>
                        <a:rPr lang="en" sz="1800"/>
                        <a:t>CONDITION</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800"/>
                        <a:t>REAL CONDITION</a:t>
                      </a:r>
                      <a:endParaRPr sz="1800"/>
                    </a:p>
                    <a:p>
                      <a:pPr indent="0" lvl="0" marL="0" rtl="0" algn="ctr">
                        <a:spcBef>
                          <a:spcPts val="0"/>
                        </a:spcBef>
                        <a:spcAft>
                          <a:spcPts val="0"/>
                        </a:spcAft>
                        <a:buNone/>
                      </a:pPr>
                      <a:r>
                        <a:rPr lang="en" sz="1800"/>
                        <a:t>HAM</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800"/>
                        <a:t>TRUE </a:t>
                      </a:r>
                      <a:endParaRPr sz="1800"/>
                    </a:p>
                    <a:p>
                      <a:pPr indent="0" lvl="0" marL="0" rtl="0" algn="ctr">
                        <a:spcBef>
                          <a:spcPts val="0"/>
                        </a:spcBef>
                        <a:spcAft>
                          <a:spcPts val="0"/>
                        </a:spcAft>
                        <a:buNone/>
                      </a:pPr>
                      <a:r>
                        <a:rPr lang="en" sz="1800"/>
                        <a:t>POSITIVE</a:t>
                      </a:r>
                      <a:endParaRPr sz="1800"/>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1800"/>
                        <a:t>FALSE</a:t>
                      </a:r>
                      <a:endParaRPr sz="1800"/>
                    </a:p>
                    <a:p>
                      <a:pPr indent="0" lvl="0" marL="0" rtl="0" algn="ctr">
                        <a:spcBef>
                          <a:spcPts val="0"/>
                        </a:spcBef>
                        <a:spcAft>
                          <a:spcPts val="0"/>
                        </a:spcAft>
                        <a:buNone/>
                      </a:pPr>
                      <a:r>
                        <a:rPr lang="en" sz="1800"/>
                        <a:t>NEGATIVE</a:t>
                      </a:r>
                      <a:endParaRPr sz="1800"/>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E06666"/>
                    </a:solidFill>
                  </a:tcPr>
                </a:tc>
              </a:tr>
              <a:tr h="969525">
                <a:tc vMerge="1"/>
                <a:tc>
                  <a:txBody>
                    <a:bodyPr/>
                    <a:lstStyle/>
                    <a:p>
                      <a:pPr indent="0" lvl="0" marL="0" rtl="0" algn="ctr">
                        <a:spcBef>
                          <a:spcPts val="0"/>
                        </a:spcBef>
                        <a:spcAft>
                          <a:spcPts val="0"/>
                        </a:spcAft>
                        <a:buNone/>
                      </a:pPr>
                      <a:r>
                        <a:rPr lang="en" sz="1800"/>
                        <a:t>REAL CONDITION</a:t>
                      </a:r>
                      <a:endParaRPr sz="1800"/>
                    </a:p>
                    <a:p>
                      <a:pPr indent="0" lvl="0" marL="0" rtl="0" algn="ctr">
                        <a:spcBef>
                          <a:spcPts val="0"/>
                        </a:spcBef>
                        <a:spcAft>
                          <a:spcPts val="0"/>
                        </a:spcAft>
                        <a:buNone/>
                      </a:pPr>
                      <a:r>
                        <a:rPr lang="en" sz="1800"/>
                        <a:t>SPAM</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1800"/>
                        <a:t>FALSE</a:t>
                      </a:r>
                      <a:endParaRPr sz="1800"/>
                    </a:p>
                    <a:p>
                      <a:pPr indent="0" lvl="0" marL="0" rtl="0" algn="ctr">
                        <a:spcBef>
                          <a:spcPts val="0"/>
                        </a:spcBef>
                        <a:spcAft>
                          <a:spcPts val="0"/>
                        </a:spcAft>
                        <a:buNone/>
                      </a:pPr>
                      <a:r>
                        <a:rPr lang="en" sz="1800"/>
                        <a:t>POSITIVE</a:t>
                      </a:r>
                      <a:endParaRPr sz="1800"/>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EA9999"/>
                    </a:solidFill>
                  </a:tcPr>
                </a:tc>
                <a:tc>
                  <a:txBody>
                    <a:bodyPr/>
                    <a:lstStyle/>
                    <a:p>
                      <a:pPr indent="0" lvl="0" marL="0" rtl="0" algn="ctr">
                        <a:spcBef>
                          <a:spcPts val="0"/>
                        </a:spcBef>
                        <a:spcAft>
                          <a:spcPts val="0"/>
                        </a:spcAft>
                        <a:buNone/>
                      </a:pPr>
                      <a:r>
                        <a:rPr lang="en" sz="1800"/>
                        <a:t>TRUE </a:t>
                      </a:r>
                      <a:endParaRPr sz="1800"/>
                    </a:p>
                    <a:p>
                      <a:pPr indent="0" lvl="0" marL="0" rtl="0" algn="ctr">
                        <a:spcBef>
                          <a:spcPts val="0"/>
                        </a:spcBef>
                        <a:spcAft>
                          <a:spcPts val="0"/>
                        </a:spcAft>
                        <a:buNone/>
                      </a:pPr>
                      <a:r>
                        <a:rPr lang="en" sz="1800"/>
                        <a:t>NEGATIVE</a:t>
                      </a:r>
                      <a:endParaRPr sz="1800"/>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93C47D"/>
                    </a:solidFill>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9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898" name="Google Shape;898;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899" name="Google Shape;899;p97"/>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00" name="Google Shape;900;p97"/>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01" name="Google Shape;901;p97"/>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02" name="Google Shape;902;p97"/>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03" name="Google Shape;903;p97"/>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04" name="Google Shape;904;p97"/>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05" name="Google Shape;905;p9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descr="Screen Shot 2017-05-01 at 7.20.32 PM.png" id="906" name="Google Shape;906;p97"/>
          <p:cNvPicPr preferRelativeResize="0"/>
          <p:nvPr/>
        </p:nvPicPr>
        <p:blipFill>
          <a:blip r:embed="rId4">
            <a:alphaModFix/>
          </a:blip>
          <a:stretch>
            <a:fillRect/>
          </a:stretch>
        </p:blipFill>
        <p:spPr>
          <a:xfrm>
            <a:off x="685825" y="1130138"/>
            <a:ext cx="7584734" cy="3778425"/>
          </a:xfrm>
          <a:prstGeom prst="rect">
            <a:avLst/>
          </a:prstGeom>
          <a:noFill/>
          <a:ln>
            <a:noFill/>
          </a:ln>
        </p:spPr>
      </p:pic>
      <p:sp>
        <p:nvSpPr>
          <p:cNvPr id="907" name="Google Shape;907;p97"/>
          <p:cNvSpPr txBox="1"/>
          <p:nvPr/>
        </p:nvSpPr>
        <p:spPr>
          <a:xfrm>
            <a:off x="2139450" y="3091950"/>
            <a:ext cx="703500" cy="337200"/>
          </a:xfrm>
          <a:prstGeom prst="rect">
            <a:avLst/>
          </a:prstGeom>
          <a:solidFill>
            <a:srgbClr val="26E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HAM</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9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13" name="Google Shape;913;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14" name="Google Shape;914;p98"/>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15" name="Google Shape;915;p98"/>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16" name="Google Shape;916;p98"/>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17" name="Google Shape;917;p98"/>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18" name="Google Shape;918;p98"/>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19" name="Google Shape;919;p98"/>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20" name="Google Shape;920;p9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descr="Screen Shot 2017-05-01 at 7.23.49 PM.png" id="921" name="Google Shape;921;p98"/>
          <p:cNvPicPr preferRelativeResize="0"/>
          <p:nvPr/>
        </p:nvPicPr>
        <p:blipFill>
          <a:blip r:embed="rId4">
            <a:alphaModFix/>
          </a:blip>
          <a:stretch>
            <a:fillRect/>
          </a:stretch>
        </p:blipFill>
        <p:spPr>
          <a:xfrm>
            <a:off x="932025" y="1029725"/>
            <a:ext cx="7526107" cy="41137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pic>
        <p:nvPicPr>
          <p:cNvPr descr="watermark.jpg" id="926" name="Google Shape;926;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27" name="Google Shape;927;p9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28" name="Google Shape;928;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29" name="Google Shape;929;p99"/>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30" name="Google Shape;930;p99"/>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31" name="Google Shape;931;p99"/>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32" name="Google Shape;932;p99"/>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33" name="Google Shape;933;p99"/>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34" name="Google Shape;934;p99"/>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35" name="Google Shape;935;p9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Model Evaluation</a:t>
            </a:r>
            <a:endParaRPr sz="3000">
              <a:solidFill>
                <a:srgbClr val="2A3990"/>
              </a:solidFill>
              <a:latin typeface="Roboto"/>
              <a:ea typeface="Roboto"/>
              <a:cs typeface="Roboto"/>
              <a:sym typeface="Roboto"/>
            </a:endParaRPr>
          </a:p>
        </p:txBody>
      </p:sp>
      <p:sp>
        <p:nvSpPr>
          <p:cNvPr id="936" name="Google Shape;936;p99"/>
          <p:cNvSpPr txBox="1"/>
          <p:nvPr/>
        </p:nvSpPr>
        <p:spPr>
          <a:xfrm>
            <a:off x="311700" y="1229975"/>
            <a:ext cx="8076000" cy="3339000"/>
          </a:xfrm>
          <a:prstGeom prst="rect">
            <a:avLst/>
          </a:prstGeom>
          <a:noFill/>
          <a:ln>
            <a:noFill/>
          </a:ln>
        </p:spPr>
        <p:txBody>
          <a:bodyPr anchorCtr="0" anchor="t" bIns="91425" lIns="91425" spcFirstLastPara="1" rIns="91425" wrap="square" tIns="91425">
            <a:noAutofit/>
          </a:bodyPr>
          <a:lstStyle/>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The main point to remember with the confusion matrix and the various calculated metrics is that they are all fundamentally ways of comparing the predicted values versus the true values.</a:t>
            </a:r>
            <a:endParaRPr sz="2800">
              <a:solidFill>
                <a:srgbClr val="313131"/>
              </a:solidFill>
              <a:highlight>
                <a:schemeClr val="lt1"/>
              </a:highlight>
              <a:latin typeface="Montserrat"/>
              <a:ea typeface="Montserrat"/>
              <a:cs typeface="Montserrat"/>
              <a:sym typeface="Montserrat"/>
            </a:endParaRPr>
          </a:p>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What constitutes “good” metrics, will really depend on the specific situation!</a:t>
            </a:r>
            <a:endParaRPr sz="28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pic>
        <p:nvPicPr>
          <p:cNvPr descr="watermark.jpg" id="941" name="Google Shape;941;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42" name="Google Shape;942;p10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43" name="Google Shape;943;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44" name="Google Shape;944;p100"/>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45" name="Google Shape;945;p100"/>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46" name="Google Shape;946;p100"/>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47" name="Google Shape;947;p100"/>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48" name="Google Shape;948;p100"/>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49" name="Google Shape;949;p100"/>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50" name="Google Shape;950;p10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Model Evaluation</a:t>
            </a:r>
            <a:endParaRPr sz="3000">
              <a:solidFill>
                <a:srgbClr val="2A3990"/>
              </a:solidFill>
              <a:latin typeface="Montserrat"/>
              <a:ea typeface="Montserrat"/>
              <a:cs typeface="Montserrat"/>
              <a:sym typeface="Montserrat"/>
            </a:endParaRPr>
          </a:p>
        </p:txBody>
      </p:sp>
      <p:sp>
        <p:nvSpPr>
          <p:cNvPr id="951" name="Google Shape;951;p100"/>
          <p:cNvSpPr txBox="1"/>
          <p:nvPr/>
        </p:nvSpPr>
        <p:spPr>
          <a:xfrm>
            <a:off x="311700" y="1229975"/>
            <a:ext cx="8076000" cy="33390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313131"/>
              </a:buClr>
              <a:buSzPts val="2200"/>
              <a:buFont typeface="Montserrat"/>
              <a:buChar char="●"/>
            </a:pPr>
            <a:r>
              <a:rPr lang="en" sz="2200">
                <a:solidFill>
                  <a:srgbClr val="313131"/>
                </a:solidFill>
                <a:highlight>
                  <a:schemeClr val="lt1"/>
                </a:highlight>
                <a:latin typeface="Montserrat"/>
                <a:ea typeface="Montserrat"/>
                <a:cs typeface="Montserrat"/>
                <a:sym typeface="Montserrat"/>
              </a:rPr>
              <a:t>We can use a confusion matrix to evaluate our model.</a:t>
            </a:r>
            <a:endParaRPr sz="2200">
              <a:solidFill>
                <a:srgbClr val="313131"/>
              </a:solidFill>
              <a:highlight>
                <a:schemeClr val="lt1"/>
              </a:highlight>
              <a:latin typeface="Montserrat"/>
              <a:ea typeface="Montserrat"/>
              <a:cs typeface="Montserrat"/>
              <a:sym typeface="Montserrat"/>
            </a:endParaRPr>
          </a:p>
          <a:p>
            <a:pPr indent="-368300" lvl="0" marL="457200" rtl="0" algn="l">
              <a:lnSpc>
                <a:spcPct val="100000"/>
              </a:lnSpc>
              <a:spcBef>
                <a:spcPts val="0"/>
              </a:spcBef>
              <a:spcAft>
                <a:spcPts val="0"/>
              </a:spcAft>
              <a:buClr>
                <a:srgbClr val="313131"/>
              </a:buClr>
              <a:buSzPts val="2200"/>
              <a:buFont typeface="Montserrat"/>
              <a:buChar char="●"/>
            </a:pPr>
            <a:r>
              <a:rPr lang="en" sz="2200">
                <a:solidFill>
                  <a:srgbClr val="313131"/>
                </a:solidFill>
                <a:highlight>
                  <a:schemeClr val="lt1"/>
                </a:highlight>
                <a:latin typeface="Montserrat"/>
                <a:ea typeface="Montserrat"/>
                <a:cs typeface="Montserrat"/>
                <a:sym typeface="Montserrat"/>
              </a:rPr>
              <a:t>For example, imagine testing for disease.</a:t>
            </a:r>
            <a:endParaRPr sz="2200">
              <a:solidFill>
                <a:srgbClr val="313131"/>
              </a:solidFill>
              <a:highlight>
                <a:schemeClr val="lt1"/>
              </a:highlight>
              <a:latin typeface="Montserrat"/>
              <a:ea typeface="Montserrat"/>
              <a:cs typeface="Montserrat"/>
              <a:sym typeface="Montserrat"/>
            </a:endParaRPr>
          </a:p>
        </p:txBody>
      </p:sp>
      <p:pic>
        <p:nvPicPr>
          <p:cNvPr id="952" name="Google Shape;952;p100"/>
          <p:cNvPicPr preferRelativeResize="0"/>
          <p:nvPr/>
        </p:nvPicPr>
        <p:blipFill rotWithShape="1">
          <a:blip r:embed="rId4">
            <a:alphaModFix/>
          </a:blip>
          <a:srcRect b="0" l="0" r="0" t="0"/>
          <a:stretch/>
        </p:blipFill>
        <p:spPr>
          <a:xfrm>
            <a:off x="813600" y="2613389"/>
            <a:ext cx="3677100" cy="1943400"/>
          </a:xfrm>
          <a:prstGeom prst="rect">
            <a:avLst/>
          </a:prstGeom>
          <a:noFill/>
          <a:ln>
            <a:noFill/>
          </a:ln>
        </p:spPr>
      </p:pic>
      <p:sp>
        <p:nvSpPr>
          <p:cNvPr id="953" name="Google Shape;953;p100"/>
          <p:cNvSpPr txBox="1"/>
          <p:nvPr/>
        </p:nvSpPr>
        <p:spPr>
          <a:xfrm>
            <a:off x="4857775" y="1745150"/>
            <a:ext cx="40983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Example: Test for presence of disease</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NO = negative test = False = 0</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YES = positive test = True = 1</a:t>
            </a:r>
            <a:endParaRPr sz="1800">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pic>
        <p:nvPicPr>
          <p:cNvPr descr="watermark.jpg" id="958" name="Google Shape;958;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59" name="Google Shape;959;p10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60" name="Google Shape;960;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61" name="Google Shape;961;p101"/>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62" name="Google Shape;962;p101"/>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63" name="Google Shape;963;p101"/>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64" name="Google Shape;964;p101"/>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65" name="Google Shape;965;p101"/>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66" name="Google Shape;966;p101"/>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67" name="Google Shape;967;p10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id="968" name="Google Shape;968;p101"/>
          <p:cNvPicPr preferRelativeResize="0"/>
          <p:nvPr/>
        </p:nvPicPr>
        <p:blipFill rotWithShape="1">
          <a:blip r:embed="rId4">
            <a:alphaModFix/>
          </a:blip>
          <a:srcRect b="0" l="0" r="0" t="0"/>
          <a:stretch/>
        </p:blipFill>
        <p:spPr>
          <a:xfrm>
            <a:off x="415462" y="1313858"/>
            <a:ext cx="4407300" cy="2515800"/>
          </a:xfrm>
          <a:prstGeom prst="rect">
            <a:avLst/>
          </a:prstGeom>
          <a:noFill/>
          <a:ln>
            <a:noFill/>
          </a:ln>
        </p:spPr>
      </p:pic>
      <p:sp>
        <p:nvSpPr>
          <p:cNvPr id="969" name="Google Shape;969;p101"/>
          <p:cNvSpPr txBox="1"/>
          <p:nvPr/>
        </p:nvSpPr>
        <p:spPr>
          <a:xfrm>
            <a:off x="5305162" y="1426725"/>
            <a:ext cx="3657600" cy="2016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2500" u="none" cap="none" strike="noStrike">
                <a:solidFill>
                  <a:srgbClr val="000000"/>
                </a:solidFill>
                <a:latin typeface="Arial"/>
                <a:ea typeface="Arial"/>
                <a:cs typeface="Arial"/>
                <a:sym typeface="Arial"/>
              </a:rPr>
              <a:t>Basic Terminology:</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True Positives (TP)</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True Negatives (TN)</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False Positives (FP)</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False Negatives (FN)</a:t>
            </a:r>
            <a:endParaRPr b="0" i="0" sz="2500" u="none" cap="none" strike="noStrike">
              <a:solidFill>
                <a:srgbClr val="00000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pic>
        <p:nvPicPr>
          <p:cNvPr descr="watermark.jpg" id="974" name="Google Shape;97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75" name="Google Shape;975;p10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76" name="Google Shape;976;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77" name="Google Shape;977;p102"/>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78" name="Google Shape;978;p102"/>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79" name="Google Shape;979;p102"/>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80" name="Google Shape;980;p102"/>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81" name="Google Shape;981;p102"/>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82" name="Google Shape;982;p102"/>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83" name="Google Shape;983;p10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id="984" name="Google Shape;984;p102"/>
          <p:cNvPicPr preferRelativeResize="0"/>
          <p:nvPr/>
        </p:nvPicPr>
        <p:blipFill rotWithShape="1">
          <a:blip r:embed="rId4">
            <a:alphaModFix/>
          </a:blip>
          <a:srcRect b="0" l="0" r="0" t="0"/>
          <a:stretch/>
        </p:blipFill>
        <p:spPr>
          <a:xfrm>
            <a:off x="415462" y="1313858"/>
            <a:ext cx="4407300" cy="2515800"/>
          </a:xfrm>
          <a:prstGeom prst="rect">
            <a:avLst/>
          </a:prstGeom>
          <a:noFill/>
          <a:ln>
            <a:noFill/>
          </a:ln>
        </p:spPr>
      </p:pic>
      <p:sp>
        <p:nvSpPr>
          <p:cNvPr id="985" name="Google Shape;985;p102"/>
          <p:cNvSpPr txBox="1"/>
          <p:nvPr/>
        </p:nvSpPr>
        <p:spPr>
          <a:xfrm>
            <a:off x="5062537" y="1546038"/>
            <a:ext cx="3886200" cy="124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2500" u="none" cap="none" strike="noStrike">
                <a:solidFill>
                  <a:srgbClr val="000000"/>
                </a:solidFill>
                <a:latin typeface="Arial"/>
                <a:ea typeface="Arial"/>
                <a:cs typeface="Arial"/>
                <a:sym typeface="Arial"/>
              </a:rPr>
              <a:t>Accuracy:</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Overall, how often is it </a:t>
            </a:r>
            <a:r>
              <a:rPr b="1" i="0" lang="en" sz="2500" u="none" cap="none" strike="noStrike">
                <a:solidFill>
                  <a:srgbClr val="000000"/>
                </a:solidFill>
                <a:latin typeface="Arial"/>
                <a:ea typeface="Arial"/>
                <a:cs typeface="Arial"/>
                <a:sym typeface="Arial"/>
              </a:rPr>
              <a:t>correct</a:t>
            </a:r>
            <a:r>
              <a:rPr b="0" i="0" lang="en" sz="2500" u="none" cap="none" strike="noStrike">
                <a:solidFill>
                  <a:srgbClr val="000000"/>
                </a:solidFill>
                <a:latin typeface="Arial"/>
                <a:ea typeface="Arial"/>
                <a:cs typeface="Arial"/>
                <a:sym typeface="Arial"/>
              </a:rPr>
              <a:t>?</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(TP + TN) / total = 150/165 = 0.91</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pic>
        <p:nvPicPr>
          <p:cNvPr descr="watermark.jpg" id="990" name="Google Shape;990;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1" name="Google Shape;991;p10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92" name="Google Shape;992;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93" name="Google Shape;993;p103"/>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94" name="Google Shape;994;p103"/>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95" name="Google Shape;995;p103"/>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96" name="Google Shape;996;p103"/>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97" name="Google Shape;997;p103"/>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98" name="Google Shape;998;p103"/>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99" name="Google Shape;999;p10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id="1000" name="Google Shape;1000;p103"/>
          <p:cNvPicPr preferRelativeResize="0"/>
          <p:nvPr/>
        </p:nvPicPr>
        <p:blipFill rotWithShape="1">
          <a:blip r:embed="rId4">
            <a:alphaModFix/>
          </a:blip>
          <a:srcRect b="0" l="0" r="0" t="0"/>
          <a:stretch/>
        </p:blipFill>
        <p:spPr>
          <a:xfrm>
            <a:off x="415462" y="1313858"/>
            <a:ext cx="4407300" cy="2515800"/>
          </a:xfrm>
          <a:prstGeom prst="rect">
            <a:avLst/>
          </a:prstGeom>
          <a:noFill/>
          <a:ln>
            <a:noFill/>
          </a:ln>
        </p:spPr>
      </p:pic>
      <p:sp>
        <p:nvSpPr>
          <p:cNvPr id="1001" name="Google Shape;1001;p103"/>
          <p:cNvSpPr txBox="1"/>
          <p:nvPr/>
        </p:nvSpPr>
        <p:spPr>
          <a:xfrm>
            <a:off x="5146587" y="1421675"/>
            <a:ext cx="3886200" cy="124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2500" u="none" cap="none" strike="noStrike">
                <a:solidFill>
                  <a:srgbClr val="000000"/>
                </a:solidFill>
                <a:latin typeface="Arial"/>
                <a:ea typeface="Arial"/>
                <a:cs typeface="Arial"/>
                <a:sym typeface="Arial"/>
              </a:rPr>
              <a:t>Misclassification Rate (Error Rate):</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Overall, how often is it </a:t>
            </a:r>
            <a:r>
              <a:rPr b="1" i="0" lang="en" sz="2500" u="none" cap="none" strike="noStrike">
                <a:solidFill>
                  <a:srgbClr val="000000"/>
                </a:solidFill>
                <a:latin typeface="Arial"/>
                <a:ea typeface="Arial"/>
                <a:cs typeface="Arial"/>
                <a:sym typeface="Arial"/>
              </a:rPr>
              <a:t>wrong</a:t>
            </a:r>
            <a:r>
              <a:rPr b="0" i="0" lang="en" sz="2500" u="none" cap="none" strike="noStrike">
                <a:solidFill>
                  <a:srgbClr val="000000"/>
                </a:solidFill>
                <a:latin typeface="Arial"/>
                <a:ea typeface="Arial"/>
                <a:cs typeface="Arial"/>
                <a:sym typeface="Arial"/>
              </a:rPr>
              <a:t>?</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(FP + FN) / total = 15/165 = 0.09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descr="watermark.jpg" id="163" name="Google Shape;163;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4" name="Google Shape;164;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5" name="Google Shape;165;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6" name="Google Shape;166;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What is Machine Learning?</a:t>
            </a:r>
            <a:endParaRPr sz="3000">
              <a:solidFill>
                <a:srgbClr val="2A3990"/>
              </a:solidFill>
              <a:latin typeface="Montserrat"/>
              <a:ea typeface="Montserrat"/>
              <a:cs typeface="Montserrat"/>
              <a:sym typeface="Montserrat"/>
            </a:endParaRPr>
          </a:p>
        </p:txBody>
      </p:sp>
      <p:sp>
        <p:nvSpPr>
          <p:cNvPr id="167" name="Google Shape;167;p3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Machine learning is a method of data analysis that automates analytical model building.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Using algorithms that iteratively learn from data, machine learning allows computers to find hidden insights without being explicitly programmed where to look.</a:t>
            </a:r>
            <a:endParaRPr sz="2600">
              <a:solidFill>
                <a:srgbClr val="434343"/>
              </a:solidFill>
              <a:latin typeface="Montserrat"/>
              <a:ea typeface="Montserrat"/>
              <a:cs typeface="Montserrat"/>
              <a:sym typeface="Montserrat"/>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pic>
        <p:nvPicPr>
          <p:cNvPr descr="watermark.jpg" id="1006" name="Google Shape;1006;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07" name="Google Shape;1007;p10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08" name="Google Shape;1008;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09" name="Google Shape;1009;p104"/>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010" name="Google Shape;1010;p104"/>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011" name="Google Shape;1011;p104"/>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012" name="Google Shape;1012;p104"/>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013" name="Google Shape;1013;p104"/>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014" name="Google Shape;1014;p104"/>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015" name="Google Shape;1015;p10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Confusion Matrix</a:t>
            </a:r>
            <a:endParaRPr sz="3000">
              <a:solidFill>
                <a:srgbClr val="2A3990"/>
              </a:solidFill>
              <a:latin typeface="Roboto"/>
              <a:ea typeface="Roboto"/>
              <a:cs typeface="Roboto"/>
              <a:sym typeface="Roboto"/>
            </a:endParaRPr>
          </a:p>
        </p:txBody>
      </p:sp>
      <p:pic>
        <p:nvPicPr>
          <p:cNvPr id="1016" name="Google Shape;1016;p104"/>
          <p:cNvPicPr preferRelativeResize="0"/>
          <p:nvPr/>
        </p:nvPicPr>
        <p:blipFill rotWithShape="1">
          <a:blip r:embed="rId4">
            <a:alphaModFix/>
          </a:blip>
          <a:srcRect b="0" l="0" r="0" t="0"/>
          <a:stretch/>
        </p:blipFill>
        <p:spPr>
          <a:xfrm>
            <a:off x="2230125" y="953250"/>
            <a:ext cx="4686300" cy="35148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pic>
        <p:nvPicPr>
          <p:cNvPr descr="watermark.jpg" id="1021" name="Google Shape;1021;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22" name="Google Shape;1022;p10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23" name="Google Shape;1023;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24" name="Google Shape;1024;p105"/>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025" name="Google Shape;1025;p105"/>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026" name="Google Shape;1026;p105"/>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027" name="Google Shape;1027;p105"/>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028" name="Google Shape;1028;p105"/>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029" name="Google Shape;1029;p105"/>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030" name="Google Shape;1030;p10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Model Evaluation</a:t>
            </a:r>
            <a:endParaRPr sz="3000">
              <a:solidFill>
                <a:srgbClr val="2A3990"/>
              </a:solidFill>
              <a:latin typeface="Roboto"/>
              <a:ea typeface="Roboto"/>
              <a:cs typeface="Roboto"/>
              <a:sym typeface="Roboto"/>
            </a:endParaRPr>
          </a:p>
        </p:txBody>
      </p:sp>
      <p:sp>
        <p:nvSpPr>
          <p:cNvPr id="1031" name="Google Shape;1031;p105"/>
          <p:cNvSpPr txBox="1"/>
          <p:nvPr/>
        </p:nvSpPr>
        <p:spPr>
          <a:xfrm>
            <a:off x="311700" y="1229975"/>
            <a:ext cx="8076000" cy="3339000"/>
          </a:xfrm>
          <a:prstGeom prst="rect">
            <a:avLst/>
          </a:prstGeom>
          <a:noFill/>
          <a:ln>
            <a:noFill/>
          </a:ln>
        </p:spPr>
        <p:txBody>
          <a:bodyPr anchorCtr="0" anchor="t" bIns="91425" lIns="91425" spcFirstLastPara="1" rIns="91425" wrap="square" tIns="91425">
            <a:noAutofit/>
          </a:bodyPr>
          <a:lstStyle/>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Still confused on the confusion matrix?</a:t>
            </a:r>
            <a:endParaRPr sz="2800">
              <a:solidFill>
                <a:srgbClr val="313131"/>
              </a:solidFill>
              <a:highlight>
                <a:schemeClr val="lt1"/>
              </a:highlight>
              <a:latin typeface="Montserrat"/>
              <a:ea typeface="Montserrat"/>
              <a:cs typeface="Montserrat"/>
              <a:sym typeface="Montserrat"/>
            </a:endParaRPr>
          </a:p>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No problem! Check out the Wikipedia page for it, it has a really good diagram with all the formulas for all the metrics.</a:t>
            </a:r>
            <a:endParaRPr sz="2800">
              <a:solidFill>
                <a:srgbClr val="313131"/>
              </a:solidFill>
              <a:highlight>
                <a:schemeClr val="lt1"/>
              </a:highlight>
              <a:latin typeface="Montserrat"/>
              <a:ea typeface="Montserrat"/>
              <a:cs typeface="Montserrat"/>
              <a:sym typeface="Montserrat"/>
            </a:endParaRPr>
          </a:p>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Throughout the training, we’ll usually just print out metrics (e.g. accuracy).</a:t>
            </a:r>
            <a:endParaRPr sz="28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0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Scikit-Learn Primer</a:t>
            </a:r>
            <a:endParaRPr b="1">
              <a:latin typeface="Montserrat"/>
              <a:ea typeface="Montserrat"/>
              <a:cs typeface="Montserrat"/>
              <a:sym typeface="Montserrat"/>
            </a:endParaRPr>
          </a:p>
        </p:txBody>
      </p:sp>
      <p:sp>
        <p:nvSpPr>
          <p:cNvPr id="1037" name="Google Shape;1037;p10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38" name="Google Shape;1038;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9" name="Google Shape;1039;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pic>
        <p:nvPicPr>
          <p:cNvPr descr="watermark.jpg" id="1044" name="Google Shape;1044;p107"/>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045" name="Google Shape;1045;p10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46" name="Google Shape;1046;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47" name="Google Shape;1047;p107"/>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We will be using the </a:t>
            </a:r>
            <a:r>
              <a:rPr b="1" lang="en" sz="3000">
                <a:latin typeface="Montserrat"/>
                <a:ea typeface="Montserrat"/>
                <a:cs typeface="Montserrat"/>
                <a:sym typeface="Montserrat"/>
              </a:rPr>
              <a:t>Scikit Learn  </a:t>
            </a:r>
            <a:r>
              <a:rPr lang="en" sz="3000">
                <a:latin typeface="Montserrat"/>
                <a:ea typeface="Montserrat"/>
                <a:cs typeface="Montserrat"/>
                <a:sym typeface="Montserrat"/>
              </a:rPr>
              <a:t>package.</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It’s the most popular machine learning package for Python and has a lot of algorithms built-in!</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p:txBody>
      </p:sp>
      <p:sp>
        <p:nvSpPr>
          <p:cNvPr id="1048" name="Google Shape;1048;p10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10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54" name="Google Shape;105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55" name="Google Shape;1055;p108"/>
          <p:cNvSpPr txBox="1"/>
          <p:nvPr/>
        </p:nvSpPr>
        <p:spPr>
          <a:xfrm>
            <a:off x="457200" y="1011875"/>
            <a:ext cx="8376600" cy="3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If you aren’t using our provided .yml environment file y</a:t>
            </a:r>
            <a:r>
              <a:rPr lang="en" sz="3000">
                <a:latin typeface="Montserrat"/>
                <a:ea typeface="Montserrat"/>
                <a:cs typeface="Montserrat"/>
                <a:sym typeface="Montserrat"/>
              </a:rPr>
              <a:t>ou may need to install it using:</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lnSpc>
                <a:spcPct val="150000"/>
              </a:lnSpc>
              <a:spcBef>
                <a:spcPts val="0"/>
              </a:spcBef>
              <a:spcAft>
                <a:spcPts val="0"/>
              </a:spcAft>
              <a:buNone/>
            </a:pPr>
            <a:r>
              <a:rPr lang="en" sz="3000">
                <a:latin typeface="Montserrat"/>
                <a:ea typeface="Montserrat"/>
                <a:cs typeface="Montserrat"/>
                <a:sym typeface="Montserrat"/>
              </a:rPr>
              <a:t>	</a:t>
            </a:r>
            <a:r>
              <a:rPr b="1" lang="en" sz="3000">
                <a:latin typeface="Montserrat"/>
                <a:ea typeface="Montserrat"/>
                <a:cs typeface="Montserrat"/>
                <a:sym typeface="Montserrat"/>
              </a:rPr>
              <a:t>conda install scikit-learn</a:t>
            </a:r>
            <a:endParaRPr b="1" sz="3000">
              <a:latin typeface="Montserrat"/>
              <a:ea typeface="Montserrat"/>
              <a:cs typeface="Montserrat"/>
              <a:sym typeface="Montserrat"/>
            </a:endParaRPr>
          </a:p>
          <a:p>
            <a:pPr indent="0" lvl="0" marL="0" rtl="0" algn="ctr">
              <a:lnSpc>
                <a:spcPct val="150000"/>
              </a:lnSpc>
              <a:spcBef>
                <a:spcPts val="0"/>
              </a:spcBef>
              <a:spcAft>
                <a:spcPts val="0"/>
              </a:spcAft>
              <a:buNone/>
            </a:pPr>
            <a:r>
              <a:rPr lang="en" sz="3000">
                <a:latin typeface="Montserrat"/>
                <a:ea typeface="Montserrat"/>
                <a:cs typeface="Montserrat"/>
                <a:sym typeface="Montserrat"/>
              </a:rPr>
              <a:t>or</a:t>
            </a:r>
            <a:endParaRPr sz="3000">
              <a:latin typeface="Montserrat"/>
              <a:ea typeface="Montserrat"/>
              <a:cs typeface="Montserrat"/>
              <a:sym typeface="Montserrat"/>
            </a:endParaRPr>
          </a:p>
          <a:p>
            <a:pPr indent="0" lvl="0" marL="0" rtl="0" algn="ctr">
              <a:lnSpc>
                <a:spcPct val="150000"/>
              </a:lnSpc>
              <a:spcBef>
                <a:spcPts val="0"/>
              </a:spcBef>
              <a:spcAft>
                <a:spcPts val="0"/>
              </a:spcAft>
              <a:buNone/>
            </a:pPr>
            <a:r>
              <a:rPr lang="en" sz="3000">
                <a:latin typeface="Montserrat"/>
                <a:ea typeface="Montserrat"/>
                <a:cs typeface="Montserrat"/>
                <a:sym typeface="Montserrat"/>
              </a:rPr>
              <a:t>	</a:t>
            </a:r>
            <a:r>
              <a:rPr b="1" lang="en" sz="3000">
                <a:latin typeface="Montserrat"/>
                <a:ea typeface="Montserrat"/>
                <a:cs typeface="Montserrat"/>
                <a:sym typeface="Montserrat"/>
              </a:rPr>
              <a:t>pip install scikit-learn</a:t>
            </a:r>
            <a:endParaRPr b="1" sz="3000">
              <a:latin typeface="Montserrat"/>
              <a:ea typeface="Montserrat"/>
              <a:cs typeface="Montserrat"/>
              <a:sym typeface="Montserrat"/>
            </a:endParaRPr>
          </a:p>
        </p:txBody>
      </p:sp>
      <p:sp>
        <p:nvSpPr>
          <p:cNvPr id="1056" name="Google Shape;1056;p10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pic>
        <p:nvPicPr>
          <p:cNvPr descr="watermark.jpg" id="1061" name="Google Shape;1061;p109"/>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062" name="Google Shape;1062;p10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63" name="Google Shape;1063;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64" name="Google Shape;1064;p109"/>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talk about the basic structure of how to use Scikit Learn!</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First, a quick review of the machine learning process.</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p:txBody>
      </p:sp>
      <p:sp>
        <p:nvSpPr>
          <p:cNvPr id="1065" name="Google Shape;1065;p10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pic>
        <p:nvPicPr>
          <p:cNvPr descr="watermark.jpg" id="1070" name="Google Shape;1070;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71" name="Google Shape;1071;p11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72" name="Google Shape;1072;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73" name="Google Shape;1073;p11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1074" name="Google Shape;1074;p110"/>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10"/>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10"/>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10"/>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10"/>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10"/>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0" name="Google Shape;1080;p110"/>
          <p:cNvCxnSpPr>
            <a:stCxn id="1074" idx="3"/>
            <a:endCxn id="1075"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1081" name="Google Shape;1081;p110"/>
          <p:cNvCxnSpPr>
            <a:endCxn id="1076"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1082" name="Google Shape;1082;p110"/>
          <p:cNvCxnSpPr>
            <a:endCxn id="1077"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1083" name="Google Shape;1083;p110"/>
          <p:cNvCxnSpPr>
            <a:endCxn id="1078"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1084" name="Google Shape;1084;p110"/>
          <p:cNvCxnSpPr>
            <a:stCxn id="1077" idx="2"/>
            <a:endCxn id="1076"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1085" name="Google Shape;1085;p110"/>
          <p:cNvCxnSpPr>
            <a:stCxn id="1075" idx="0"/>
            <a:endCxn id="1079"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1086" name="Google Shape;1086;p110"/>
          <p:cNvCxnSpPr>
            <a:stCxn id="1079" idx="3"/>
            <a:endCxn id="1077"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1087" name="Google Shape;1087;p110"/>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1088" name="Google Shape;1088;p110"/>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1089" name="Google Shape;1089;p110"/>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1090" name="Google Shape;1090;p110"/>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1091" name="Google Shape;1091;p110"/>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1092" name="Google Shape;1092;p110"/>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pic>
        <p:nvPicPr>
          <p:cNvPr descr="watermark.jpg" id="1097" name="Google Shape;1097;p111"/>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098" name="Google Shape;1098;p11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99" name="Google Shape;1099;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00" name="Google Shape;1100;p111"/>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Now let’s go over an example of the process to use SciKit Learn.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Don’t worry about memorizing any of this, we’ll get plenty of practice and review when we actually start coding in subsequent lectures!</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p:txBody>
      </p:sp>
      <p:sp>
        <p:nvSpPr>
          <p:cNvPr id="1101" name="Google Shape;1101;p11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11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07" name="Google Shape;1107;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08" name="Google Shape;1108;p112"/>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387350" lvl="0" marL="457200" rtl="0" algn="l">
              <a:lnSpc>
                <a:spcPct val="121429"/>
              </a:lnSpc>
              <a:spcBef>
                <a:spcPts val="0"/>
              </a:spcBef>
              <a:spcAft>
                <a:spcPts val="0"/>
              </a:spcAft>
              <a:buSzPts val="2500"/>
              <a:buFont typeface="Montserrat"/>
              <a:buChar char="●"/>
            </a:pPr>
            <a:r>
              <a:rPr lang="en" sz="2500">
                <a:latin typeface="Montserrat"/>
                <a:ea typeface="Montserrat"/>
                <a:cs typeface="Montserrat"/>
                <a:sym typeface="Montserrat"/>
              </a:rPr>
              <a:t>Every algorithm is exposed in scikit-learn via an ''Estimator'' </a:t>
            </a:r>
            <a:endParaRPr sz="2500">
              <a:latin typeface="Montserrat"/>
              <a:ea typeface="Montserrat"/>
              <a:cs typeface="Montserrat"/>
              <a:sym typeface="Montserrat"/>
            </a:endParaRPr>
          </a:p>
          <a:p>
            <a:pPr indent="-387350" lvl="0" marL="457200" rtl="0" algn="l">
              <a:lnSpc>
                <a:spcPct val="150000"/>
              </a:lnSpc>
              <a:spcBef>
                <a:spcPts val="0"/>
              </a:spcBef>
              <a:spcAft>
                <a:spcPts val="0"/>
              </a:spcAft>
              <a:buSzPts val="2500"/>
              <a:buFont typeface="Montserrat"/>
              <a:buChar char="●"/>
            </a:pPr>
            <a:r>
              <a:rPr lang="en" sz="2500">
                <a:latin typeface="Montserrat"/>
                <a:ea typeface="Montserrat"/>
                <a:cs typeface="Montserrat"/>
                <a:sym typeface="Montserrat"/>
              </a:rPr>
              <a:t>First you’ll import the model, the general form is:</a:t>
            </a:r>
            <a:endParaRPr sz="2500">
              <a:latin typeface="Montserrat"/>
              <a:ea typeface="Montserrat"/>
              <a:cs typeface="Montserrat"/>
              <a:sym typeface="Montserrat"/>
            </a:endParaRPr>
          </a:p>
          <a:p>
            <a:pPr indent="0" lvl="0" marL="0" rtl="0" algn="l">
              <a:lnSpc>
                <a:spcPct val="150000"/>
              </a:lnSpc>
              <a:spcBef>
                <a:spcPts val="0"/>
              </a:spcBef>
              <a:spcAft>
                <a:spcPts val="0"/>
              </a:spcAft>
              <a:buNone/>
            </a:pPr>
            <a:r>
              <a:rPr b="1" lang="en" sz="2600">
                <a:solidFill>
                  <a:srgbClr val="008000"/>
                </a:solidFill>
                <a:highlight>
                  <a:srgbClr val="F7F7F7"/>
                </a:highlight>
              </a:rPr>
              <a:t>from</a:t>
            </a:r>
            <a:r>
              <a:rPr lang="en" sz="2600">
                <a:solidFill>
                  <a:srgbClr val="333333"/>
                </a:solidFill>
                <a:highlight>
                  <a:srgbClr val="F7F7F7"/>
                </a:highlight>
              </a:rPr>
              <a:t> </a:t>
            </a:r>
            <a:r>
              <a:rPr b="1" lang="en" sz="2600">
                <a:solidFill>
                  <a:srgbClr val="0000FF"/>
                </a:solidFill>
                <a:highlight>
                  <a:srgbClr val="F7F7F7"/>
                </a:highlight>
              </a:rPr>
              <a:t>sklearn.family</a:t>
            </a:r>
            <a:r>
              <a:rPr lang="en" sz="2600">
                <a:solidFill>
                  <a:srgbClr val="333333"/>
                </a:solidFill>
                <a:highlight>
                  <a:srgbClr val="F7F7F7"/>
                </a:highlight>
              </a:rPr>
              <a:t> </a:t>
            </a:r>
            <a:r>
              <a:rPr b="1" lang="en" sz="2600">
                <a:solidFill>
                  <a:srgbClr val="008000"/>
                </a:solidFill>
                <a:highlight>
                  <a:srgbClr val="F7F7F7"/>
                </a:highlight>
              </a:rPr>
              <a:t>import</a:t>
            </a:r>
            <a:r>
              <a:rPr lang="en" sz="2600">
                <a:solidFill>
                  <a:srgbClr val="333333"/>
                </a:solidFill>
                <a:highlight>
                  <a:srgbClr val="F7F7F7"/>
                </a:highlight>
              </a:rPr>
              <a:t> Model</a:t>
            </a:r>
            <a:endParaRPr sz="2600">
              <a:solidFill>
                <a:srgbClr val="333333"/>
              </a:solidFill>
              <a:highlight>
                <a:srgbClr val="F7F7F7"/>
              </a:highlight>
            </a:endParaRPr>
          </a:p>
          <a:p>
            <a:pPr indent="0" lvl="0" marL="0" rtl="0" algn="l">
              <a:lnSpc>
                <a:spcPct val="150000"/>
              </a:lnSpc>
              <a:spcBef>
                <a:spcPts val="0"/>
              </a:spcBef>
              <a:spcAft>
                <a:spcPts val="0"/>
              </a:spcAft>
              <a:buNone/>
            </a:pPr>
            <a:r>
              <a:rPr lang="en" sz="2600">
                <a:latin typeface="Roboto"/>
                <a:ea typeface="Roboto"/>
                <a:cs typeface="Roboto"/>
                <a:sym typeface="Roboto"/>
              </a:rPr>
              <a:t>For example:</a:t>
            </a:r>
            <a:endParaRPr sz="2600">
              <a:latin typeface="Roboto"/>
              <a:ea typeface="Roboto"/>
              <a:cs typeface="Roboto"/>
              <a:sym typeface="Roboto"/>
            </a:endParaRPr>
          </a:p>
          <a:p>
            <a:pPr indent="0" lvl="0" marL="0" rtl="0" algn="l">
              <a:lnSpc>
                <a:spcPct val="150000"/>
              </a:lnSpc>
              <a:spcBef>
                <a:spcPts val="0"/>
              </a:spcBef>
              <a:spcAft>
                <a:spcPts val="0"/>
              </a:spcAft>
              <a:buNone/>
            </a:pPr>
            <a:r>
              <a:rPr b="1" lang="en" sz="2600">
                <a:solidFill>
                  <a:srgbClr val="008000"/>
                </a:solidFill>
                <a:highlight>
                  <a:srgbClr val="F7F7F7"/>
                </a:highlight>
              </a:rPr>
              <a:t>from</a:t>
            </a:r>
            <a:r>
              <a:rPr lang="en" sz="2600">
                <a:solidFill>
                  <a:srgbClr val="333333"/>
                </a:solidFill>
                <a:highlight>
                  <a:srgbClr val="F7F7F7"/>
                </a:highlight>
              </a:rPr>
              <a:t> </a:t>
            </a:r>
            <a:r>
              <a:rPr b="1" lang="en" sz="2600">
                <a:solidFill>
                  <a:srgbClr val="0000FF"/>
                </a:solidFill>
                <a:highlight>
                  <a:srgbClr val="F7F7F7"/>
                </a:highlight>
              </a:rPr>
              <a:t>sklearn.linear_model</a:t>
            </a:r>
            <a:r>
              <a:rPr lang="en" sz="2600">
                <a:solidFill>
                  <a:srgbClr val="333333"/>
                </a:solidFill>
                <a:highlight>
                  <a:srgbClr val="F7F7F7"/>
                </a:highlight>
              </a:rPr>
              <a:t> </a:t>
            </a:r>
            <a:r>
              <a:rPr b="1" lang="en" sz="2600">
                <a:solidFill>
                  <a:srgbClr val="008000"/>
                </a:solidFill>
                <a:highlight>
                  <a:srgbClr val="F7F7F7"/>
                </a:highlight>
              </a:rPr>
              <a:t>import</a:t>
            </a:r>
            <a:r>
              <a:rPr lang="en" sz="2600">
                <a:solidFill>
                  <a:srgbClr val="333333"/>
                </a:solidFill>
                <a:highlight>
                  <a:srgbClr val="F7F7F7"/>
                </a:highlight>
              </a:rPr>
              <a:t> LinearRegression</a:t>
            </a:r>
            <a:endParaRPr sz="2600">
              <a:solidFill>
                <a:srgbClr val="333333"/>
              </a:solidFill>
              <a:highlight>
                <a:srgbClr val="F7F7F7"/>
              </a:highlight>
            </a:endParaRPr>
          </a:p>
          <a:p>
            <a:pPr indent="0" lvl="0" marL="0" rtl="0" algn="l">
              <a:spcBef>
                <a:spcPts val="0"/>
              </a:spcBef>
              <a:spcAft>
                <a:spcPts val="0"/>
              </a:spcAft>
              <a:buNone/>
            </a:pPr>
            <a:r>
              <a:t/>
            </a:r>
            <a:endParaRPr sz="3000">
              <a:latin typeface="Roboto"/>
              <a:ea typeface="Roboto"/>
              <a:cs typeface="Roboto"/>
              <a:sym typeface="Roboto"/>
            </a:endParaRPr>
          </a:p>
        </p:txBody>
      </p:sp>
      <p:sp>
        <p:nvSpPr>
          <p:cNvPr id="1109" name="Google Shape;1109;p11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pic>
        <p:nvPicPr>
          <p:cNvPr descr="watermark.jpg" id="1114" name="Google Shape;1114;p11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15" name="Google Shape;1115;p11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16" name="Google Shape;1116;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17" name="Google Shape;1117;p113"/>
          <p:cNvSpPr txBox="1"/>
          <p:nvPr/>
        </p:nvSpPr>
        <p:spPr>
          <a:xfrm>
            <a:off x="457200" y="1392825"/>
            <a:ext cx="8686800" cy="2947200"/>
          </a:xfrm>
          <a:prstGeom prst="rect">
            <a:avLst/>
          </a:prstGeom>
          <a:noFill/>
          <a:ln>
            <a:noFill/>
          </a:ln>
        </p:spPr>
        <p:txBody>
          <a:bodyPr anchorCtr="0" anchor="t" bIns="91425" lIns="91425" spcFirstLastPara="1" rIns="91425" wrap="square" tIns="91425">
            <a:noAutofit/>
          </a:bodyPr>
          <a:lstStyle/>
          <a:p>
            <a:pPr indent="0" lvl="0" marL="0" rtl="0" algn="l">
              <a:lnSpc>
                <a:spcPct val="121429"/>
              </a:lnSpc>
              <a:spcBef>
                <a:spcPts val="0"/>
              </a:spcBef>
              <a:spcAft>
                <a:spcPts val="0"/>
              </a:spcAft>
              <a:buNone/>
            </a:pPr>
            <a:r>
              <a:rPr b="1" lang="en" sz="2600">
                <a:highlight>
                  <a:srgbClr val="FFFFFF"/>
                </a:highlight>
                <a:latin typeface="Montserrat"/>
                <a:ea typeface="Montserrat"/>
                <a:cs typeface="Montserrat"/>
                <a:sym typeface="Montserrat"/>
              </a:rPr>
              <a:t>Estimator parameters</a:t>
            </a:r>
            <a:r>
              <a:rPr lang="en" sz="2600">
                <a:highlight>
                  <a:srgbClr val="FFFFFF"/>
                </a:highlight>
                <a:latin typeface="Montserrat"/>
                <a:ea typeface="Montserrat"/>
                <a:cs typeface="Montserrat"/>
                <a:sym typeface="Montserrat"/>
              </a:rPr>
              <a:t>: All the parameters of an estimator can be set when it is instantiated, and have suitable default values.</a:t>
            </a:r>
            <a:endParaRPr sz="2600">
              <a:highlight>
                <a:srgbClr val="FFFFFF"/>
              </a:highlight>
              <a:latin typeface="Montserrat"/>
              <a:ea typeface="Montserrat"/>
              <a:cs typeface="Montserrat"/>
              <a:sym typeface="Montserrat"/>
            </a:endParaRPr>
          </a:p>
          <a:p>
            <a:pPr indent="0" lvl="0" marL="0" rtl="0" algn="l">
              <a:lnSpc>
                <a:spcPct val="121429"/>
              </a:lnSpc>
              <a:spcBef>
                <a:spcPts val="0"/>
              </a:spcBef>
              <a:spcAft>
                <a:spcPts val="0"/>
              </a:spcAft>
              <a:buNone/>
            </a:pPr>
            <a:r>
              <a:t/>
            </a:r>
            <a:endParaRPr sz="2600">
              <a:highlight>
                <a:srgbClr val="FFFFFF"/>
              </a:highlight>
              <a:latin typeface="Montserrat"/>
              <a:ea typeface="Montserrat"/>
              <a:cs typeface="Montserrat"/>
              <a:sym typeface="Montserrat"/>
            </a:endParaRPr>
          </a:p>
          <a:p>
            <a:pPr indent="0" lvl="0" marL="0" rtl="0" algn="l">
              <a:lnSpc>
                <a:spcPct val="121429"/>
              </a:lnSpc>
              <a:spcBef>
                <a:spcPts val="0"/>
              </a:spcBef>
              <a:spcAft>
                <a:spcPts val="0"/>
              </a:spcAft>
              <a:buNone/>
            </a:pPr>
            <a:r>
              <a:rPr lang="en" sz="2600">
                <a:highlight>
                  <a:srgbClr val="FFFFFF"/>
                </a:highlight>
                <a:latin typeface="Montserrat"/>
                <a:ea typeface="Montserrat"/>
                <a:cs typeface="Montserrat"/>
                <a:sym typeface="Montserrat"/>
              </a:rPr>
              <a:t>You can use Shift+tab in jupyter to check the possible parameters.</a:t>
            </a:r>
            <a:endParaRPr sz="2600">
              <a:highlight>
                <a:srgbClr val="FFFFFF"/>
              </a:highlight>
              <a:latin typeface="Montserrat"/>
              <a:ea typeface="Montserrat"/>
              <a:cs typeface="Montserrat"/>
              <a:sym typeface="Montserrat"/>
            </a:endParaRPr>
          </a:p>
          <a:p>
            <a:pPr indent="0" lvl="0" marL="0" rtl="0" algn="l">
              <a:lnSpc>
                <a:spcPct val="121429"/>
              </a:lnSpc>
              <a:spcBef>
                <a:spcPts val="0"/>
              </a:spcBef>
              <a:spcAft>
                <a:spcPts val="0"/>
              </a:spcAft>
              <a:buNone/>
            </a:pPr>
            <a:r>
              <a:t/>
            </a:r>
            <a:endParaRPr sz="2600">
              <a:latin typeface="Montserrat"/>
              <a:ea typeface="Montserrat"/>
              <a:cs typeface="Montserrat"/>
              <a:sym typeface="Montserrat"/>
            </a:endParaRPr>
          </a:p>
        </p:txBody>
      </p:sp>
      <p:sp>
        <p:nvSpPr>
          <p:cNvPr id="1118" name="Google Shape;1118;p11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descr="watermark.jpg" id="172" name="Google Shape;172;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3" name="Google Shape;173;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74" name="Google Shape;174;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75" name="Google Shape;175;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What is it used for?</a:t>
            </a:r>
            <a:endParaRPr sz="3000">
              <a:solidFill>
                <a:srgbClr val="2A3990"/>
              </a:solidFill>
              <a:latin typeface="Montserrat"/>
              <a:ea typeface="Montserrat"/>
              <a:cs typeface="Montserrat"/>
              <a:sym typeface="Montserrat"/>
            </a:endParaRPr>
          </a:p>
        </p:txBody>
      </p:sp>
      <p:sp>
        <p:nvSpPr>
          <p:cNvPr id="176" name="Google Shape;176;p33"/>
          <p:cNvSpPr txBox="1"/>
          <p:nvPr/>
        </p:nvSpPr>
        <p:spPr>
          <a:xfrm>
            <a:off x="517400" y="1011875"/>
            <a:ext cx="8520600" cy="3339000"/>
          </a:xfrm>
          <a:prstGeom prst="rect">
            <a:avLst/>
          </a:prstGeom>
          <a:noFill/>
          <a:ln>
            <a:noFill/>
          </a:ln>
        </p:spPr>
        <p:txBody>
          <a:bodyPr anchorCtr="0" anchor="t" bIns="91425" lIns="91425" spcFirstLastPara="1" rIns="91425" wrap="square" tIns="91425">
            <a:noAutofit/>
          </a:bodyPr>
          <a:lstStyle/>
          <a:p>
            <a:pPr indent="-342900" lvl="0" marL="457200" marR="355600" rtl="0" algn="l">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Fraud detection.</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Web search results.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Real-time ads on web pages </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Credit scoring and next-best offers.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Prediction of equipment failures.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New pricing models.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Network intrusion detection.</a:t>
            </a:r>
            <a:endParaRPr sz="1800">
              <a:solidFill>
                <a:srgbClr val="333333"/>
              </a:solidFill>
              <a:latin typeface="Montserrat"/>
              <a:ea typeface="Montserrat"/>
              <a:cs typeface="Montserrat"/>
              <a:sym typeface="Montserrat"/>
            </a:endParaRPr>
          </a:p>
          <a:p>
            <a:pPr indent="0" lvl="0" marL="0" rtl="0" algn="l">
              <a:lnSpc>
                <a:spcPct val="150000"/>
              </a:lnSpc>
              <a:spcBef>
                <a:spcPts val="2700"/>
              </a:spcBef>
              <a:spcAft>
                <a:spcPts val="0"/>
              </a:spcAft>
              <a:buNone/>
            </a:pPr>
            <a:r>
              <a:t/>
            </a:r>
            <a:endParaRPr sz="1800">
              <a:solidFill>
                <a:srgbClr val="333333"/>
              </a:solidFill>
              <a:latin typeface="Montserrat"/>
              <a:ea typeface="Montserrat"/>
              <a:cs typeface="Montserrat"/>
              <a:sym typeface="Montserrat"/>
            </a:endParaRPr>
          </a:p>
          <a:p>
            <a:pPr indent="0" lvl="0" marL="0" rtl="0" algn="l">
              <a:lnSpc>
                <a:spcPct val="115000"/>
              </a:lnSpc>
              <a:spcBef>
                <a:spcPts val="2700"/>
              </a:spcBef>
              <a:spcAft>
                <a:spcPts val="0"/>
              </a:spcAft>
              <a:buClr>
                <a:srgbClr val="000000"/>
              </a:buClr>
              <a:buSzPts val="1100"/>
              <a:buFont typeface="Arial"/>
              <a:buNone/>
            </a:pPr>
            <a:r>
              <a:t/>
            </a:r>
            <a:endParaRPr sz="18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1800">
              <a:solidFill>
                <a:srgbClr val="333333"/>
              </a:solidFill>
              <a:latin typeface="Montserrat"/>
              <a:ea typeface="Montserrat"/>
              <a:cs typeface="Montserrat"/>
              <a:sym typeface="Montserrat"/>
            </a:endParaRPr>
          </a:p>
        </p:txBody>
      </p:sp>
      <p:sp>
        <p:nvSpPr>
          <p:cNvPr id="177" name="Google Shape;177;p33"/>
          <p:cNvSpPr txBox="1"/>
          <p:nvPr/>
        </p:nvSpPr>
        <p:spPr>
          <a:xfrm>
            <a:off x="4977725" y="1011875"/>
            <a:ext cx="4116000" cy="3339000"/>
          </a:xfrm>
          <a:prstGeom prst="rect">
            <a:avLst/>
          </a:prstGeom>
          <a:noFill/>
          <a:ln>
            <a:noFill/>
          </a:ln>
        </p:spPr>
        <p:txBody>
          <a:bodyPr anchorCtr="0" anchor="t" bIns="91425" lIns="91425" spcFirstLastPara="1" rIns="91425" wrap="square" tIns="91425">
            <a:noAutofit/>
          </a:bodyPr>
          <a:lstStyle/>
          <a:p>
            <a:pPr indent="-342900" lvl="0" marL="457200" marR="355600" rtl="0" algn="l">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Recommendation Engines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Customer Segmentation</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Text Sentiment Analysis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Predicting Customer Churn</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Pattern and image recognition.</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Email spam filtering.</a:t>
            </a:r>
            <a:endParaRPr sz="1800">
              <a:solidFill>
                <a:srgbClr val="333333"/>
              </a:solidFill>
              <a:latin typeface="Montserrat"/>
              <a:ea typeface="Montserrat"/>
              <a:cs typeface="Montserrat"/>
              <a:sym typeface="Montserrat"/>
            </a:endParaRPr>
          </a:p>
          <a:p>
            <a:pPr indent="0" lvl="0" marL="457200" rtl="0" algn="l">
              <a:lnSpc>
                <a:spcPct val="150000"/>
              </a:lnSpc>
              <a:spcBef>
                <a:spcPts val="2700"/>
              </a:spcBef>
              <a:spcAft>
                <a:spcPts val="0"/>
              </a:spcAft>
              <a:buNone/>
            </a:pPr>
            <a:r>
              <a:t/>
            </a:r>
            <a:endParaRPr sz="1800">
              <a:solidFill>
                <a:srgbClr val="333333"/>
              </a:solidFill>
              <a:latin typeface="Montserrat"/>
              <a:ea typeface="Montserrat"/>
              <a:cs typeface="Montserrat"/>
              <a:sym typeface="Montserrat"/>
            </a:endParaRPr>
          </a:p>
          <a:p>
            <a:pPr indent="0" lvl="0" marL="0" rtl="0" algn="l">
              <a:lnSpc>
                <a:spcPct val="115000"/>
              </a:lnSpc>
              <a:spcBef>
                <a:spcPts val="2700"/>
              </a:spcBef>
              <a:spcAft>
                <a:spcPts val="0"/>
              </a:spcAft>
              <a:buClr>
                <a:srgbClr val="000000"/>
              </a:buClr>
              <a:buSzPts val="1100"/>
              <a:buFont typeface="Arial"/>
              <a:buNone/>
            </a:pPr>
            <a:r>
              <a:t/>
            </a:r>
            <a:endParaRPr>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400">
              <a:solidFill>
                <a:srgbClr val="333333"/>
              </a:solidFill>
              <a:latin typeface="Montserrat"/>
              <a:ea typeface="Montserrat"/>
              <a:cs typeface="Montserrat"/>
              <a:sym typeface="Montserrat"/>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pic>
        <p:nvPicPr>
          <p:cNvPr descr="watermark.jpg" id="1123" name="Google Shape;1123;p114"/>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24" name="Google Shape;1124;p11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25" name="Google Shape;1125;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26" name="Google Shape;1126;p114"/>
          <p:cNvSpPr txBox="1"/>
          <p:nvPr/>
        </p:nvSpPr>
        <p:spPr>
          <a:xfrm>
            <a:off x="457200" y="1392825"/>
            <a:ext cx="8686800" cy="2947200"/>
          </a:xfrm>
          <a:prstGeom prst="rect">
            <a:avLst/>
          </a:prstGeom>
          <a:noFill/>
          <a:ln>
            <a:noFill/>
          </a:ln>
        </p:spPr>
        <p:txBody>
          <a:bodyPr anchorCtr="0" anchor="t" bIns="91425" lIns="91425" spcFirstLastPara="1" rIns="91425" wrap="square" tIns="91425">
            <a:noAutofit/>
          </a:bodyPr>
          <a:lstStyle/>
          <a:p>
            <a:pPr indent="0" lvl="0" marL="0" rtl="0" algn="l">
              <a:lnSpc>
                <a:spcPct val="121429"/>
              </a:lnSpc>
              <a:spcBef>
                <a:spcPts val="0"/>
              </a:spcBef>
              <a:spcAft>
                <a:spcPts val="0"/>
              </a:spcAft>
              <a:buNone/>
            </a:pPr>
            <a:r>
              <a:rPr b="1" lang="en" sz="2400">
                <a:highlight>
                  <a:srgbClr val="FFFFFF"/>
                </a:highlight>
                <a:latin typeface="Roboto"/>
                <a:ea typeface="Roboto"/>
                <a:cs typeface="Roboto"/>
                <a:sym typeface="Roboto"/>
              </a:rPr>
              <a:t>For example:</a:t>
            </a:r>
            <a:endParaRPr b="1" sz="2400">
              <a:latin typeface="Roboto"/>
              <a:ea typeface="Roboto"/>
              <a:cs typeface="Roboto"/>
              <a:sym typeface="Roboto"/>
            </a:endParaRPr>
          </a:p>
          <a:p>
            <a:pPr indent="0" lvl="0" marL="0" rtl="0" algn="l">
              <a:lnSpc>
                <a:spcPct val="121429"/>
              </a:lnSpc>
              <a:spcBef>
                <a:spcPts val="0"/>
              </a:spcBef>
              <a:spcAft>
                <a:spcPts val="0"/>
              </a:spcAft>
              <a:buNone/>
            </a:pPr>
            <a:r>
              <a:rPr lang="en" sz="2600">
                <a:solidFill>
                  <a:srgbClr val="333333"/>
                </a:solidFill>
                <a:highlight>
                  <a:srgbClr val="F7F7F7"/>
                </a:highlight>
              </a:rPr>
              <a:t>model </a:t>
            </a:r>
            <a:r>
              <a:rPr lang="en" sz="2600">
                <a:solidFill>
                  <a:srgbClr val="666666"/>
                </a:solidFill>
                <a:highlight>
                  <a:srgbClr val="F7F7F7"/>
                </a:highlight>
              </a:rPr>
              <a:t>=</a:t>
            </a:r>
            <a:r>
              <a:rPr lang="en" sz="2600">
                <a:solidFill>
                  <a:srgbClr val="333333"/>
                </a:solidFill>
                <a:highlight>
                  <a:srgbClr val="F7F7F7"/>
                </a:highlight>
              </a:rPr>
              <a:t> LinearRegression(normalize</a:t>
            </a:r>
            <a:r>
              <a:rPr lang="en" sz="2600">
                <a:solidFill>
                  <a:srgbClr val="666666"/>
                </a:solidFill>
                <a:highlight>
                  <a:srgbClr val="F7F7F7"/>
                </a:highlight>
              </a:rPr>
              <a:t>=</a:t>
            </a:r>
            <a:r>
              <a:rPr b="1" lang="en" sz="2600">
                <a:solidFill>
                  <a:srgbClr val="008000"/>
                </a:solidFill>
                <a:highlight>
                  <a:srgbClr val="F7F7F7"/>
                </a:highlight>
              </a:rPr>
              <a:t>True</a:t>
            </a:r>
            <a:r>
              <a:rPr lang="en" sz="2600">
                <a:solidFill>
                  <a:srgbClr val="333333"/>
                </a:solidFill>
                <a:highlight>
                  <a:srgbClr val="F7F7F7"/>
                </a:highlight>
              </a:rPr>
              <a:t>)</a:t>
            </a:r>
            <a:endParaRPr sz="2600">
              <a:solidFill>
                <a:srgbClr val="333333"/>
              </a:solidFill>
              <a:highlight>
                <a:srgbClr val="F7F7F7"/>
              </a:highlight>
            </a:endParaRPr>
          </a:p>
          <a:p>
            <a:pPr indent="0" lvl="0" marL="0" rtl="0" algn="l">
              <a:lnSpc>
                <a:spcPct val="121429"/>
              </a:lnSpc>
              <a:spcBef>
                <a:spcPts val="0"/>
              </a:spcBef>
              <a:spcAft>
                <a:spcPts val="0"/>
              </a:spcAft>
              <a:buNone/>
            </a:pPr>
            <a:r>
              <a:rPr lang="en" sz="2600">
                <a:solidFill>
                  <a:srgbClr val="008000"/>
                </a:solidFill>
                <a:highlight>
                  <a:srgbClr val="F7F7F7"/>
                </a:highlight>
              </a:rPr>
              <a:t>print</a:t>
            </a:r>
            <a:r>
              <a:rPr lang="en" sz="2600">
                <a:solidFill>
                  <a:srgbClr val="333333"/>
                </a:solidFill>
                <a:highlight>
                  <a:srgbClr val="F7F7F7"/>
                </a:highlight>
              </a:rPr>
              <a:t>(model)</a:t>
            </a:r>
            <a:endParaRPr sz="2600">
              <a:solidFill>
                <a:srgbClr val="333333"/>
              </a:solidFill>
              <a:highlight>
                <a:srgbClr val="F7F7F7"/>
              </a:highlight>
            </a:endParaRPr>
          </a:p>
          <a:p>
            <a:pPr indent="0" lvl="0" marL="0" rtl="0" algn="l">
              <a:lnSpc>
                <a:spcPct val="121429"/>
              </a:lnSpc>
              <a:spcBef>
                <a:spcPts val="0"/>
              </a:spcBef>
              <a:spcAft>
                <a:spcPts val="0"/>
              </a:spcAft>
              <a:buNone/>
            </a:pPr>
            <a:r>
              <a:t/>
            </a:r>
            <a:endParaRPr sz="2600">
              <a:solidFill>
                <a:srgbClr val="333333"/>
              </a:solidFill>
              <a:highlight>
                <a:srgbClr val="F7F7F7"/>
              </a:highlight>
            </a:endParaRPr>
          </a:p>
          <a:p>
            <a:pPr indent="0" lvl="0" marL="0" rtl="0" algn="l">
              <a:lnSpc>
                <a:spcPct val="121429"/>
              </a:lnSpc>
              <a:spcBef>
                <a:spcPts val="0"/>
              </a:spcBef>
              <a:spcAft>
                <a:spcPts val="0"/>
              </a:spcAft>
              <a:buNone/>
            </a:pPr>
            <a:r>
              <a:rPr lang="en" sz="2400">
                <a:highlight>
                  <a:srgbClr val="FFFFFF"/>
                </a:highlight>
              </a:rPr>
              <a:t>LinearRegression(copy_X=True, fit_intercept=True, normalize=True)</a:t>
            </a:r>
            <a:endParaRPr sz="2400">
              <a:latin typeface="Roboto"/>
              <a:ea typeface="Roboto"/>
              <a:cs typeface="Roboto"/>
              <a:sym typeface="Roboto"/>
            </a:endParaRPr>
          </a:p>
        </p:txBody>
      </p:sp>
      <p:sp>
        <p:nvSpPr>
          <p:cNvPr id="1127" name="Google Shape;1127;p11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pic>
        <p:nvPicPr>
          <p:cNvPr descr="watermark.jpg" id="1132" name="Google Shape;1132;p115"/>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33" name="Google Shape;1133;p11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34" name="Google Shape;1134;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35" name="Google Shape;1135;p115"/>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Once you have your model created with your parameters, it is time to fit your model on some data!</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But remember, we should split this data into a training set and a test set.</a:t>
            </a:r>
            <a:endParaRPr sz="3000">
              <a:latin typeface="Montserrat"/>
              <a:ea typeface="Montserrat"/>
              <a:cs typeface="Montserrat"/>
              <a:sym typeface="Montserrat"/>
            </a:endParaRPr>
          </a:p>
        </p:txBody>
      </p:sp>
      <p:sp>
        <p:nvSpPr>
          <p:cNvPr id="1136" name="Google Shape;1136;p11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11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42" name="Google Shape;1142;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43" name="Google Shape;1143;p116"/>
          <p:cNvSpPr txBox="1"/>
          <p:nvPr/>
        </p:nvSpPr>
        <p:spPr>
          <a:xfrm>
            <a:off x="432675" y="101187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600">
              <a:latin typeface="Roboto"/>
              <a:ea typeface="Roboto"/>
              <a:cs typeface="Roboto"/>
              <a:sym typeface="Roboto"/>
            </a:endParaRPr>
          </a:p>
        </p:txBody>
      </p:sp>
      <p:sp>
        <p:nvSpPr>
          <p:cNvPr id="1144" name="Google Shape;1144;p11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
        <p:nvSpPr>
          <p:cNvPr id="1145" name="Google Shape;1145;p116"/>
          <p:cNvSpPr txBox="1"/>
          <p:nvPr/>
        </p:nvSpPr>
        <p:spPr>
          <a:xfrm>
            <a:off x="278025" y="1117025"/>
            <a:ext cx="8659500" cy="39843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100"/>
              </a:spcBef>
              <a:spcAft>
                <a:spcPts val="500"/>
              </a:spcAft>
              <a:buNone/>
            </a:pPr>
            <a:r>
              <a:rPr b="1" lang="en" sz="1800">
                <a:solidFill>
                  <a:srgbClr val="C65D09"/>
                </a:solidFill>
                <a:highlight>
                  <a:srgbClr val="F8F8F8"/>
                </a:highlight>
                <a:latin typeface="Courier New"/>
                <a:ea typeface="Courier New"/>
                <a:cs typeface="Courier New"/>
                <a:sym typeface="Courier New"/>
              </a:rPr>
              <a:t>&gt;&gt;&gt; </a:t>
            </a:r>
            <a:r>
              <a:rPr b="1" lang="en" sz="1800">
                <a:solidFill>
                  <a:srgbClr val="007020"/>
                </a:solidFill>
                <a:highlight>
                  <a:srgbClr val="F8F8F8"/>
                </a:highlight>
                <a:latin typeface="Courier New"/>
                <a:ea typeface="Courier New"/>
                <a:cs typeface="Courier New"/>
                <a:sym typeface="Courier New"/>
              </a:rPr>
              <a:t>import</a:t>
            </a:r>
            <a:r>
              <a:rPr b="1" lang="en" sz="1800">
                <a:solidFill>
                  <a:srgbClr val="222222"/>
                </a:solidFill>
                <a:highlight>
                  <a:srgbClr val="F8F8F8"/>
                </a:highlight>
                <a:latin typeface="Courier New"/>
                <a:ea typeface="Courier New"/>
                <a:cs typeface="Courier New"/>
                <a:sym typeface="Courier New"/>
              </a:rPr>
              <a:t> </a:t>
            </a:r>
            <a:r>
              <a:rPr b="1" lang="en" sz="1800">
                <a:solidFill>
                  <a:srgbClr val="0E84B5"/>
                </a:solidFill>
                <a:highlight>
                  <a:srgbClr val="F8F8F8"/>
                </a:highlight>
                <a:latin typeface="Courier New"/>
                <a:ea typeface="Courier New"/>
                <a:cs typeface="Courier New"/>
                <a:sym typeface="Courier New"/>
              </a:rPr>
              <a:t>numpy</a:t>
            </a:r>
            <a:r>
              <a:rPr b="1" lang="en" sz="1800">
                <a:solidFill>
                  <a:srgbClr val="222222"/>
                </a:solidFill>
                <a:highlight>
                  <a:srgbClr val="F8F8F8"/>
                </a:highlight>
                <a:latin typeface="Courier New"/>
                <a:ea typeface="Courier New"/>
                <a:cs typeface="Courier New"/>
                <a:sym typeface="Courier New"/>
              </a:rPr>
              <a:t> </a:t>
            </a:r>
            <a:r>
              <a:rPr b="1" lang="en" sz="1800">
                <a:solidFill>
                  <a:srgbClr val="007020"/>
                </a:solidFill>
                <a:highlight>
                  <a:srgbClr val="F8F8F8"/>
                </a:highlight>
                <a:latin typeface="Courier New"/>
                <a:ea typeface="Courier New"/>
                <a:cs typeface="Courier New"/>
                <a:sym typeface="Courier New"/>
              </a:rPr>
              <a:t>as</a:t>
            </a:r>
            <a:r>
              <a:rPr b="1" lang="en" sz="1800">
                <a:solidFill>
                  <a:srgbClr val="222222"/>
                </a:solidFill>
                <a:highlight>
                  <a:srgbClr val="F8F8F8"/>
                </a:highlight>
                <a:latin typeface="Courier New"/>
                <a:ea typeface="Courier New"/>
                <a:cs typeface="Courier New"/>
                <a:sym typeface="Courier New"/>
              </a:rPr>
              <a:t> </a:t>
            </a:r>
            <a:r>
              <a:rPr b="1" lang="en" sz="1800">
                <a:solidFill>
                  <a:srgbClr val="0E84B5"/>
                </a:solidFill>
                <a:highlight>
                  <a:srgbClr val="F8F8F8"/>
                </a:highlight>
                <a:latin typeface="Courier New"/>
                <a:ea typeface="Courier New"/>
                <a:cs typeface="Courier New"/>
                <a:sym typeface="Courier New"/>
              </a:rPr>
              <a:t>np</a:t>
            </a:r>
            <a:br>
              <a:rPr b="1" lang="en" sz="1800">
                <a:solidFill>
                  <a:srgbClr val="222222"/>
                </a:solidFill>
                <a:highlight>
                  <a:srgbClr val="F8F8F8"/>
                </a:highlight>
                <a:latin typeface="Courier New"/>
                <a:ea typeface="Courier New"/>
                <a:cs typeface="Courier New"/>
                <a:sym typeface="Courier New"/>
              </a:rPr>
            </a:br>
            <a:r>
              <a:rPr b="1" lang="en" sz="1800">
                <a:solidFill>
                  <a:srgbClr val="C65D09"/>
                </a:solidFill>
                <a:highlight>
                  <a:srgbClr val="F8F8F8"/>
                </a:highlight>
                <a:latin typeface="Courier New"/>
                <a:ea typeface="Courier New"/>
                <a:cs typeface="Courier New"/>
                <a:sym typeface="Courier New"/>
              </a:rPr>
              <a:t>&gt;&gt;&gt; </a:t>
            </a:r>
            <a:r>
              <a:rPr b="1" lang="en" sz="1800">
                <a:solidFill>
                  <a:srgbClr val="007020"/>
                </a:solidFill>
                <a:highlight>
                  <a:srgbClr val="F8F8F8"/>
                </a:highlight>
                <a:latin typeface="Courier New"/>
                <a:ea typeface="Courier New"/>
                <a:cs typeface="Courier New"/>
                <a:sym typeface="Courier New"/>
              </a:rPr>
              <a:t>from</a:t>
            </a:r>
            <a:r>
              <a:rPr b="1" lang="en" sz="1800">
                <a:solidFill>
                  <a:srgbClr val="222222"/>
                </a:solidFill>
                <a:highlight>
                  <a:srgbClr val="F8F8F8"/>
                </a:highlight>
                <a:latin typeface="Courier New"/>
                <a:ea typeface="Courier New"/>
                <a:cs typeface="Courier New"/>
                <a:sym typeface="Courier New"/>
              </a:rPr>
              <a:t> </a:t>
            </a:r>
            <a:r>
              <a:rPr b="1" lang="en" sz="1800">
                <a:solidFill>
                  <a:srgbClr val="0E84B5"/>
                </a:solidFill>
                <a:highlight>
                  <a:srgbClr val="F8F8F8"/>
                </a:highlight>
                <a:latin typeface="Courier New"/>
                <a:ea typeface="Courier New"/>
                <a:cs typeface="Courier New"/>
                <a:sym typeface="Courier New"/>
              </a:rPr>
              <a:t>sklearn.model_selection</a:t>
            </a:r>
            <a:r>
              <a:rPr b="1" lang="en" sz="1800">
                <a:solidFill>
                  <a:srgbClr val="222222"/>
                </a:solidFill>
                <a:highlight>
                  <a:srgbClr val="F8F8F8"/>
                </a:highlight>
                <a:latin typeface="Courier New"/>
                <a:ea typeface="Courier New"/>
                <a:cs typeface="Courier New"/>
                <a:sym typeface="Courier New"/>
              </a:rPr>
              <a:t> </a:t>
            </a:r>
            <a:r>
              <a:rPr b="1" lang="en" sz="1800">
                <a:solidFill>
                  <a:srgbClr val="007020"/>
                </a:solidFill>
                <a:highlight>
                  <a:srgbClr val="F8F8F8"/>
                </a:highlight>
                <a:latin typeface="Courier New"/>
                <a:ea typeface="Courier New"/>
                <a:cs typeface="Courier New"/>
                <a:sym typeface="Courier New"/>
              </a:rPr>
              <a:t>import</a:t>
            </a:r>
            <a:r>
              <a:rPr b="1" lang="en" sz="1800">
                <a:solidFill>
                  <a:srgbClr val="222222"/>
                </a:solidFill>
                <a:highlight>
                  <a:srgbClr val="F8F8F8"/>
                </a:highlight>
                <a:latin typeface="Courier New"/>
                <a:ea typeface="Courier New"/>
                <a:cs typeface="Courier New"/>
                <a:sym typeface="Courier New"/>
              </a:rPr>
              <a:t> train_test_split</a:t>
            </a:r>
            <a:br>
              <a:rPr b="1" lang="en" sz="1800">
                <a:solidFill>
                  <a:srgbClr val="222222"/>
                </a:solidFill>
                <a:highlight>
                  <a:srgbClr val="F8F8F8"/>
                </a:highlight>
                <a:latin typeface="Courier New"/>
                <a:ea typeface="Courier New"/>
                <a:cs typeface="Courier New"/>
                <a:sym typeface="Courier New"/>
              </a:rPr>
            </a:br>
            <a:r>
              <a:rPr b="1" lang="en" sz="1800">
                <a:solidFill>
                  <a:srgbClr val="C65D09"/>
                </a:solidFill>
                <a:highlight>
                  <a:srgbClr val="F8F8F8"/>
                </a:highlight>
                <a:latin typeface="Courier New"/>
                <a:ea typeface="Courier New"/>
                <a:cs typeface="Courier New"/>
                <a:sym typeface="Courier New"/>
              </a:rPr>
              <a:t>&gt;&gt;&gt; </a:t>
            </a:r>
            <a:r>
              <a:rPr b="1" lang="en" sz="1800">
                <a:solidFill>
                  <a:srgbClr val="222222"/>
                </a:solidFill>
                <a:highlight>
                  <a:srgbClr val="F8F8F8"/>
                </a:highlight>
                <a:latin typeface="Courier New"/>
                <a:ea typeface="Courier New"/>
                <a:cs typeface="Courier New"/>
                <a:sym typeface="Courier New"/>
              </a:rPr>
              <a:t>X, y </a:t>
            </a:r>
            <a:r>
              <a:rPr b="1" lang="en" sz="1800">
                <a:solidFill>
                  <a:srgbClr val="666666"/>
                </a:solidFill>
                <a:highlight>
                  <a:srgbClr val="F8F8F8"/>
                </a:highlight>
                <a:latin typeface="Courier New"/>
                <a:ea typeface="Courier New"/>
                <a:cs typeface="Courier New"/>
                <a:sym typeface="Courier New"/>
              </a:rPr>
              <a:t>=</a:t>
            </a:r>
            <a:r>
              <a:rPr b="1" lang="en" sz="1800">
                <a:solidFill>
                  <a:srgbClr val="222222"/>
                </a:solidFill>
                <a:highlight>
                  <a:srgbClr val="F8F8F8"/>
                </a:highlight>
                <a:latin typeface="Courier New"/>
                <a:ea typeface="Courier New"/>
                <a:cs typeface="Courier New"/>
                <a:sym typeface="Courier New"/>
              </a:rPr>
              <a:t> np</a:t>
            </a:r>
            <a:r>
              <a:rPr b="1" lang="en" sz="1800">
                <a:solidFill>
                  <a:srgbClr val="666666"/>
                </a:solidFill>
                <a:highlight>
                  <a:srgbClr val="F8F8F8"/>
                </a:highlight>
                <a:latin typeface="Courier New"/>
                <a:ea typeface="Courier New"/>
                <a:cs typeface="Courier New"/>
                <a:sym typeface="Courier New"/>
              </a:rPr>
              <a:t>.</a:t>
            </a:r>
            <a:r>
              <a:rPr b="1" lang="en" sz="1800">
                <a:solidFill>
                  <a:srgbClr val="222222"/>
                </a:solidFill>
                <a:highlight>
                  <a:srgbClr val="F8F8F8"/>
                </a:highlight>
                <a:latin typeface="Courier New"/>
                <a:ea typeface="Courier New"/>
                <a:cs typeface="Courier New"/>
                <a:sym typeface="Courier New"/>
              </a:rPr>
              <a:t>arange(</a:t>
            </a:r>
            <a:r>
              <a:rPr b="1" lang="en" sz="1800">
                <a:solidFill>
                  <a:srgbClr val="208050"/>
                </a:solidFill>
                <a:highlight>
                  <a:srgbClr val="F8F8F8"/>
                </a:highlight>
                <a:latin typeface="Courier New"/>
                <a:ea typeface="Courier New"/>
                <a:cs typeface="Courier New"/>
                <a:sym typeface="Courier New"/>
              </a:rPr>
              <a:t>10</a:t>
            </a:r>
            <a:r>
              <a:rPr b="1" lang="en" sz="1800">
                <a:solidFill>
                  <a:srgbClr val="222222"/>
                </a:solidFill>
                <a:highlight>
                  <a:srgbClr val="F8F8F8"/>
                </a:highlight>
                <a:latin typeface="Courier New"/>
                <a:ea typeface="Courier New"/>
                <a:cs typeface="Courier New"/>
                <a:sym typeface="Courier New"/>
              </a:rPr>
              <a:t>)</a:t>
            </a:r>
            <a:r>
              <a:rPr b="1" lang="en" sz="1800">
                <a:solidFill>
                  <a:srgbClr val="666666"/>
                </a:solidFill>
                <a:highlight>
                  <a:srgbClr val="F8F8F8"/>
                </a:highlight>
                <a:latin typeface="Courier New"/>
                <a:ea typeface="Courier New"/>
                <a:cs typeface="Courier New"/>
                <a:sym typeface="Courier New"/>
              </a:rPr>
              <a:t>.</a:t>
            </a:r>
            <a:r>
              <a:rPr b="1" lang="en" sz="1800">
                <a:solidFill>
                  <a:srgbClr val="222222"/>
                </a:solidFill>
                <a:highlight>
                  <a:srgbClr val="F8F8F8"/>
                </a:highlight>
                <a:latin typeface="Courier New"/>
                <a:ea typeface="Courier New"/>
                <a:cs typeface="Courier New"/>
                <a:sym typeface="Courier New"/>
              </a:rPr>
              <a:t>reshape((</a:t>
            </a:r>
            <a:r>
              <a:rPr b="1" lang="en" sz="1800">
                <a:solidFill>
                  <a:srgbClr val="208050"/>
                </a:solidFill>
                <a:highlight>
                  <a:srgbClr val="F8F8F8"/>
                </a:highlight>
                <a:latin typeface="Courier New"/>
                <a:ea typeface="Courier New"/>
                <a:cs typeface="Courier New"/>
                <a:sym typeface="Courier New"/>
              </a:rPr>
              <a:t>5</a:t>
            </a:r>
            <a:r>
              <a:rPr b="1" lang="en" sz="1800">
                <a:solidFill>
                  <a:srgbClr val="222222"/>
                </a:solidFill>
                <a:highlight>
                  <a:srgbClr val="F8F8F8"/>
                </a:highlight>
                <a:latin typeface="Courier New"/>
                <a:ea typeface="Courier New"/>
                <a:cs typeface="Courier New"/>
                <a:sym typeface="Courier New"/>
              </a:rPr>
              <a:t>, </a:t>
            </a:r>
            <a:r>
              <a:rPr b="1" lang="en" sz="1800">
                <a:solidFill>
                  <a:srgbClr val="208050"/>
                </a:solidFill>
                <a:highlight>
                  <a:srgbClr val="F8F8F8"/>
                </a:highlight>
                <a:latin typeface="Courier New"/>
                <a:ea typeface="Courier New"/>
                <a:cs typeface="Courier New"/>
                <a:sym typeface="Courier New"/>
              </a:rPr>
              <a:t>2</a:t>
            </a:r>
            <a:r>
              <a:rPr b="1" lang="en" sz="1800">
                <a:solidFill>
                  <a:srgbClr val="222222"/>
                </a:solidFill>
                <a:highlight>
                  <a:srgbClr val="F8F8F8"/>
                </a:highlight>
                <a:latin typeface="Courier New"/>
                <a:ea typeface="Courier New"/>
                <a:cs typeface="Courier New"/>
                <a:sym typeface="Courier New"/>
              </a:rPr>
              <a:t>)), </a:t>
            </a:r>
            <a:r>
              <a:rPr b="1" lang="en" sz="1800">
                <a:solidFill>
                  <a:srgbClr val="007020"/>
                </a:solidFill>
                <a:highlight>
                  <a:srgbClr val="F8F8F8"/>
                </a:highlight>
                <a:latin typeface="Courier New"/>
                <a:ea typeface="Courier New"/>
                <a:cs typeface="Courier New"/>
                <a:sym typeface="Courier New"/>
              </a:rPr>
              <a:t>range</a:t>
            </a:r>
            <a:r>
              <a:rPr b="1" lang="en" sz="1800">
                <a:solidFill>
                  <a:srgbClr val="222222"/>
                </a:solidFill>
                <a:highlight>
                  <a:srgbClr val="F8F8F8"/>
                </a:highlight>
                <a:latin typeface="Courier New"/>
                <a:ea typeface="Courier New"/>
                <a:cs typeface="Courier New"/>
                <a:sym typeface="Courier New"/>
              </a:rPr>
              <a:t>(</a:t>
            </a:r>
            <a:r>
              <a:rPr b="1" lang="en" sz="1800">
                <a:solidFill>
                  <a:srgbClr val="208050"/>
                </a:solidFill>
                <a:highlight>
                  <a:srgbClr val="F8F8F8"/>
                </a:highlight>
                <a:latin typeface="Courier New"/>
                <a:ea typeface="Courier New"/>
                <a:cs typeface="Courier New"/>
                <a:sym typeface="Courier New"/>
              </a:rPr>
              <a:t>5</a:t>
            </a:r>
            <a:r>
              <a:rPr b="1" lang="en" sz="1800">
                <a:solidFill>
                  <a:srgbClr val="222222"/>
                </a:solidFill>
                <a:highlight>
                  <a:srgbClr val="F8F8F8"/>
                </a:highlight>
                <a:latin typeface="Courier New"/>
                <a:ea typeface="Courier New"/>
                <a:cs typeface="Courier New"/>
                <a:sym typeface="Courier New"/>
              </a:rPr>
              <a:t>)</a:t>
            </a:r>
            <a:br>
              <a:rPr b="1" lang="en" sz="1800">
                <a:solidFill>
                  <a:srgbClr val="222222"/>
                </a:solidFill>
                <a:highlight>
                  <a:srgbClr val="F8F8F8"/>
                </a:highlight>
                <a:latin typeface="Courier New"/>
                <a:ea typeface="Courier New"/>
                <a:cs typeface="Courier New"/>
                <a:sym typeface="Courier New"/>
              </a:rPr>
            </a:br>
            <a:r>
              <a:rPr b="1" lang="en" sz="1800">
                <a:solidFill>
                  <a:srgbClr val="C65D09"/>
                </a:solidFill>
                <a:highlight>
                  <a:srgbClr val="F8F8F8"/>
                </a:highlight>
                <a:latin typeface="Courier New"/>
                <a:ea typeface="Courier New"/>
                <a:cs typeface="Courier New"/>
                <a:sym typeface="Courier New"/>
              </a:rPr>
              <a:t>&gt;&gt;&gt; </a:t>
            </a:r>
            <a:r>
              <a:rPr b="1" lang="en" sz="1800">
                <a:solidFill>
                  <a:srgbClr val="222222"/>
                </a:solidFill>
                <a:highlight>
                  <a:srgbClr val="F8F8F8"/>
                </a:highlight>
                <a:latin typeface="Courier New"/>
                <a:ea typeface="Courier New"/>
                <a:cs typeface="Courier New"/>
                <a:sym typeface="Courier New"/>
              </a:rPr>
              <a:t>X</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array([[0, 1],</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       [2, 3],</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       [4, 5],</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       [6, 7],</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       [8, 9]])</a:t>
            </a:r>
            <a:br>
              <a:rPr lang="en" sz="1800">
                <a:solidFill>
                  <a:srgbClr val="222222"/>
                </a:solidFill>
                <a:highlight>
                  <a:srgbClr val="F8F8F8"/>
                </a:highlight>
                <a:latin typeface="Courier New"/>
                <a:ea typeface="Courier New"/>
                <a:cs typeface="Courier New"/>
                <a:sym typeface="Courier New"/>
              </a:rPr>
            </a:br>
            <a:r>
              <a:rPr b="1" lang="en" sz="1800">
                <a:solidFill>
                  <a:srgbClr val="C65D09"/>
                </a:solidFill>
                <a:highlight>
                  <a:srgbClr val="F8F8F8"/>
                </a:highlight>
                <a:latin typeface="Courier New"/>
                <a:ea typeface="Courier New"/>
                <a:cs typeface="Courier New"/>
                <a:sym typeface="Courier New"/>
              </a:rPr>
              <a:t>&gt;&gt;&gt; </a:t>
            </a:r>
            <a:r>
              <a:rPr b="1" lang="en" sz="1800">
                <a:solidFill>
                  <a:srgbClr val="007020"/>
                </a:solidFill>
                <a:highlight>
                  <a:srgbClr val="F8F8F8"/>
                </a:highlight>
                <a:latin typeface="Courier New"/>
                <a:ea typeface="Courier New"/>
                <a:cs typeface="Courier New"/>
                <a:sym typeface="Courier New"/>
              </a:rPr>
              <a:t>list</a:t>
            </a:r>
            <a:r>
              <a:rPr b="1" lang="en" sz="1800">
                <a:solidFill>
                  <a:srgbClr val="222222"/>
                </a:solidFill>
                <a:highlight>
                  <a:srgbClr val="F8F8F8"/>
                </a:highlight>
                <a:latin typeface="Courier New"/>
                <a:ea typeface="Courier New"/>
                <a:cs typeface="Courier New"/>
                <a:sym typeface="Courier New"/>
              </a:rPr>
              <a:t>(y)</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[0, 1, 2, 3, 4]</a:t>
            </a:r>
            <a:endParaRPr sz="1800">
              <a:solidFill>
                <a:srgbClr val="333333"/>
              </a:solidFill>
              <a:highlight>
                <a:srgbClr val="F8F8F8"/>
              </a:highlight>
              <a:latin typeface="Courier New"/>
              <a:ea typeface="Courier New"/>
              <a:cs typeface="Courier New"/>
              <a:sym typeface="Courier New"/>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11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51" name="Google Shape;1151;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52" name="Google Shape;1152;p117"/>
          <p:cNvSpPr txBox="1"/>
          <p:nvPr/>
        </p:nvSpPr>
        <p:spPr>
          <a:xfrm>
            <a:off x="432675" y="101187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600">
              <a:latin typeface="Roboto"/>
              <a:ea typeface="Roboto"/>
              <a:cs typeface="Roboto"/>
              <a:sym typeface="Roboto"/>
            </a:endParaRPr>
          </a:p>
        </p:txBody>
      </p:sp>
      <p:sp>
        <p:nvSpPr>
          <p:cNvPr id="1153" name="Google Shape;1153;p11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
        <p:nvSpPr>
          <p:cNvPr id="1154" name="Google Shape;1154;p117"/>
          <p:cNvSpPr txBox="1"/>
          <p:nvPr/>
        </p:nvSpPr>
        <p:spPr>
          <a:xfrm>
            <a:off x="152400" y="1133375"/>
            <a:ext cx="8991600" cy="39681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100"/>
              </a:spcBef>
              <a:spcAft>
                <a:spcPts val="500"/>
              </a:spcAft>
              <a:buNone/>
            </a:pPr>
            <a:r>
              <a:rPr b="1" lang="en" sz="1500">
                <a:solidFill>
                  <a:srgbClr val="C65D09"/>
                </a:solidFill>
                <a:highlight>
                  <a:srgbClr val="F8F8F8"/>
                </a:highlight>
                <a:latin typeface="Courier New"/>
                <a:ea typeface="Courier New"/>
                <a:cs typeface="Courier New"/>
                <a:sym typeface="Courier New"/>
              </a:rPr>
              <a:t>&gt;&gt;&gt; </a:t>
            </a:r>
            <a:r>
              <a:rPr b="1" lang="en" sz="1500">
                <a:solidFill>
                  <a:srgbClr val="222222"/>
                </a:solidFill>
                <a:highlight>
                  <a:srgbClr val="F8F8F8"/>
                </a:highlight>
                <a:latin typeface="Courier New"/>
                <a:ea typeface="Courier New"/>
                <a:cs typeface="Courier New"/>
                <a:sym typeface="Courier New"/>
              </a:rPr>
              <a:t>X_train, X_test, y_train, y_test </a:t>
            </a:r>
            <a:r>
              <a:rPr b="1" lang="en" sz="1500">
                <a:solidFill>
                  <a:srgbClr val="666666"/>
                </a:solidFill>
                <a:highlight>
                  <a:srgbClr val="F8F8F8"/>
                </a:highlight>
                <a:latin typeface="Courier New"/>
                <a:ea typeface="Courier New"/>
                <a:cs typeface="Courier New"/>
                <a:sym typeface="Courier New"/>
              </a:rPr>
              <a:t>=</a:t>
            </a:r>
            <a:r>
              <a:rPr b="1" lang="en" sz="1500">
                <a:solidFill>
                  <a:srgbClr val="222222"/>
                </a:solidFill>
                <a:highlight>
                  <a:srgbClr val="F8F8F8"/>
                </a:highlight>
                <a:latin typeface="Courier New"/>
                <a:ea typeface="Courier New"/>
                <a:cs typeface="Courier New"/>
                <a:sym typeface="Courier New"/>
              </a:rPr>
              <a:t> train_test_split(X, y,test_size</a:t>
            </a:r>
            <a:r>
              <a:rPr b="1" lang="en" sz="1500">
                <a:solidFill>
                  <a:srgbClr val="666666"/>
                </a:solidFill>
                <a:highlight>
                  <a:srgbClr val="F8F8F8"/>
                </a:highlight>
                <a:latin typeface="Courier New"/>
                <a:ea typeface="Courier New"/>
                <a:cs typeface="Courier New"/>
                <a:sym typeface="Courier New"/>
              </a:rPr>
              <a:t>=</a:t>
            </a:r>
            <a:r>
              <a:rPr b="1" lang="en" sz="1500">
                <a:solidFill>
                  <a:srgbClr val="208050"/>
                </a:solidFill>
                <a:highlight>
                  <a:srgbClr val="F8F8F8"/>
                </a:highlight>
                <a:latin typeface="Courier New"/>
                <a:ea typeface="Courier New"/>
                <a:cs typeface="Courier New"/>
                <a:sym typeface="Courier New"/>
              </a:rPr>
              <a:t>0.3</a:t>
            </a:r>
            <a:r>
              <a:rPr b="1" lang="en" sz="1500">
                <a:solidFill>
                  <a:srgbClr val="222222"/>
                </a:solidFill>
                <a:highlight>
                  <a:srgbClr val="F8F8F8"/>
                </a:highlight>
                <a:latin typeface="Courier New"/>
                <a:ea typeface="Courier New"/>
                <a:cs typeface="Courier New"/>
                <a:sym typeface="Courier New"/>
              </a:rPr>
              <a:t>)</a:t>
            </a:r>
            <a:br>
              <a:rPr b="1" lang="en" sz="1600">
                <a:solidFill>
                  <a:srgbClr val="222222"/>
                </a:solidFill>
                <a:highlight>
                  <a:srgbClr val="F8F8F8"/>
                </a:highlight>
                <a:latin typeface="Courier New"/>
                <a:ea typeface="Courier New"/>
                <a:cs typeface="Courier New"/>
                <a:sym typeface="Courier New"/>
              </a:rPr>
            </a:br>
            <a:r>
              <a:rPr b="1" lang="en" sz="1600">
                <a:solidFill>
                  <a:srgbClr val="C65D09"/>
                </a:solidFill>
                <a:highlight>
                  <a:srgbClr val="F8F8F8"/>
                </a:highlight>
                <a:latin typeface="Courier New"/>
                <a:ea typeface="Courier New"/>
                <a:cs typeface="Courier New"/>
                <a:sym typeface="Courier New"/>
              </a:rPr>
              <a:t>&gt;&gt;&gt; </a:t>
            </a:r>
            <a:r>
              <a:rPr b="1" lang="en" sz="1600">
                <a:solidFill>
                  <a:srgbClr val="222222"/>
                </a:solidFill>
                <a:highlight>
                  <a:srgbClr val="F8F8F8"/>
                </a:highlight>
                <a:latin typeface="Courier New"/>
                <a:ea typeface="Courier New"/>
                <a:cs typeface="Courier New"/>
                <a:sym typeface="Courier New"/>
              </a:rPr>
              <a:t>X_train</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array([[4, 5],</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       [0, 1],</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       [6, 7]])</a:t>
            </a:r>
            <a:br>
              <a:rPr lang="en" sz="1600">
                <a:solidFill>
                  <a:srgbClr val="222222"/>
                </a:solidFill>
                <a:highlight>
                  <a:srgbClr val="F8F8F8"/>
                </a:highlight>
                <a:latin typeface="Courier New"/>
                <a:ea typeface="Courier New"/>
                <a:cs typeface="Courier New"/>
                <a:sym typeface="Courier New"/>
              </a:rPr>
            </a:br>
            <a:r>
              <a:rPr b="1" lang="en" sz="1600">
                <a:solidFill>
                  <a:srgbClr val="C65D09"/>
                </a:solidFill>
                <a:highlight>
                  <a:srgbClr val="F8F8F8"/>
                </a:highlight>
                <a:latin typeface="Courier New"/>
                <a:ea typeface="Courier New"/>
                <a:cs typeface="Courier New"/>
                <a:sym typeface="Courier New"/>
              </a:rPr>
              <a:t>&gt;&gt;&gt; </a:t>
            </a:r>
            <a:r>
              <a:rPr b="1" lang="en" sz="1600">
                <a:solidFill>
                  <a:srgbClr val="222222"/>
                </a:solidFill>
                <a:highlight>
                  <a:srgbClr val="F8F8F8"/>
                </a:highlight>
                <a:latin typeface="Courier New"/>
                <a:ea typeface="Courier New"/>
                <a:cs typeface="Courier New"/>
                <a:sym typeface="Courier New"/>
              </a:rPr>
              <a:t>y_train</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[2, 0, 3]</a:t>
            </a:r>
            <a:br>
              <a:rPr lang="en" sz="1600">
                <a:solidFill>
                  <a:srgbClr val="222222"/>
                </a:solidFill>
                <a:highlight>
                  <a:srgbClr val="F8F8F8"/>
                </a:highlight>
                <a:latin typeface="Courier New"/>
                <a:ea typeface="Courier New"/>
                <a:cs typeface="Courier New"/>
                <a:sym typeface="Courier New"/>
              </a:rPr>
            </a:br>
            <a:r>
              <a:rPr b="1" lang="en" sz="1600">
                <a:solidFill>
                  <a:srgbClr val="C65D09"/>
                </a:solidFill>
                <a:highlight>
                  <a:srgbClr val="F8F8F8"/>
                </a:highlight>
                <a:latin typeface="Courier New"/>
                <a:ea typeface="Courier New"/>
                <a:cs typeface="Courier New"/>
                <a:sym typeface="Courier New"/>
              </a:rPr>
              <a:t>&gt;&gt;&gt; </a:t>
            </a:r>
            <a:r>
              <a:rPr b="1" lang="en" sz="1600">
                <a:solidFill>
                  <a:srgbClr val="222222"/>
                </a:solidFill>
                <a:highlight>
                  <a:srgbClr val="F8F8F8"/>
                </a:highlight>
                <a:latin typeface="Courier New"/>
                <a:ea typeface="Courier New"/>
                <a:cs typeface="Courier New"/>
                <a:sym typeface="Courier New"/>
              </a:rPr>
              <a:t>X_test</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array([[2, 3],</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       [8, 9]])</a:t>
            </a:r>
            <a:br>
              <a:rPr lang="en" sz="1600">
                <a:solidFill>
                  <a:srgbClr val="222222"/>
                </a:solidFill>
                <a:highlight>
                  <a:srgbClr val="F8F8F8"/>
                </a:highlight>
                <a:latin typeface="Courier New"/>
                <a:ea typeface="Courier New"/>
                <a:cs typeface="Courier New"/>
                <a:sym typeface="Courier New"/>
              </a:rPr>
            </a:br>
            <a:r>
              <a:rPr b="1" lang="en" sz="1600">
                <a:solidFill>
                  <a:srgbClr val="C65D09"/>
                </a:solidFill>
                <a:highlight>
                  <a:srgbClr val="F8F8F8"/>
                </a:highlight>
                <a:latin typeface="Courier New"/>
                <a:ea typeface="Courier New"/>
                <a:cs typeface="Courier New"/>
                <a:sym typeface="Courier New"/>
              </a:rPr>
              <a:t>&gt;&gt;&gt; </a:t>
            </a:r>
            <a:r>
              <a:rPr b="1" lang="en" sz="1600">
                <a:solidFill>
                  <a:srgbClr val="222222"/>
                </a:solidFill>
                <a:highlight>
                  <a:srgbClr val="F8F8F8"/>
                </a:highlight>
                <a:latin typeface="Courier New"/>
                <a:ea typeface="Courier New"/>
                <a:cs typeface="Courier New"/>
                <a:sym typeface="Courier New"/>
              </a:rPr>
              <a:t>y_test</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[1, 4]</a:t>
            </a:r>
            <a:endParaRPr b="1" sz="1600">
              <a:solidFill>
                <a:srgbClr val="C65D09"/>
              </a:solidFill>
              <a:highlight>
                <a:srgbClr val="F8F8F8"/>
              </a:highlight>
              <a:latin typeface="Courier New"/>
              <a:ea typeface="Courier New"/>
              <a:cs typeface="Courier New"/>
              <a:sym typeface="Courier New"/>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pic>
        <p:nvPicPr>
          <p:cNvPr descr="watermark.jpg" id="1159" name="Google Shape;1159;p118"/>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0" name="Google Shape;1160;p11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61" name="Google Shape;1161;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62" name="Google Shape;1162;p118"/>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N</a:t>
            </a:r>
            <a:r>
              <a:rPr lang="en" sz="3000">
                <a:latin typeface="Montserrat"/>
                <a:ea typeface="Montserrat"/>
                <a:cs typeface="Montserrat"/>
                <a:sym typeface="Montserrat"/>
              </a:rPr>
              <a:t>ow that we have split the data, we can train/fit our model on the training data.</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This is done through the model.fit() method: </a:t>
            </a:r>
            <a:endParaRPr sz="3000">
              <a:latin typeface="Montserrat"/>
              <a:ea typeface="Montserrat"/>
              <a:cs typeface="Montserrat"/>
              <a:sym typeface="Montserrat"/>
            </a:endParaRPr>
          </a:p>
          <a:p>
            <a:pPr indent="0" lvl="0" marL="0" rtl="0" algn="l">
              <a:lnSpc>
                <a:spcPct val="121429"/>
              </a:lnSpc>
              <a:spcBef>
                <a:spcPts val="0"/>
              </a:spcBef>
              <a:spcAft>
                <a:spcPts val="0"/>
              </a:spcAft>
              <a:buNone/>
            </a:pPr>
            <a:r>
              <a:t/>
            </a:r>
            <a:endParaRPr sz="2600">
              <a:solidFill>
                <a:srgbClr val="333333"/>
              </a:solidFill>
              <a:highlight>
                <a:srgbClr val="F7F7F7"/>
              </a:highlight>
            </a:endParaRPr>
          </a:p>
          <a:p>
            <a:pPr indent="0" lvl="0" marL="0" rtl="0" algn="ctr">
              <a:lnSpc>
                <a:spcPct val="121429"/>
              </a:lnSpc>
              <a:spcBef>
                <a:spcPts val="0"/>
              </a:spcBef>
              <a:spcAft>
                <a:spcPts val="0"/>
              </a:spcAft>
              <a:buNone/>
            </a:pPr>
            <a:r>
              <a:rPr lang="en" sz="3000">
                <a:solidFill>
                  <a:srgbClr val="333333"/>
                </a:solidFill>
                <a:highlight>
                  <a:srgbClr val="F7F7F7"/>
                </a:highlight>
              </a:rPr>
              <a:t>model.fit(X_train,y_train)</a:t>
            </a:r>
            <a:endParaRPr sz="3000">
              <a:latin typeface="Roboto"/>
              <a:ea typeface="Roboto"/>
              <a:cs typeface="Roboto"/>
              <a:sym typeface="Roboto"/>
            </a:endParaRPr>
          </a:p>
        </p:txBody>
      </p:sp>
      <p:sp>
        <p:nvSpPr>
          <p:cNvPr id="1163" name="Google Shape;1163;p11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pic>
        <p:nvPicPr>
          <p:cNvPr descr="watermark.jpg" id="1168" name="Google Shape;1168;p119"/>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9" name="Google Shape;1169;p11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70" name="Google Shape;1170;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71" name="Google Shape;1171;p119"/>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Now the model has been fit and trained on the training data. </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model is ready to predict labels or values on the test set! </a:t>
            </a:r>
            <a:endParaRPr sz="3000">
              <a:latin typeface="Montserrat"/>
              <a:ea typeface="Montserrat"/>
              <a:cs typeface="Montserrat"/>
              <a:sym typeface="Montserrat"/>
            </a:endParaRPr>
          </a:p>
        </p:txBody>
      </p:sp>
      <p:sp>
        <p:nvSpPr>
          <p:cNvPr id="1172" name="Google Shape;1172;p11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pic>
        <p:nvPicPr>
          <p:cNvPr descr="watermark.jpg" id="1177" name="Google Shape;1177;p120"/>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78" name="Google Shape;1178;p12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79" name="Google Shape;1179;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0" name="Google Shape;1180;p120"/>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We get predicted values using the predict method: </a:t>
            </a:r>
            <a:endParaRPr sz="3000">
              <a:latin typeface="Montserrat"/>
              <a:ea typeface="Montserrat"/>
              <a:cs typeface="Montserrat"/>
              <a:sym typeface="Montserrat"/>
            </a:endParaRPr>
          </a:p>
          <a:p>
            <a:pPr indent="0" lvl="0" marL="0" rtl="0" algn="l">
              <a:lnSpc>
                <a:spcPct val="121429"/>
              </a:lnSpc>
              <a:spcBef>
                <a:spcPts val="0"/>
              </a:spcBef>
              <a:spcAft>
                <a:spcPts val="0"/>
              </a:spcAft>
              <a:buNone/>
            </a:pPr>
            <a:r>
              <a:t/>
            </a:r>
            <a:endParaRPr sz="2600">
              <a:solidFill>
                <a:srgbClr val="333333"/>
              </a:solidFill>
              <a:highlight>
                <a:srgbClr val="F7F7F7"/>
              </a:highlight>
            </a:endParaRPr>
          </a:p>
          <a:p>
            <a:pPr indent="0" lvl="0" marL="0" rtl="0" algn="ctr">
              <a:lnSpc>
                <a:spcPct val="121429"/>
              </a:lnSpc>
              <a:spcBef>
                <a:spcPts val="0"/>
              </a:spcBef>
              <a:spcAft>
                <a:spcPts val="0"/>
              </a:spcAft>
              <a:buNone/>
            </a:pPr>
            <a:r>
              <a:rPr lang="en" sz="3000">
                <a:solidFill>
                  <a:srgbClr val="333333"/>
                </a:solidFill>
                <a:highlight>
                  <a:srgbClr val="F7F7F7"/>
                </a:highlight>
              </a:rPr>
              <a:t>predictions = model.predict(X_test)</a:t>
            </a:r>
            <a:endParaRPr sz="3000">
              <a:latin typeface="Roboto"/>
              <a:ea typeface="Roboto"/>
              <a:cs typeface="Roboto"/>
              <a:sym typeface="Roboto"/>
            </a:endParaRPr>
          </a:p>
        </p:txBody>
      </p:sp>
      <p:sp>
        <p:nvSpPr>
          <p:cNvPr id="1181" name="Google Shape;1181;p12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pic>
        <p:nvPicPr>
          <p:cNvPr descr="watermark.jpg" id="1186" name="Google Shape;1186;p121"/>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87" name="Google Shape;1187;p12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88" name="Google Shape;1188;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9" name="Google Shape;1189;p121"/>
          <p:cNvSpPr txBox="1"/>
          <p:nvPr/>
        </p:nvSpPr>
        <p:spPr>
          <a:xfrm>
            <a:off x="457200" y="1279513"/>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We can then evaluate our model by comparing our predictions to the correct values.</a:t>
            </a:r>
            <a:endParaRPr sz="30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The evaluation method depends on what sort of machine learning algorithm we are using (e.g. Regression,Classification, Clustering, etc.)</a:t>
            </a:r>
            <a:endParaRPr sz="3000">
              <a:latin typeface="Montserrat"/>
              <a:ea typeface="Montserrat"/>
              <a:cs typeface="Montserrat"/>
              <a:sym typeface="Montserrat"/>
            </a:endParaRPr>
          </a:p>
        </p:txBody>
      </p:sp>
      <p:sp>
        <p:nvSpPr>
          <p:cNvPr id="1190" name="Google Shape;1190;p12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1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Scikit-Learn Primer</a:t>
            </a:r>
            <a:endParaRPr b="1">
              <a:latin typeface="Montserrat"/>
              <a:ea typeface="Montserrat"/>
              <a:cs typeface="Montserrat"/>
              <a:sym typeface="Montserrat"/>
            </a:endParaRPr>
          </a:p>
        </p:txBody>
      </p:sp>
      <p:sp>
        <p:nvSpPr>
          <p:cNvPr id="1196" name="Google Shape;1196;p1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Coding Lecture</a:t>
            </a:r>
            <a:endParaRPr/>
          </a:p>
        </p:txBody>
      </p:sp>
      <p:pic>
        <p:nvPicPr>
          <p:cNvPr descr="watermark.jpg" id="1197" name="Google Shape;1197;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8" name="Google Shape;1198;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1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Feature Extraction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From Text</a:t>
            </a:r>
            <a:endParaRPr b="1">
              <a:latin typeface="Montserrat"/>
              <a:ea typeface="Montserrat"/>
              <a:cs typeface="Montserrat"/>
              <a:sym typeface="Montserrat"/>
            </a:endParaRPr>
          </a:p>
        </p:txBody>
      </p:sp>
      <p:sp>
        <p:nvSpPr>
          <p:cNvPr id="1204" name="Google Shape;1204;p1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205" name="Google Shape;1205;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6" name="Google Shape;1206;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