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46" r:id="rId3"/>
    <p:sldId id="347" r:id="rId4"/>
    <p:sldId id="348" r:id="rId5"/>
    <p:sldId id="349" r:id="rId6"/>
    <p:sldId id="350" r:id="rId7"/>
    <p:sldId id="2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MulE" id="{64E29B6D-59D1-4CE3-8F51-9B50086EB8F0}">
          <p14:sldIdLst>
            <p14:sldId id="346"/>
            <p14:sldId id="347"/>
            <p14:sldId id="348"/>
            <p14:sldId id="349"/>
            <p14:sldId id="35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8E"/>
    <a:srgbClr val="CC00CC"/>
    <a:srgbClr val="4472C4"/>
    <a:srgbClr val="8FAADC"/>
    <a:srgbClr val="172C51"/>
    <a:srgbClr val="70AD47"/>
    <a:srgbClr val="A5A5A5"/>
    <a:srgbClr val="BAE0E1"/>
    <a:srgbClr val="A6B4C6"/>
    <a:srgbClr val="6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424576532214137"/>
          <c:y val="2.6949940052298702E-2"/>
          <c:w val="0.73067841076048345"/>
          <c:h val="0.77474017036143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RedMule_XBenchmark!$J$1</c:f>
              <c:strCache>
                <c:ptCount val="1"/>
                <c:pt idx="0">
                  <c:v>GVSoC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RedMule_XBenchmark!$J$2:$J$15</c:f>
              <c:numCache>
                <c:formatCode>General</c:formatCode>
                <c:ptCount val="14"/>
                <c:pt idx="0">
                  <c:v>3240</c:v>
                </c:pt>
                <c:pt idx="1">
                  <c:v>6312</c:v>
                </c:pt>
                <c:pt idx="2">
                  <c:v>6334</c:v>
                </c:pt>
                <c:pt idx="3">
                  <c:v>7080</c:v>
                </c:pt>
                <c:pt idx="4">
                  <c:v>12456</c:v>
                </c:pt>
                <c:pt idx="5">
                  <c:v>12456</c:v>
                </c:pt>
                <c:pt idx="6">
                  <c:v>12456</c:v>
                </c:pt>
                <c:pt idx="7">
                  <c:v>13992</c:v>
                </c:pt>
                <c:pt idx="8">
                  <c:v>13992</c:v>
                </c:pt>
                <c:pt idx="9">
                  <c:v>24766</c:v>
                </c:pt>
                <c:pt idx="10">
                  <c:v>24766</c:v>
                </c:pt>
                <c:pt idx="11">
                  <c:v>27838</c:v>
                </c:pt>
                <c:pt idx="12">
                  <c:v>27838</c:v>
                </c:pt>
                <c:pt idx="13">
                  <c:v>27838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7-4F59-BEAD-70F7DA214A22}"/>
            </c:ext>
          </c:extLst>
        </c:ser>
        <c:ser>
          <c:idx val="1"/>
          <c:order val="1"/>
          <c:tx>
            <c:strRef>
              <c:f>RedMule_XBenchmark!$K$1</c:f>
              <c:strCache>
                <c:ptCount val="1"/>
                <c:pt idx="0">
                  <c:v>RTL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RedMule_XBenchmark!$K$2:$K$15</c:f>
              <c:numCache>
                <c:formatCode>General</c:formatCode>
                <c:ptCount val="14"/>
                <c:pt idx="0">
                  <c:v>3152</c:v>
                </c:pt>
                <c:pt idx="1">
                  <c:v>6236</c:v>
                </c:pt>
                <c:pt idx="2">
                  <c:v>6236</c:v>
                </c:pt>
                <c:pt idx="3">
                  <c:v>6224</c:v>
                </c:pt>
                <c:pt idx="4">
                  <c:v>12404</c:v>
                </c:pt>
                <c:pt idx="5">
                  <c:v>12404</c:v>
                </c:pt>
                <c:pt idx="6">
                  <c:v>12404</c:v>
                </c:pt>
                <c:pt idx="7">
                  <c:v>12380</c:v>
                </c:pt>
                <c:pt idx="8">
                  <c:v>12380</c:v>
                </c:pt>
                <c:pt idx="9">
                  <c:v>24740</c:v>
                </c:pt>
                <c:pt idx="10">
                  <c:v>24740</c:v>
                </c:pt>
                <c:pt idx="11">
                  <c:v>24692</c:v>
                </c:pt>
                <c:pt idx="12">
                  <c:v>24692</c:v>
                </c:pt>
                <c:pt idx="13">
                  <c:v>24692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97-4F59-BEAD-70F7DA21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804719"/>
        <c:axId val="770440671"/>
      </c:barChart>
      <c:lineChart>
        <c:grouping val="standard"/>
        <c:varyColors val="0"/>
        <c:ser>
          <c:idx val="2"/>
          <c:order val="2"/>
          <c:tx>
            <c:strRef>
              <c:f>RedMule_XBenchmark!$L$1</c:f>
              <c:strCache>
                <c:ptCount val="1"/>
                <c:pt idx="0">
                  <c:v>GVSoC-Uti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RedMule_XBenchmark!$L$2:$L$15</c:f>
              <c:numCache>
                <c:formatCode>General</c:formatCode>
                <c:ptCount val="14"/>
                <c:pt idx="0">
                  <c:v>94.814814814814824</c:v>
                </c:pt>
                <c:pt idx="1">
                  <c:v>97.338403041825089</c:v>
                </c:pt>
                <c:pt idx="2">
                  <c:v>97.000315756236191</c:v>
                </c:pt>
                <c:pt idx="3">
                  <c:v>86.779661016949149</c:v>
                </c:pt>
                <c:pt idx="4">
                  <c:v>98.651252408477831</c:v>
                </c:pt>
                <c:pt idx="5">
                  <c:v>98.651252408477831</c:v>
                </c:pt>
                <c:pt idx="6">
                  <c:v>98.651252408477831</c:v>
                </c:pt>
                <c:pt idx="7">
                  <c:v>87.821612349914247</c:v>
                </c:pt>
                <c:pt idx="8">
                  <c:v>87.821612349914247</c:v>
                </c:pt>
                <c:pt idx="9">
                  <c:v>99.232819187595894</c:v>
                </c:pt>
                <c:pt idx="10">
                  <c:v>99.232819187595894</c:v>
                </c:pt>
                <c:pt idx="11">
                  <c:v>88.282204181334862</c:v>
                </c:pt>
                <c:pt idx="12">
                  <c:v>88.282204181334862</c:v>
                </c:pt>
                <c:pt idx="13">
                  <c:v>88.282204181334862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97-4F59-BEAD-70F7DA214A22}"/>
            </c:ext>
          </c:extLst>
        </c:ser>
        <c:ser>
          <c:idx val="3"/>
          <c:order val="3"/>
          <c:tx>
            <c:strRef>
              <c:f>RedMule_XBenchmark!$M$1</c:f>
              <c:strCache>
                <c:ptCount val="1"/>
                <c:pt idx="0">
                  <c:v>RTL-Uti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RedMule_XBenchmark!$M$2:$M$15</c:f>
              <c:numCache>
                <c:formatCode>General</c:formatCode>
                <c:ptCount val="14"/>
                <c:pt idx="0">
                  <c:v>97.461928934010146</c:v>
                </c:pt>
                <c:pt idx="1">
                  <c:v>98.524695317511217</c:v>
                </c:pt>
                <c:pt idx="2">
                  <c:v>98.524695317511217</c:v>
                </c:pt>
                <c:pt idx="3">
                  <c:v>98.714652956298195</c:v>
                </c:pt>
                <c:pt idx="4">
                  <c:v>99.064817800709434</c:v>
                </c:pt>
                <c:pt idx="5">
                  <c:v>99.064817800709434</c:v>
                </c:pt>
                <c:pt idx="6">
                  <c:v>99.064817800709434</c:v>
                </c:pt>
                <c:pt idx="7">
                  <c:v>99.256865912762521</c:v>
                </c:pt>
                <c:pt idx="8">
                  <c:v>99.256865912762521</c:v>
                </c:pt>
                <c:pt idx="9">
                  <c:v>99.337105901374287</c:v>
                </c:pt>
                <c:pt idx="10">
                  <c:v>99.337105901374287</c:v>
                </c:pt>
                <c:pt idx="11">
                  <c:v>99.530212214482404</c:v>
                </c:pt>
                <c:pt idx="12">
                  <c:v>99.530212214482404</c:v>
                </c:pt>
                <c:pt idx="13">
                  <c:v>99.530212214482404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97-4F59-BEAD-70F7DA21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803759"/>
        <c:axId val="770325231"/>
      </c:lineChart>
      <c:catAx>
        <c:axId val="772804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Matrix</a:t>
                </a:r>
                <a:r>
                  <a:rPr lang="en-US" altLang="zh-CN" sz="1800" baseline="0"/>
                  <a:t> Dimension M-N-K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0.31020816261745571"/>
              <c:y val="0.92093693964814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440671"/>
        <c:crosses val="autoZero"/>
        <c:auto val="1"/>
        <c:lblAlgn val="ctr"/>
        <c:lblOffset val="100"/>
        <c:noMultiLvlLbl val="0"/>
      </c:catAx>
      <c:valAx>
        <c:axId val="77044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Runtime/Cycles</a:t>
                </a:r>
                <a:endParaRPr lang="zh-CN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4719"/>
        <c:crosses val="autoZero"/>
        <c:crossBetween val="between"/>
      </c:valAx>
      <c:valAx>
        <c:axId val="770325231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Redmule</a:t>
                </a:r>
                <a:r>
                  <a:rPr lang="en-US" altLang="zh-CN" sz="1800" baseline="0"/>
                  <a:t> Cpmpute Utilization</a:t>
                </a:r>
                <a:endParaRPr lang="zh-CN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3759"/>
        <c:crosses val="max"/>
        <c:crossBetween val="between"/>
      </c:valAx>
      <c:catAx>
        <c:axId val="772803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0325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57274784552494"/>
          <c:y val="0.21140771478205175"/>
          <c:w val="0.34033564279400108"/>
          <c:h val="0.11974377301089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F153F-FE02-7745-B797-DA588244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5" y="1723799"/>
            <a:ext cx="9980958" cy="737298"/>
          </a:xfrm>
        </p:spPr>
        <p:txBody>
          <a:bodyPr/>
          <a:lstStyle/>
          <a:p>
            <a:r>
              <a:rPr lang="en-US" altLang="zh-CN" dirty="0" err="1">
                <a:solidFill>
                  <a:srgbClr val="168638"/>
                </a:solidFill>
                <a:latin typeface="Calibri"/>
                <a:ea typeface="Roboto Condensed"/>
              </a:rPr>
              <a:t>RedMule</a:t>
            </a:r>
            <a:r>
              <a:rPr lang="en-US" altLang="zh-CN" dirty="0">
                <a:solidFill>
                  <a:srgbClr val="168638"/>
                </a:solidFill>
                <a:latin typeface="Calibri"/>
                <a:ea typeface="Roboto Condensed"/>
              </a:rPr>
              <a:t> cube unit in </a:t>
            </a:r>
            <a:r>
              <a:rPr lang="en-US" altLang="zh-CN" dirty="0" err="1">
                <a:solidFill>
                  <a:srgbClr val="168638"/>
                </a:solidFill>
                <a:latin typeface="Calibri"/>
                <a:ea typeface="Roboto Condensed"/>
              </a:rPr>
              <a:t>GVSoC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745455-8B2F-A374-E37E-FDB6DFF436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9"/>
            <a:ext cx="6095742" cy="737298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</a:rPr>
              <a:t>chizhang@iis.ee.ethz.ch</a:t>
            </a:r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989E4-8035-3E58-BD2B-72123514ACE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Current Progress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67DAC-EF30-F57B-80BF-CB2E119A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59" y="1706879"/>
            <a:ext cx="5541740" cy="42164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790CA-254F-F826-80AD-36A4995353F4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70837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Redmule is Ready in GVSoC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A complete </a:t>
            </a:r>
            <a:r>
              <a:rPr lang="en-US" altLang="zh-CN" dirty="0" err="1"/>
              <a:t>Redmule</a:t>
            </a:r>
            <a:r>
              <a:rPr lang="en-US" altLang="zh-CN" dirty="0"/>
              <a:t> unit is modeled in </a:t>
            </a:r>
            <a:r>
              <a:rPr lang="en-US" altLang="zh-CN" dirty="0" err="1"/>
              <a:t>GVSoC</a:t>
            </a:r>
            <a:endParaRPr lang="en-US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Integrated to Pulp-Cluster in </a:t>
            </a:r>
            <a:r>
              <a:rPr lang="en-US" altLang="zh-CN" dirty="0" err="1"/>
              <a:t>GVSoC</a:t>
            </a:r>
            <a:endParaRPr lang="en-US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Redmule Hardware Abstraction Layer(HAL) is ready for SW develpment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Cross-Benchmark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Compare the runtime of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</a:rPr>
              <a:t>Redmule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 model in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</a:rPr>
              <a:t>GVSoC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 and RTL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average runtime deviation is 6%</a:t>
            </a:r>
            <a:endParaRPr kumimoji="0" lang="en-US" altLang="zh-CN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-228597">
              <a:spcBef>
                <a:spcPts val="635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Debugging</a:t>
            </a:r>
          </a:p>
          <a:p>
            <a:pPr lvl="1">
              <a:defRPr/>
            </a:pPr>
            <a:r>
              <a:rPr kumimoji="0" lang="en-US" altLang="zh-CN" b="0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GVSo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C’s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</a:rPr>
              <a:t>Redmule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 doesn’t function correctly when the Matrix dimension can not be divided exactly by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</a:rPr>
              <a:t>Redmule’s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 dimension</a:t>
            </a:r>
            <a:endParaRPr kumimoji="0" lang="en-US" altLang="zh-CN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04786" marR="0" lvl="1" indent="0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endParaRPr kumimoji="0" lang="en-US" sz="211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989E4-8035-3E58-BD2B-72123514ACE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SW example to use </a:t>
            </a:r>
            <a:r>
              <a:rPr kumimoji="0" lang="en-US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Redmule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790CA-254F-F826-80AD-36A4995353F4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34261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Redmule SW flow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Use one core to interact with Redmule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Configur</a:t>
            </a:r>
            <a:r>
              <a:rPr lang="en-US" altLang="zh-CN" dirty="0"/>
              <a:t>e </a:t>
            </a:r>
            <a:r>
              <a:rPr lang="en-US" altLang="zh-CN" dirty="0" err="1"/>
              <a:t>Redmule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Trigger Redmule and wait for finishing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RedMule HAL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Calculate Metadata for Redmule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Write to Redmule configure register</a:t>
            </a:r>
          </a:p>
          <a:p>
            <a:pPr marL="304786" marR="0" lvl="1" indent="0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endParaRPr kumimoji="0" lang="en-US" sz="211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59A18-CA40-4857-AB06-46454813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30" y="170390"/>
            <a:ext cx="3742690" cy="434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5106C2-2E6E-9D68-3F5B-B7CA7258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30" y="4712994"/>
            <a:ext cx="4986020" cy="2045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C0AFF6-B581-6C90-526E-95F9F734BCB6}"/>
              </a:ext>
            </a:extLst>
          </p:cNvPr>
          <p:cNvCxnSpPr/>
          <p:nvPr/>
        </p:nvCxnSpPr>
        <p:spPr>
          <a:xfrm flipV="1">
            <a:off x="4998720" y="975360"/>
            <a:ext cx="833120" cy="61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3E50CE-32E4-B50E-D633-872F345D6C73}"/>
              </a:ext>
            </a:extLst>
          </p:cNvPr>
          <p:cNvCxnSpPr>
            <a:cxnSpLocks/>
          </p:cNvCxnSpPr>
          <p:nvPr/>
        </p:nvCxnSpPr>
        <p:spPr>
          <a:xfrm flipV="1">
            <a:off x="3332480" y="1981200"/>
            <a:ext cx="2393950" cy="16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31EE87-0668-C646-9C7A-53411CADAF97}"/>
              </a:ext>
            </a:extLst>
          </p:cNvPr>
          <p:cNvCxnSpPr>
            <a:cxnSpLocks/>
          </p:cNvCxnSpPr>
          <p:nvPr/>
        </p:nvCxnSpPr>
        <p:spPr>
          <a:xfrm>
            <a:off x="4998720" y="2531086"/>
            <a:ext cx="795020" cy="757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BA6155-36F8-E697-BA19-A04DBA1CCBA7}"/>
              </a:ext>
            </a:extLst>
          </p:cNvPr>
          <p:cNvCxnSpPr/>
          <p:nvPr/>
        </p:nvCxnSpPr>
        <p:spPr>
          <a:xfrm>
            <a:off x="9723120" y="1737360"/>
            <a:ext cx="0" cy="29756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A6A74A-E597-437B-8E02-7CBD29457BB5}"/>
              </a:ext>
            </a:extLst>
          </p:cNvPr>
          <p:cNvCxnSpPr>
            <a:cxnSpLocks/>
          </p:cNvCxnSpPr>
          <p:nvPr/>
        </p:nvCxnSpPr>
        <p:spPr>
          <a:xfrm>
            <a:off x="8890000" y="1737360"/>
            <a:ext cx="8331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989E4-8035-3E58-BD2B-72123514ACE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68638"/>
                </a:solidFill>
                <a:latin typeface="Calibri"/>
              </a:rPr>
              <a:t>Cross-Benchmark </a:t>
            </a:r>
            <a:r>
              <a:rPr lang="en-US" dirty="0" err="1">
                <a:solidFill>
                  <a:srgbClr val="168638"/>
                </a:solidFill>
                <a:latin typeface="Calibri"/>
              </a:rPr>
              <a:t>Redmule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790CA-254F-F826-80AD-36A4995353F4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46453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Settings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Benchmark GVSoC model‘s accuracy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Redmule configure with 12x4 CE arrays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Varying input matrix dimension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Compare Redmule runtime cycles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Cross-Benchmark Results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average runtime deviation is 6%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Both RTL &amp; </a:t>
            </a:r>
            <a:r>
              <a:rPr kumimoji="0" lang="en-US" altLang="zh-CN" b="0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GVSoC</a:t>
            </a:r>
            <a:r>
              <a:rPr kumimoji="0" lang="en-US" altLang="zh-CN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 models could reach relatively high compute utilization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At some input matrix dimensions, the runtime deviation goes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</a:rPr>
              <a:t>upto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 10%, I need to look in-depth what is happening there.</a:t>
            </a:r>
            <a:endParaRPr kumimoji="0" lang="en-US" altLang="zh-CN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329E7BA-34CD-F482-04B5-A2D09FA02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77195"/>
              </p:ext>
            </p:extLst>
          </p:nvPr>
        </p:nvGraphicFramePr>
        <p:xfrm>
          <a:off x="5628640" y="1036320"/>
          <a:ext cx="6041959" cy="5183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0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989E4-8035-3E58-BD2B-72123514ACE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>
              <a:defRPr/>
            </a:pP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On going work -- </a:t>
            </a:r>
            <a:r>
              <a:rPr lang="de-DE" altLang="zh-CN" dirty="0"/>
              <a:t>Extend to a giant RedMule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790CA-254F-F826-80AD-36A4995353F4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94205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zh-CN" dirty="0"/>
              <a:t>Extend to a giant RedMule</a:t>
            </a: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17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Meet </a:t>
            </a:r>
            <a:r>
              <a:rPr kumimoji="0" lang="en-US" altLang="zh-CN" sz="2117" b="0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</a:rPr>
              <a:t>KiloPE</a:t>
            </a:r>
            <a:r>
              <a:rPr lang="en-US" altLang="zh-CN" dirty="0">
                <a:solidFill>
                  <a:srgbClr val="000000"/>
                </a:solidFill>
                <a:latin typeface="Calibri Light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 Configure 48x16 CEs in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RedMule</a:t>
            </a:r>
            <a:endParaRPr lang="en-US" altLang="zh-CN" dirty="0">
              <a:solidFill>
                <a:srgbClr val="000000"/>
              </a:solidFill>
              <a:latin typeface="Calibri Light"/>
              <a:sym typeface="Wingdings" panose="05000000000000000000" pitchFamily="2" charset="2"/>
            </a:endParaRPr>
          </a:p>
          <a:p>
            <a:pPr marL="533383" marR="0" lvl="1" indent="-228597" algn="l" defTabSz="761976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17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xtend</a:t>
            </a:r>
            <a:r>
              <a:rPr lang="en-US" altLang="zh-CN" dirty="0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 the BW from TCDM to </a:t>
            </a:r>
            <a:r>
              <a:rPr lang="en-US" altLang="zh-CN" dirty="0" err="1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RedMule</a:t>
            </a:r>
            <a:r>
              <a:rPr lang="en-US" altLang="zh-CN" dirty="0">
                <a:solidFill>
                  <a:srgbClr val="000000"/>
                </a:solidFill>
                <a:latin typeface="Calibri Light"/>
                <a:sym typeface="Wingdings" panose="05000000000000000000" pitchFamily="2" charset="2"/>
              </a:rPr>
              <a:t> </a:t>
            </a:r>
            <a:endParaRPr kumimoji="0" lang="en-US" altLang="zh-CN" sz="2117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We meet bugs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Both GVSoC and RTL model trgger bugs when extend CE arrays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de-DE" altLang="zh-CN" dirty="0"/>
              <a:t>Either the Redmule stall at a point forever or generate incorrect results</a:t>
            </a:r>
          </a:p>
          <a:p>
            <a:pPr>
              <a:defRPr/>
            </a:pPr>
            <a:r>
              <a:rPr lang="de-DE" altLang="zh-CN" dirty="0"/>
              <a:t>Plan for next</a:t>
            </a:r>
          </a:p>
          <a:p>
            <a:pPr lvl="1">
              <a:defRPr/>
            </a:pPr>
            <a:r>
              <a:rPr lang="de-DE" altLang="zh-CN" dirty="0"/>
              <a:t>Hopefully we‘ll fix all bugs before next meeting, and cross-benchmark the extended Redmule‘s performance</a:t>
            </a:r>
          </a:p>
        </p:txBody>
      </p:sp>
    </p:spTree>
    <p:extLst>
      <p:ext uri="{BB962C8B-B14F-4D97-AF65-F5344CB8AC3E}">
        <p14:creationId xmlns:p14="http://schemas.microsoft.com/office/powerpoint/2010/main" val="26848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9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11091</TotalTime>
  <Words>273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RedMule cube unit in GVSoC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68</cp:revision>
  <dcterms:created xsi:type="dcterms:W3CDTF">2023-03-05T10:39:52Z</dcterms:created>
  <dcterms:modified xsi:type="dcterms:W3CDTF">2024-01-12T11:33:39Z</dcterms:modified>
</cp:coreProperties>
</file>