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3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Arial Na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qqm70xDsMOVOPsCuHiBAwzHmm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ArialNarrow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Narrow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3f9e4cb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b3f9e4cbea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400f551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b400f5518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3862e3c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b3862e3cbf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3862e3cb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b3862e3cbf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400f5518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b400f55186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400f5518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b400f55186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>
  <p:cSld name="标题幻灯片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0" name="Google Shape;20;p6"/>
            <p:cNvPicPr preferRelativeResize="0"/>
            <p:nvPr/>
          </p:nvPicPr>
          <p:blipFill rotWithShape="1">
            <a:blip r:embed="rId2">
              <a:alphaModFix/>
            </a:blip>
            <a:srcRect b="25369" l="25667" r="25422" t="0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6"/>
            <p:cNvPicPr preferRelativeResize="0"/>
            <p:nvPr/>
          </p:nvPicPr>
          <p:blipFill rotWithShape="1">
            <a:blip r:embed="rId2">
              <a:alphaModFix/>
            </a:blip>
            <a:srcRect b="0" l="0" r="0"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4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b="0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b="0" sz="3809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fmla="val 41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fmla="val 83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ax, vector graphics, tool&#10;&#10;Description automatically generated" id="30" name="Google Shape;3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7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7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7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b="1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b="0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>
  <p:cSld name="标题幻灯片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2b400f55186_0_142"/>
          <p:cNvGrpSpPr/>
          <p:nvPr/>
        </p:nvGrpSpPr>
        <p:grpSpPr>
          <a:xfrm>
            <a:off x="2431334" y="217608"/>
            <a:ext cx="2109149" cy="456130"/>
            <a:chOff x="3645356" y="188193"/>
            <a:chExt cx="5677386" cy="1227806"/>
          </a:xfrm>
        </p:grpSpPr>
        <p:pic>
          <p:nvPicPr>
            <p:cNvPr id="149" name="Google Shape;149;g2b400f55186_0_142"/>
            <p:cNvPicPr preferRelativeResize="0"/>
            <p:nvPr/>
          </p:nvPicPr>
          <p:blipFill rotWithShape="1">
            <a:blip r:embed="rId2">
              <a:alphaModFix/>
            </a:blip>
            <a:srcRect b="25367" l="25667" r="25423" t="0"/>
            <a:stretch/>
          </p:blipFill>
          <p:spPr>
            <a:xfrm>
              <a:off x="3645356" y="188193"/>
              <a:ext cx="1265255" cy="122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g2b400f55186_0_142"/>
            <p:cNvPicPr preferRelativeResize="0"/>
            <p:nvPr/>
          </p:nvPicPr>
          <p:blipFill rotWithShape="1">
            <a:blip r:embed="rId2">
              <a:alphaModFix/>
            </a:blip>
            <a:srcRect b="0" l="0" r="0" t="80435"/>
            <a:stretch/>
          </p:blipFill>
          <p:spPr>
            <a:xfrm>
              <a:off x="5015386" y="482548"/>
              <a:ext cx="4307356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g2b400f55186_0_142"/>
          <p:cNvSpPr/>
          <p:nvPr/>
        </p:nvSpPr>
        <p:spPr>
          <a:xfrm>
            <a:off x="7538308" y="2204236"/>
            <a:ext cx="4653600" cy="4653900"/>
          </a:xfrm>
          <a:prstGeom prst="triangle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4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2" name="Google Shape;152;g2b400f55186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489" y="282948"/>
            <a:ext cx="1767830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b400f55186_0_142"/>
          <p:cNvSpPr txBox="1"/>
          <p:nvPr>
            <p:ph idx="1" type="subTitle"/>
          </p:nvPr>
        </p:nvSpPr>
        <p:spPr>
          <a:xfrm>
            <a:off x="381487" y="3115708"/>
            <a:ext cx="609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b="0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g2b400f55186_0_142"/>
          <p:cNvSpPr txBox="1"/>
          <p:nvPr>
            <p:ph type="title"/>
          </p:nvPr>
        </p:nvSpPr>
        <p:spPr>
          <a:xfrm>
            <a:off x="381486" y="1854817"/>
            <a:ext cx="1066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b="0" sz="3809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2b400f55186_0_142"/>
          <p:cNvSpPr/>
          <p:nvPr/>
        </p:nvSpPr>
        <p:spPr>
          <a:xfrm rot="2700000">
            <a:off x="9949148" y="3485590"/>
            <a:ext cx="1617295" cy="1617295"/>
          </a:xfrm>
          <a:prstGeom prst="roundRect">
            <a:avLst>
              <a:gd fmla="val 41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b400f55186_0_142"/>
          <p:cNvSpPr/>
          <p:nvPr/>
        </p:nvSpPr>
        <p:spPr>
          <a:xfrm rot="2700000">
            <a:off x="9473245" y="3855317"/>
            <a:ext cx="861680" cy="883318"/>
          </a:xfrm>
          <a:prstGeom prst="roundRect">
            <a:avLst>
              <a:gd fmla="val 83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b400f55186_0_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1787" y="3246606"/>
            <a:ext cx="2448725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b400f55186_0_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1186" y="6005221"/>
            <a:ext cx="347027" cy="2978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ax, vector graphics, tool&#10;&#10;Description automatically generated" id="159" name="Google Shape;159;g2b400f55186_0_1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b400f55186_0_1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b400f55186_0_142"/>
          <p:cNvSpPr txBox="1"/>
          <p:nvPr/>
        </p:nvSpPr>
        <p:spPr>
          <a:xfrm>
            <a:off x="9265347" y="5973623"/>
            <a:ext cx="2209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7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162" name="Google Shape;162;g2b400f55186_0_142"/>
          <p:cNvSpPr txBox="1"/>
          <p:nvPr/>
        </p:nvSpPr>
        <p:spPr>
          <a:xfrm>
            <a:off x="9813515" y="5645227"/>
            <a:ext cx="1661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7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163" name="Google Shape;163;g2b400f55186_0_142"/>
          <p:cNvSpPr txBox="1"/>
          <p:nvPr/>
        </p:nvSpPr>
        <p:spPr>
          <a:xfrm>
            <a:off x="8765175" y="6302018"/>
            <a:ext cx="2709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7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164" name="Google Shape;164;g2b400f55186_0_142"/>
          <p:cNvSpPr txBox="1"/>
          <p:nvPr/>
        </p:nvSpPr>
        <p:spPr>
          <a:xfrm>
            <a:off x="381487" y="5882743"/>
            <a:ext cx="60513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b="1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b="0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165" name="Google Shape;165;g2b400f55186_0_142"/>
          <p:cNvSpPr txBox="1"/>
          <p:nvPr>
            <p:ph idx="2" type="body"/>
          </p:nvPr>
        </p:nvSpPr>
        <p:spPr>
          <a:xfrm>
            <a:off x="381487" y="3884883"/>
            <a:ext cx="60957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indent="-331469" lvl="1" marL="9144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400f55186_0_161"/>
          <p:cNvSpPr txBox="1"/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2b400f55186_0_161"/>
          <p:cNvSpPr txBox="1"/>
          <p:nvPr>
            <p:ph idx="1" type="body"/>
          </p:nvPr>
        </p:nvSpPr>
        <p:spPr>
          <a:xfrm>
            <a:off x="316503" y="991347"/>
            <a:ext cx="53337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331470" lvl="0" marL="45720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g2b400f55186_0_161"/>
          <p:cNvSpPr txBox="1"/>
          <p:nvPr>
            <p:ph idx="10" type="dt"/>
          </p:nvPr>
        </p:nvSpPr>
        <p:spPr>
          <a:xfrm>
            <a:off x="3151021" y="6473766"/>
            <a:ext cx="6857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2b400f55186_0_16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g2b400f55186_0_161"/>
          <p:cNvSpPr txBox="1"/>
          <p:nvPr>
            <p:ph idx="12" type="sldNum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lide 1">
  <p:cSld name="Code Slide 1">
    <p:bg>
      <p:bgPr>
        <a:solidFill>
          <a:schemeClr val="accent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400f55186_0_167"/>
          <p:cNvSpPr txBox="1"/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2b400f55186_0_167"/>
          <p:cNvSpPr txBox="1"/>
          <p:nvPr>
            <p:ph idx="1" type="body"/>
          </p:nvPr>
        </p:nvSpPr>
        <p:spPr>
          <a:xfrm>
            <a:off x="316500" y="990573"/>
            <a:ext cx="53337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373761" lvl="0" marL="45720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49586" lvl="1" marL="9144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37470" lvl="2" marL="13716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5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indent="-30118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295122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g2b400f55186_0_167"/>
          <p:cNvSpPr txBox="1"/>
          <p:nvPr>
            <p:ph idx="2" type="body"/>
          </p:nvPr>
        </p:nvSpPr>
        <p:spPr>
          <a:xfrm>
            <a:off x="6096000" y="990573"/>
            <a:ext cx="61020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68000" spcFirstLastPara="1" rIns="0" wrap="square" tIns="252000">
            <a:noAutofit/>
          </a:bodyPr>
          <a:lstStyle>
            <a:lvl1pPr indent="-228600" lvl="0" marL="457200" rtl="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5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31469" lvl="1" marL="9144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g2b400f55186_0_167"/>
          <p:cNvSpPr txBox="1"/>
          <p:nvPr>
            <p:ph idx="10" type="dt"/>
          </p:nvPr>
        </p:nvSpPr>
        <p:spPr>
          <a:xfrm>
            <a:off x="3151021" y="6473766"/>
            <a:ext cx="6857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2b400f55186_0_167"/>
          <p:cNvSpPr txBox="1"/>
          <p:nvPr>
            <p:ph idx="12" type="sldNum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lide 2">
  <p:cSld name="Code Slide 2"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400f55186_0_173"/>
          <p:cNvSpPr txBox="1"/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2b400f55186_0_173"/>
          <p:cNvSpPr txBox="1"/>
          <p:nvPr>
            <p:ph idx="1" type="body"/>
          </p:nvPr>
        </p:nvSpPr>
        <p:spPr>
          <a:xfrm>
            <a:off x="316500" y="990573"/>
            <a:ext cx="53337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373761" lvl="0" marL="45720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49586" lvl="1" marL="9144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37470" lvl="2" marL="13716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5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indent="-30118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295122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g2b400f55186_0_173"/>
          <p:cNvSpPr txBox="1"/>
          <p:nvPr>
            <p:ph idx="2" type="body"/>
          </p:nvPr>
        </p:nvSpPr>
        <p:spPr>
          <a:xfrm>
            <a:off x="6096000" y="990573"/>
            <a:ext cx="61020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68000" spcFirstLastPara="1" rIns="0" wrap="square" tIns="252000">
            <a:noAutofit/>
          </a:bodyPr>
          <a:lstStyle>
            <a:lvl1pPr indent="-228600" lvl="0" marL="457200" rtl="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5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31469" lvl="1" marL="9144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g2b400f55186_0_173"/>
          <p:cNvSpPr txBox="1"/>
          <p:nvPr>
            <p:ph idx="10" type="dt"/>
          </p:nvPr>
        </p:nvSpPr>
        <p:spPr>
          <a:xfrm>
            <a:off x="3151021" y="6473766"/>
            <a:ext cx="6857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2b400f55186_0_173"/>
          <p:cNvSpPr txBox="1"/>
          <p:nvPr>
            <p:ph idx="12" type="sldNum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lide 1">
  <p:cSld name="Code Slide 1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373761" lvl="0" marL="4572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49586" lvl="1" marL="9144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37470" lvl="2" marL="13716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indent="-30118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295122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2" type="body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68000" spcFirstLastPara="1" rIns="0" wrap="square" tIns="252000">
            <a:noAutofit/>
          </a:bodyPr>
          <a:lstStyle>
            <a:lvl1pPr indent="-228600" lvl="0" marL="4572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31469" lvl="1" marL="9144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lide 2">
  <p:cSld name="Code Slide 2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373761" lvl="0" marL="4572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49586" lvl="1" marL="9144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37470" lvl="2" marL="13716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indent="-30118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295122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68000" spcFirstLastPara="1" rIns="0" wrap="square" tIns="252000">
            <a:noAutofit/>
          </a:bodyPr>
          <a:lstStyle>
            <a:lvl1pPr indent="-228600" lvl="0" marL="4572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31469" lvl="1" marL="9144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QA Slide">
  <p:cSld name="Thanks QA Slide">
    <p:bg>
      <p:bgPr>
        <a:solidFill>
          <a:srgbClr val="B4B4B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2042921" y="2089607"/>
            <a:ext cx="3299901" cy="87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8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6870456" y="1573479"/>
            <a:ext cx="3433291" cy="3433344"/>
          </a:xfrm>
          <a:custGeom>
            <a:rect b="b" l="l" r="r" t="t"/>
            <a:pathLst>
              <a:path extrusionOk="0" h="158750" w="15875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6750" lIns="96750" spcFirstLastPara="1" rIns="96750" wrap="square" tIns="96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</a:pPr>
            <a:r>
              <a:t/>
            </a:r>
            <a:endParaRPr b="0" i="0" sz="190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7393950" y="2122179"/>
            <a:ext cx="1547401" cy="809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57" u="none" cap="none" strike="noStrike">
                <a:solidFill>
                  <a:srgbClr val="B4B4B6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571475" spcFirstLastPara="1" rIns="0" wrap="square" tIns="1181050">
            <a:noAutofit/>
          </a:bodyPr>
          <a:lstStyle/>
          <a:p>
            <a:pPr indent="0" lvl="0" marL="0" marR="0" rtl="0" algn="l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r>
              <a:t/>
            </a:r>
            <a:endParaRPr b="0" i="0" sz="1904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7;p5"/>
          <p:cNvSpPr txBox="1"/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b="0" i="0" sz="3809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373761" lvl="0" marL="457200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b="0" i="0" sz="2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586" lvl="1" marL="9144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b="0" i="0" sz="21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7470" lvl="2" marL="13716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118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b="0" i="0" sz="12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122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b="0" i="0" sz="11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fmla="val 523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4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" name="Google Shape;10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fmla="val 523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4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" name="Google Shape;11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"/>
          <p:cNvSpPr txBox="1"/>
          <p:nvPr>
            <p:ph idx="10" type="dt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16" name="Google Shape;16;p5"/>
            <p:cNvPicPr preferRelativeResize="0"/>
            <p:nvPr/>
          </p:nvPicPr>
          <p:blipFill rotWithShape="1">
            <a:blip r:embed="rId3">
              <a:alphaModFix/>
            </a:blip>
            <a:srcRect b="25369" l="25667" r="25422" t="0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5"/>
            <p:cNvPicPr preferRelativeResize="0"/>
            <p:nvPr/>
          </p:nvPicPr>
          <p:blipFill rotWithShape="1">
            <a:blip r:embed="rId3">
              <a:alphaModFix/>
            </a:blip>
            <a:srcRect b="0" l="0" r="0"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400f55186_0_129"/>
          <p:cNvSpPr txBox="1"/>
          <p:nvPr/>
        </p:nvSpPr>
        <p:spPr>
          <a:xfrm>
            <a:off x="0" y="3"/>
            <a:ext cx="6095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571475" spcFirstLastPara="1" rIns="0" wrap="square" tIns="1181050">
            <a:noAutofit/>
          </a:bodyPr>
          <a:lstStyle/>
          <a:p>
            <a:pPr indent="0" lvl="0" marL="0" marR="0" rtl="0" algn="l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5"/>
              <a:buFont typeface="Arial"/>
              <a:buNone/>
            </a:pPr>
            <a:r>
              <a:t/>
            </a:r>
            <a:endParaRPr b="0" i="0" sz="1904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g2b400f55186_0_129"/>
          <p:cNvSpPr txBox="1"/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b="0" i="0" sz="3809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7" name="Google Shape;137;g2b400f55186_0_129"/>
          <p:cNvSpPr txBox="1"/>
          <p:nvPr>
            <p:ph idx="1" type="body"/>
          </p:nvPr>
        </p:nvSpPr>
        <p:spPr>
          <a:xfrm>
            <a:off x="316503" y="991347"/>
            <a:ext cx="53337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373761" lvl="0" marL="457200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b="0" i="0" sz="2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586" lvl="1" marL="9144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b="0" i="0" sz="21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7470" lvl="2" marL="13716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5"/>
              <a:buFont typeface="Arial"/>
              <a:buChar char="•"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118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b="0" i="0" sz="12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122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b="0" i="0" sz="11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g2b400f55186_0_129"/>
          <p:cNvSpPr/>
          <p:nvPr/>
        </p:nvSpPr>
        <p:spPr>
          <a:xfrm rot="2700000">
            <a:off x="11085907" y="380597"/>
            <a:ext cx="379292" cy="379292"/>
          </a:xfrm>
          <a:prstGeom prst="roundRect">
            <a:avLst>
              <a:gd fmla="val 523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4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g2b400f55186_0_129"/>
          <p:cNvSpPr/>
          <p:nvPr/>
        </p:nvSpPr>
        <p:spPr>
          <a:xfrm rot="2700000">
            <a:off x="11288243" y="229884"/>
            <a:ext cx="680944" cy="680944"/>
          </a:xfrm>
          <a:prstGeom prst="roundRect">
            <a:avLst>
              <a:gd fmla="val 523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4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0" name="Google Shape;140;g2b400f55186_0_1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69708" y="149147"/>
            <a:ext cx="981396" cy="84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b400f55186_0_129"/>
          <p:cNvSpPr txBox="1"/>
          <p:nvPr>
            <p:ph idx="10" type="dt"/>
          </p:nvPr>
        </p:nvSpPr>
        <p:spPr>
          <a:xfrm>
            <a:off x="3151021" y="6473766"/>
            <a:ext cx="6857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g2b400f55186_0_129"/>
          <p:cNvSpPr txBox="1"/>
          <p:nvPr>
            <p:ph idx="12" type="sldNum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g2b400f55186_0_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g2b400f55186_0_129"/>
          <p:cNvGrpSpPr/>
          <p:nvPr/>
        </p:nvGrpSpPr>
        <p:grpSpPr>
          <a:xfrm>
            <a:off x="1624762" y="6474574"/>
            <a:ext cx="1418211" cy="306706"/>
            <a:chOff x="3645356" y="188193"/>
            <a:chExt cx="5677386" cy="1227806"/>
          </a:xfrm>
        </p:grpSpPr>
        <p:pic>
          <p:nvPicPr>
            <p:cNvPr id="145" name="Google Shape;145;g2b400f55186_0_129"/>
            <p:cNvPicPr preferRelativeResize="0"/>
            <p:nvPr/>
          </p:nvPicPr>
          <p:blipFill rotWithShape="1">
            <a:blip r:embed="rId3">
              <a:alphaModFix/>
            </a:blip>
            <a:srcRect b="25367" l="25667" r="25423" t="0"/>
            <a:stretch/>
          </p:blipFill>
          <p:spPr>
            <a:xfrm>
              <a:off x="3645356" y="188193"/>
              <a:ext cx="1265255" cy="1227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g2b400f55186_0_129"/>
            <p:cNvPicPr preferRelativeResize="0"/>
            <p:nvPr/>
          </p:nvPicPr>
          <p:blipFill rotWithShape="1">
            <a:blip r:embed="rId3">
              <a:alphaModFix/>
            </a:blip>
            <a:srcRect b="0" l="0" r="0" t="80435"/>
            <a:stretch/>
          </p:blipFill>
          <p:spPr>
            <a:xfrm>
              <a:off x="5015386" y="482548"/>
              <a:ext cx="4307356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4"/>
    <p:sldLayoutId id="2147483668" r:id="rId5"/>
    <p:sldLayoutId id="2147483669" r:id="rId6"/>
    <p:sldLayoutId id="2147483670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gvsoc/gvsoc/tree/soft_h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 txBox="1"/>
          <p:nvPr>
            <p:ph type="title"/>
          </p:nvPr>
        </p:nvSpPr>
        <p:spPr>
          <a:xfrm>
            <a:off x="381485" y="1723799"/>
            <a:ext cx="9980958" cy="737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800"/>
              <a:buFont typeface="Calibri"/>
              <a:buNone/>
            </a:pPr>
            <a:r>
              <a:rPr lang="en-US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DRAM-Simulator Upgarde for GVSoC and Cleanup</a:t>
            </a:r>
            <a:endParaRPr/>
          </a:p>
        </p:txBody>
      </p:sp>
      <p:sp>
        <p:nvSpPr>
          <p:cNvPr id="189" name="Google Shape;189;p1"/>
          <p:cNvSpPr txBox="1"/>
          <p:nvPr>
            <p:ph idx="2" type="body"/>
          </p:nvPr>
        </p:nvSpPr>
        <p:spPr>
          <a:xfrm>
            <a:off x="381487" y="3441349"/>
            <a:ext cx="6095742" cy="737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</a:t>
            </a:r>
            <a:r>
              <a:rPr lang="en-US">
                <a:solidFill>
                  <a:schemeClr val="dk1"/>
                </a:solidFill>
              </a:rPr>
              <a:t>chizhang@iis.ee.ethz.ch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Upgrade to DRAMSys5.0 for DRAM co-simulation for GVSoC</a:t>
            </a:r>
            <a:endParaRPr b="0" i="0" sz="3600" u="none" cap="none" strike="noStrik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316501" y="837414"/>
            <a:ext cx="7709899" cy="563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/>
          <a:p>
            <a:pPr indent="-304795" lvl="0" marL="304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b="0" i="0" lang="en-US" sz="2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we need to upgrade to DRAMSys5.0</a:t>
            </a:r>
            <a:endParaRPr/>
          </a:p>
          <a:p>
            <a:pPr indent="-304795" lvl="1" marL="533383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</a:pPr>
            <a:r>
              <a:rPr b="0" i="0" lang="en-US" sz="21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DRAMSys5 add Support to Masked-Write</a:t>
            </a:r>
            <a:endParaRPr/>
          </a:p>
          <a:p>
            <a:pPr indent="-304795" lvl="2" marL="761976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</a:pPr>
            <a:r>
              <a:rPr b="0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Masked-Write, we can not have DRAM access with misaligned address and misaligned(to 64Bytes) size</a:t>
            </a:r>
            <a:endParaRPr/>
          </a:p>
          <a:p>
            <a:pPr indent="-304795" lvl="2" marL="761976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</a:pPr>
            <a:r>
              <a:rPr b="0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SoftHier Project and Pulp team need this feature urgently, So I put this task at the highest priority</a:t>
            </a:r>
            <a:endParaRPr b="0" i="0" sz="19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5" lvl="0" marL="304795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b="0" i="0" lang="en-US" sz="2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</a:t>
            </a:r>
            <a:r>
              <a:rPr b="0" i="0" lang="en-US" sz="25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DRAMSys4.0 to DRAMSys5.0 </a:t>
            </a:r>
            <a:endParaRPr b="0" i="0" sz="2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97" lvl="1" marL="533383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ts val="1905"/>
              <a:buFont typeface="Arial"/>
              <a:buChar char="•"/>
            </a:pPr>
            <a:r>
              <a:rPr b="0" i="0" lang="en-US" sz="211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DRAMSys5 has changed a lot in source code organization can only build standalone simulator</a:t>
            </a:r>
            <a:endParaRPr/>
          </a:p>
          <a:p>
            <a:pPr indent="-228597" lvl="1" marL="533383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ts val="1905"/>
              <a:buFont typeface="Arial"/>
              <a:buChar char="•"/>
            </a:pPr>
            <a:r>
              <a:rPr b="0" i="0" lang="en-US" sz="211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need to </a:t>
            </a:r>
            <a:endParaRPr/>
          </a:p>
          <a:p>
            <a:pPr indent="-228597" lvl="2" marL="761976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Char char="•"/>
            </a:pPr>
            <a:r>
              <a:rPr b="0" i="0" lang="en-US" sz="19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 into DRAMSys5 source code and understand their new interface </a:t>
            </a:r>
            <a:endParaRPr/>
          </a:p>
          <a:p>
            <a:pPr indent="-228597" lvl="2" marL="761976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Char char="•"/>
            </a:pPr>
            <a:r>
              <a:rPr b="0" i="0" lang="en-US" sz="19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a wrapper to build a dynamic library with C-type callback-based APIs</a:t>
            </a:r>
            <a:endParaRPr/>
          </a:p>
          <a:p>
            <a:pPr indent="-228597" lvl="2" marL="761976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Char char="•"/>
            </a:pPr>
            <a:r>
              <a:rPr b="0" i="0" lang="en-US" sz="19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gvsoc-side dram-wrapper code for </a:t>
            </a:r>
            <a:r>
              <a:rPr b="0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misaligned access support</a:t>
            </a:r>
            <a:endParaRPr b="0" i="0" sz="19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9726" lvl="2" marL="761976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r>
              <a:t/>
            </a:r>
            <a:endParaRPr b="0" i="0" sz="19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04786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</a:pPr>
            <a:r>
              <a:t/>
            </a:r>
            <a:endParaRPr b="0" i="0" sz="211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300" y="1659848"/>
            <a:ext cx="3128075" cy="20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3f9e4cbea_0_69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Current Progress</a:t>
            </a:r>
            <a:endParaRPr b="0" i="0" sz="3600" u="none" cap="none" strike="noStrik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b3f9e4cbea_0_69"/>
          <p:cNvSpPr txBox="1"/>
          <p:nvPr/>
        </p:nvSpPr>
        <p:spPr>
          <a:xfrm>
            <a:off x="316500" y="837425"/>
            <a:ext cx="8920500" cy="5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/>
          <a:p>
            <a:pPr indent="-304794" lvl="0" marL="3047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b="0" i="0" lang="en-US" sz="2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DRAMSys5.0 is successfully integrated to GVSoC</a:t>
            </a:r>
            <a:endParaRPr b="0" i="0" sz="2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4" lvl="1" marL="533383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</a:pPr>
            <a:r>
              <a:rPr b="0" i="0" lang="en-US" sz="21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with misaligned DRAM accesses on different DRAM models (HBM2, DDR4, DDR3, LPDDR4)</a:t>
            </a:r>
            <a:endParaRPr/>
          </a:p>
          <a:p>
            <a:pPr indent="-304794" lvl="1" marL="533383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</a:pPr>
            <a:r>
              <a:rPr b="0" i="0" lang="en-US" sz="21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DRAMsys configure in GVSoC </a:t>
            </a:r>
            <a:endParaRPr/>
          </a:p>
          <a:p>
            <a:pPr indent="-304794" lvl="2" marL="761975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</a:pPr>
            <a:r>
              <a:rPr b="0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Ctrl Schedule Policy, Ctrl &amp; Phy delay, DRAM Addr Mapping</a:t>
            </a:r>
            <a:endParaRPr b="0" i="0" sz="19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4" lvl="0" marL="304794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b="0" i="0" lang="en-US" sz="2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Cleanup and setup a git branch for SoftHier</a:t>
            </a:r>
            <a:endParaRPr/>
          </a:p>
          <a:p>
            <a:pPr indent="-304794" lvl="1" marL="533383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</a:pPr>
            <a:r>
              <a:rPr b="0" i="0" lang="en-US" sz="2117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https://github.com/gvsoc/gvsoc/tree/soft_hier</a:t>
            </a:r>
            <a:endParaRPr b="0" i="0" sz="211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4" lvl="1" marL="533383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</a:pPr>
            <a:r>
              <a:rPr b="0" i="0" lang="en-US" sz="21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build, run and test dramsys5-integrated GVSoC (~20min)</a:t>
            </a:r>
            <a:endParaRPr/>
          </a:p>
          <a:p>
            <a:pPr indent="-304794" lvl="2" marL="761975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</a:pPr>
            <a:r>
              <a:rPr b="0" i="1" lang="en-US" sz="19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dramsys_pushbutton.sh</a:t>
            </a:r>
            <a:endParaRPr/>
          </a:p>
          <a:p>
            <a:pPr indent="-304794" lvl="1" marL="533383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</a:pPr>
            <a:r>
              <a:rPr b="0" i="0" lang="en-US" sz="21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build, run PulpCluster + RedMule</a:t>
            </a:r>
            <a:endParaRPr/>
          </a:p>
          <a:p>
            <a:pPr indent="-304794" lvl="2" marL="761975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</a:pPr>
            <a:r>
              <a:rPr b="0" i="1" lang="en-US" sz="19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 pulp/pulp/redmule/run</a:t>
            </a:r>
            <a:endParaRPr/>
          </a:p>
          <a:p>
            <a:pPr indent="-304794" lvl="2" marL="761975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</a:pPr>
            <a:r>
              <a:rPr b="0" i="1" lang="en-US" sz="19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configure &amp;&amp; make run </a:t>
            </a:r>
            <a:endParaRPr/>
          </a:p>
          <a:p>
            <a:pPr indent="0" lvl="1" marL="304786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</a:pPr>
            <a:r>
              <a:t/>
            </a:r>
            <a:endParaRPr b="0" i="0" sz="211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b400f5518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418429"/>
            <a:ext cx="3745448" cy="226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b400f55186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9796" y="3997772"/>
            <a:ext cx="6062204" cy="226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b400f55186_1_0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On-going work</a:t>
            </a:r>
            <a:endParaRPr b="0" i="0" sz="3600" u="none" cap="none" strike="noStrik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b400f55186_1_0"/>
          <p:cNvSpPr txBox="1"/>
          <p:nvPr/>
        </p:nvSpPr>
        <p:spPr>
          <a:xfrm>
            <a:off x="316501" y="837415"/>
            <a:ext cx="6907200" cy="5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/>
          <a:p>
            <a:pPr indent="-304794" lvl="0" marL="3047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b="0" i="0" lang="en-US" sz="2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Pulp-Cluster with extended RedMule (Cube Unit) </a:t>
            </a: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GVSoC</a:t>
            </a:r>
            <a:endParaRPr/>
          </a:p>
          <a:p>
            <a:pPr indent="-304794" lvl="1" marL="533383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</a:pPr>
            <a:r>
              <a:rPr b="0" i="0" lang="en-US" sz="21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#TCDM-Banks</a:t>
            </a:r>
            <a:endParaRPr b="0" i="0" sz="211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4" lvl="2" marL="761975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</a:pPr>
            <a:r>
              <a:rPr b="0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24x8 CE arrays -&gt; 16Banks</a:t>
            </a:r>
            <a:endParaRPr/>
          </a:p>
          <a:p>
            <a:pPr indent="-304794" lvl="2" marL="761975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</a:pPr>
            <a:r>
              <a:rPr b="0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48x16 CE arrays -&gt; 32Banks</a:t>
            </a:r>
            <a:endParaRPr/>
          </a:p>
          <a:p>
            <a:pPr indent="-304794" lvl="0" marL="304794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b="0" i="0" lang="en-US" sz="2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Holiday plan Feb10 – Feb20</a:t>
            </a:r>
            <a:endParaRPr/>
          </a:p>
          <a:p>
            <a:pPr indent="0" lvl="1" marL="304786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</a:pPr>
            <a:r>
              <a:t/>
            </a:r>
            <a:endParaRPr b="0" i="0" sz="211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b400f55186_1_0"/>
          <p:cNvSpPr txBox="1"/>
          <p:nvPr/>
        </p:nvSpPr>
        <p:spPr>
          <a:xfrm>
            <a:off x="7806088" y="3445968"/>
            <a:ext cx="250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192MACs/cycle</a:t>
            </a:r>
            <a:endParaRPr b="1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2" name="Google Shape;212;g2b400f55186_1_0"/>
          <p:cNvSpPr txBox="1"/>
          <p:nvPr/>
        </p:nvSpPr>
        <p:spPr>
          <a:xfrm>
            <a:off x="8859946" y="6059253"/>
            <a:ext cx="250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768MACs/cycle</a:t>
            </a:r>
            <a:endParaRPr b="1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3862e3cbf_2_0"/>
          <p:cNvSpPr txBox="1"/>
          <p:nvPr>
            <p:ph type="title"/>
          </p:nvPr>
        </p:nvSpPr>
        <p:spPr>
          <a:xfrm>
            <a:off x="381485" y="1723799"/>
            <a:ext cx="9981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DMA Additions In Snitch - GVSoC iDMA Model</a:t>
            </a:r>
            <a:endParaRPr/>
          </a:p>
        </p:txBody>
      </p:sp>
      <p:sp>
        <p:nvSpPr>
          <p:cNvPr id="218" name="Google Shape;218;g2b3862e3cbf_2_0"/>
          <p:cNvSpPr txBox="1"/>
          <p:nvPr>
            <p:ph idx="2" type="body"/>
          </p:nvPr>
        </p:nvSpPr>
        <p:spPr>
          <a:xfrm>
            <a:off x="381487" y="3441349"/>
            <a:ext cx="60957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b="1" lang="en-US"/>
              <a:t>Thomas Benz</a:t>
            </a:r>
            <a:r>
              <a:rPr lang="en-US"/>
              <a:t>	</a:t>
            </a:r>
            <a:r>
              <a:rPr lang="en-US">
                <a:solidFill>
                  <a:schemeClr val="dk1"/>
                </a:solidFill>
              </a:rPr>
              <a:t>tbenz</a:t>
            </a:r>
            <a:r>
              <a:rPr lang="en-US">
                <a:solidFill>
                  <a:schemeClr val="dk1"/>
                </a:solidFill>
              </a:rPr>
              <a:t>@iis.ee.ethz.ch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3862e3cbf_2_11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0" i="0" sz="3600" u="none" cap="none" strike="noStrik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b3862e3cbf_2_11"/>
          <p:cNvSpPr txBox="1"/>
          <p:nvPr/>
        </p:nvSpPr>
        <p:spPr>
          <a:xfrm>
            <a:off x="316500" y="1096574"/>
            <a:ext cx="7710000" cy="5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/>
          <a:p>
            <a:pPr indent="-304794" lvl="0" marL="3047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lang="en-US" sz="1904">
                <a:latin typeface="Calibri"/>
                <a:ea typeface="Calibri"/>
                <a:cs typeface="Calibri"/>
                <a:sym typeface="Calibri"/>
              </a:rPr>
              <a:t>Busy working </a:t>
            </a:r>
            <a:r>
              <a:rPr lang="en-US" sz="1904">
                <a:latin typeface="Calibri"/>
                <a:ea typeface="Calibri"/>
                <a:cs typeface="Calibri"/>
                <a:sym typeface="Calibri"/>
              </a:rPr>
              <a:t>towards a paper deadline.</a:t>
            </a:r>
            <a:endParaRPr b="0" i="0" sz="19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9726" lvl="2" marL="761975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5"/>
              <a:buFont typeface="Arial"/>
              <a:buNone/>
            </a:pPr>
            <a:r>
              <a:t/>
            </a:r>
            <a:endParaRPr b="0" i="0" sz="19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04786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</a:pPr>
            <a:r>
              <a:t/>
            </a:r>
            <a:endParaRPr b="0" i="0" sz="211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400f55186_0_119"/>
          <p:cNvSpPr txBox="1"/>
          <p:nvPr>
            <p:ph type="title"/>
          </p:nvPr>
        </p:nvSpPr>
        <p:spPr>
          <a:xfrm>
            <a:off x="381485" y="1723799"/>
            <a:ext cx="9981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800"/>
              <a:buFont typeface="Calibri"/>
              <a:buNone/>
            </a:pPr>
            <a:r>
              <a:rPr lang="en-US">
                <a:solidFill>
                  <a:srgbClr val="168638"/>
                </a:solidFill>
              </a:rPr>
              <a:t>Snitch runtime and tool updates</a:t>
            </a:r>
            <a:endParaRPr/>
          </a:p>
        </p:txBody>
      </p:sp>
      <p:sp>
        <p:nvSpPr>
          <p:cNvPr id="230" name="Google Shape;230;g2b400f55186_0_119"/>
          <p:cNvSpPr txBox="1"/>
          <p:nvPr>
            <p:ph idx="2" type="body"/>
          </p:nvPr>
        </p:nvSpPr>
        <p:spPr>
          <a:xfrm>
            <a:off x="381487" y="3441349"/>
            <a:ext cx="60957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b="1" lang="en-US"/>
              <a:t>Luca Colagrande </a:t>
            </a:r>
            <a:r>
              <a:rPr lang="en-US">
                <a:solidFill>
                  <a:schemeClr val="dk1"/>
                </a:solidFill>
              </a:rPr>
              <a:t>colluca@iis.ee.ethz.ch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400f55186_0_124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0" i="0" sz="3600" u="none" cap="none" strike="noStrik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b400f55186_0_124"/>
          <p:cNvSpPr txBox="1"/>
          <p:nvPr/>
        </p:nvSpPr>
        <p:spPr>
          <a:xfrm>
            <a:off x="316499" y="837425"/>
            <a:ext cx="10572900" cy="5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/>
          <a:p>
            <a:pPr indent="-3898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•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major updates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2023-03-05T10:39:52Z</dcterms:created>
  <dc:creator>Chi Zhang</dc:creator>
</cp:coreProperties>
</file>