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8"/>
  </p:notesMasterIdLst>
  <p:sldIdLst>
    <p:sldId id="356" r:id="rId3"/>
    <p:sldId id="357" r:id="rId4"/>
    <p:sldId id="358" r:id="rId5"/>
    <p:sldId id="359" r:id="rId6"/>
    <p:sldId id="3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dMulE" id="{64E29B6D-59D1-4CE3-8F51-9B50086EB8F0}">
          <p14:sldIdLst>
            <p14:sldId id="356"/>
            <p14:sldId id="357"/>
            <p14:sldId id="358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8E"/>
    <a:srgbClr val="CC00CC"/>
    <a:srgbClr val="4472C4"/>
    <a:srgbClr val="8FAADC"/>
    <a:srgbClr val="172C51"/>
    <a:srgbClr val="70AD47"/>
    <a:srgbClr val="A5A5A5"/>
    <a:srgbClr val="BAE0E1"/>
    <a:srgbClr val="A6B4C6"/>
    <a:srgbClr val="647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RedMule_XBenchmark!$J$1</c:f>
              <c:strCache>
                <c:ptCount val="1"/>
                <c:pt idx="0">
                  <c:v>GVSoC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RedMule_XBenchmark!$I$2:$I$15</c:f>
              <c:strCache>
                <c:ptCount val="14"/>
                <c:pt idx="0">
                  <c:v>48-64-48</c:v>
                </c:pt>
                <c:pt idx="1">
                  <c:v>48-64-96</c:v>
                </c:pt>
                <c:pt idx="2">
                  <c:v>96-64-48</c:v>
                </c:pt>
                <c:pt idx="3">
                  <c:v>48-128-48</c:v>
                </c:pt>
                <c:pt idx="4">
                  <c:v>48-64-192</c:v>
                </c:pt>
                <c:pt idx="5">
                  <c:v>96-64-96</c:v>
                </c:pt>
                <c:pt idx="6">
                  <c:v>192-64-48</c:v>
                </c:pt>
                <c:pt idx="7">
                  <c:v>48-128-96</c:v>
                </c:pt>
                <c:pt idx="8">
                  <c:v>96-128-48</c:v>
                </c:pt>
                <c:pt idx="9">
                  <c:v>96-64-192</c:v>
                </c:pt>
                <c:pt idx="10">
                  <c:v>192-64-96</c:v>
                </c:pt>
                <c:pt idx="11">
                  <c:v>48-128-192</c:v>
                </c:pt>
                <c:pt idx="12">
                  <c:v>96-128-96</c:v>
                </c:pt>
                <c:pt idx="13">
                  <c:v>192-128-48</c:v>
                </c:pt>
              </c:strCache>
            </c:strRef>
          </c:cat>
          <c:val>
            <c:numRef>
              <c:f>RedMule_XBenchmark!$J$2:$J$15</c:f>
              <c:numCache>
                <c:formatCode>General</c:formatCode>
                <c:ptCount val="14"/>
                <c:pt idx="0">
                  <c:v>3240</c:v>
                </c:pt>
                <c:pt idx="1">
                  <c:v>6312</c:v>
                </c:pt>
                <c:pt idx="2">
                  <c:v>6334</c:v>
                </c:pt>
                <c:pt idx="3">
                  <c:v>7080</c:v>
                </c:pt>
                <c:pt idx="4">
                  <c:v>12456</c:v>
                </c:pt>
                <c:pt idx="5">
                  <c:v>12456</c:v>
                </c:pt>
                <c:pt idx="6">
                  <c:v>12456</c:v>
                </c:pt>
                <c:pt idx="7">
                  <c:v>13992</c:v>
                </c:pt>
                <c:pt idx="8">
                  <c:v>13992</c:v>
                </c:pt>
                <c:pt idx="9">
                  <c:v>24766</c:v>
                </c:pt>
                <c:pt idx="10">
                  <c:v>24766</c:v>
                </c:pt>
                <c:pt idx="11">
                  <c:v>27838</c:v>
                </c:pt>
                <c:pt idx="12">
                  <c:v>27838</c:v>
                </c:pt>
                <c:pt idx="13">
                  <c:v>27838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2C-4AE7-B5E5-8D7F48E903A2}"/>
            </c:ext>
          </c:extLst>
        </c:ser>
        <c:ser>
          <c:idx val="1"/>
          <c:order val="1"/>
          <c:tx>
            <c:strRef>
              <c:f>RedMule_XBenchmark!$K$1</c:f>
              <c:strCache>
                <c:ptCount val="1"/>
                <c:pt idx="0">
                  <c:v>RTL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RedMule_XBenchmark!$I$2:$I$15</c:f>
              <c:strCache>
                <c:ptCount val="14"/>
                <c:pt idx="0">
                  <c:v>48-64-48</c:v>
                </c:pt>
                <c:pt idx="1">
                  <c:v>48-64-96</c:v>
                </c:pt>
                <c:pt idx="2">
                  <c:v>96-64-48</c:v>
                </c:pt>
                <c:pt idx="3">
                  <c:v>48-128-48</c:v>
                </c:pt>
                <c:pt idx="4">
                  <c:v>48-64-192</c:v>
                </c:pt>
                <c:pt idx="5">
                  <c:v>96-64-96</c:v>
                </c:pt>
                <c:pt idx="6">
                  <c:v>192-64-48</c:v>
                </c:pt>
                <c:pt idx="7">
                  <c:v>48-128-96</c:v>
                </c:pt>
                <c:pt idx="8">
                  <c:v>96-128-48</c:v>
                </c:pt>
                <c:pt idx="9">
                  <c:v>96-64-192</c:v>
                </c:pt>
                <c:pt idx="10">
                  <c:v>192-64-96</c:v>
                </c:pt>
                <c:pt idx="11">
                  <c:v>48-128-192</c:v>
                </c:pt>
                <c:pt idx="12">
                  <c:v>96-128-96</c:v>
                </c:pt>
                <c:pt idx="13">
                  <c:v>192-128-48</c:v>
                </c:pt>
              </c:strCache>
            </c:strRef>
          </c:cat>
          <c:val>
            <c:numRef>
              <c:f>RedMule_XBenchmark!$K$2:$K$15</c:f>
              <c:numCache>
                <c:formatCode>General</c:formatCode>
                <c:ptCount val="14"/>
                <c:pt idx="0">
                  <c:v>3152</c:v>
                </c:pt>
                <c:pt idx="1">
                  <c:v>6236</c:v>
                </c:pt>
                <c:pt idx="2">
                  <c:v>6236</c:v>
                </c:pt>
                <c:pt idx="3">
                  <c:v>6224</c:v>
                </c:pt>
                <c:pt idx="4">
                  <c:v>12404</c:v>
                </c:pt>
                <c:pt idx="5">
                  <c:v>12404</c:v>
                </c:pt>
                <c:pt idx="6">
                  <c:v>12404</c:v>
                </c:pt>
                <c:pt idx="7">
                  <c:v>12380</c:v>
                </c:pt>
                <c:pt idx="8">
                  <c:v>12380</c:v>
                </c:pt>
                <c:pt idx="9">
                  <c:v>24740</c:v>
                </c:pt>
                <c:pt idx="10">
                  <c:v>24740</c:v>
                </c:pt>
                <c:pt idx="11">
                  <c:v>24692</c:v>
                </c:pt>
                <c:pt idx="12">
                  <c:v>24692</c:v>
                </c:pt>
                <c:pt idx="13">
                  <c:v>24692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2C-4AE7-B5E5-8D7F48E90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2804719"/>
        <c:axId val="770440671"/>
      </c:barChart>
      <c:lineChart>
        <c:grouping val="standard"/>
        <c:varyColors val="0"/>
        <c:ser>
          <c:idx val="2"/>
          <c:order val="2"/>
          <c:tx>
            <c:strRef>
              <c:f>RedMule_XBenchmark!$L$1</c:f>
              <c:strCache>
                <c:ptCount val="1"/>
                <c:pt idx="0">
                  <c:v>GVSoC-Uti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RedMule_XBenchmark!$I$2:$I$15</c:f>
              <c:strCache>
                <c:ptCount val="14"/>
                <c:pt idx="0">
                  <c:v>48-64-48</c:v>
                </c:pt>
                <c:pt idx="1">
                  <c:v>48-64-96</c:v>
                </c:pt>
                <c:pt idx="2">
                  <c:v>96-64-48</c:v>
                </c:pt>
                <c:pt idx="3">
                  <c:v>48-128-48</c:v>
                </c:pt>
                <c:pt idx="4">
                  <c:v>48-64-192</c:v>
                </c:pt>
                <c:pt idx="5">
                  <c:v>96-64-96</c:v>
                </c:pt>
                <c:pt idx="6">
                  <c:v>192-64-48</c:v>
                </c:pt>
                <c:pt idx="7">
                  <c:v>48-128-96</c:v>
                </c:pt>
                <c:pt idx="8">
                  <c:v>96-128-48</c:v>
                </c:pt>
                <c:pt idx="9">
                  <c:v>96-64-192</c:v>
                </c:pt>
                <c:pt idx="10">
                  <c:v>192-64-96</c:v>
                </c:pt>
                <c:pt idx="11">
                  <c:v>48-128-192</c:v>
                </c:pt>
                <c:pt idx="12">
                  <c:v>96-128-96</c:v>
                </c:pt>
                <c:pt idx="13">
                  <c:v>192-128-48</c:v>
                </c:pt>
              </c:strCache>
            </c:strRef>
          </c:cat>
          <c:val>
            <c:numRef>
              <c:f>RedMule_XBenchmark!$L$2:$L$15</c:f>
              <c:numCache>
                <c:formatCode>General</c:formatCode>
                <c:ptCount val="14"/>
                <c:pt idx="0">
                  <c:v>94.814814814814824</c:v>
                </c:pt>
                <c:pt idx="1">
                  <c:v>97.338403041825089</c:v>
                </c:pt>
                <c:pt idx="2">
                  <c:v>97.000315756236191</c:v>
                </c:pt>
                <c:pt idx="3">
                  <c:v>86.779661016949149</c:v>
                </c:pt>
                <c:pt idx="4">
                  <c:v>98.651252408477831</c:v>
                </c:pt>
                <c:pt idx="5">
                  <c:v>98.651252408477831</c:v>
                </c:pt>
                <c:pt idx="6">
                  <c:v>98.651252408477831</c:v>
                </c:pt>
                <c:pt idx="7">
                  <c:v>87.821612349914247</c:v>
                </c:pt>
                <c:pt idx="8">
                  <c:v>87.821612349914247</c:v>
                </c:pt>
                <c:pt idx="9">
                  <c:v>99.232819187595894</c:v>
                </c:pt>
                <c:pt idx="10">
                  <c:v>99.232819187595894</c:v>
                </c:pt>
                <c:pt idx="11">
                  <c:v>88.282204181334862</c:v>
                </c:pt>
                <c:pt idx="12">
                  <c:v>88.282204181334862</c:v>
                </c:pt>
                <c:pt idx="13">
                  <c:v>88.282204181334862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02C-4AE7-B5E5-8D7F48E903A2}"/>
            </c:ext>
          </c:extLst>
        </c:ser>
        <c:ser>
          <c:idx val="3"/>
          <c:order val="3"/>
          <c:tx>
            <c:strRef>
              <c:f>RedMule_XBenchmark!$M$1</c:f>
              <c:strCache>
                <c:ptCount val="1"/>
                <c:pt idx="0">
                  <c:v>RTL-Uti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RedMule_XBenchmark!$I$2:$I$15</c:f>
              <c:strCache>
                <c:ptCount val="14"/>
                <c:pt idx="0">
                  <c:v>48-64-48</c:v>
                </c:pt>
                <c:pt idx="1">
                  <c:v>48-64-96</c:v>
                </c:pt>
                <c:pt idx="2">
                  <c:v>96-64-48</c:v>
                </c:pt>
                <c:pt idx="3">
                  <c:v>48-128-48</c:v>
                </c:pt>
                <c:pt idx="4">
                  <c:v>48-64-192</c:v>
                </c:pt>
                <c:pt idx="5">
                  <c:v>96-64-96</c:v>
                </c:pt>
                <c:pt idx="6">
                  <c:v>192-64-48</c:v>
                </c:pt>
                <c:pt idx="7">
                  <c:v>48-128-96</c:v>
                </c:pt>
                <c:pt idx="8">
                  <c:v>96-128-48</c:v>
                </c:pt>
                <c:pt idx="9">
                  <c:v>96-64-192</c:v>
                </c:pt>
                <c:pt idx="10">
                  <c:v>192-64-96</c:v>
                </c:pt>
                <c:pt idx="11">
                  <c:v>48-128-192</c:v>
                </c:pt>
                <c:pt idx="12">
                  <c:v>96-128-96</c:v>
                </c:pt>
                <c:pt idx="13">
                  <c:v>192-128-48</c:v>
                </c:pt>
              </c:strCache>
            </c:strRef>
          </c:cat>
          <c:val>
            <c:numRef>
              <c:f>RedMule_XBenchmark!$M$2:$M$15</c:f>
              <c:numCache>
                <c:formatCode>General</c:formatCode>
                <c:ptCount val="14"/>
                <c:pt idx="0">
                  <c:v>97.461928934010146</c:v>
                </c:pt>
                <c:pt idx="1">
                  <c:v>98.524695317511217</c:v>
                </c:pt>
                <c:pt idx="2">
                  <c:v>98.524695317511217</c:v>
                </c:pt>
                <c:pt idx="3">
                  <c:v>98.714652956298195</c:v>
                </c:pt>
                <c:pt idx="4">
                  <c:v>99.064817800709434</c:v>
                </c:pt>
                <c:pt idx="5">
                  <c:v>99.064817800709434</c:v>
                </c:pt>
                <c:pt idx="6">
                  <c:v>99.064817800709434</c:v>
                </c:pt>
                <c:pt idx="7">
                  <c:v>99.256865912762521</c:v>
                </c:pt>
                <c:pt idx="8">
                  <c:v>99.256865912762521</c:v>
                </c:pt>
                <c:pt idx="9">
                  <c:v>99.337105901374287</c:v>
                </c:pt>
                <c:pt idx="10">
                  <c:v>99.337105901374287</c:v>
                </c:pt>
                <c:pt idx="11">
                  <c:v>99.530212214482404</c:v>
                </c:pt>
                <c:pt idx="12">
                  <c:v>99.530212214482404</c:v>
                </c:pt>
                <c:pt idx="13">
                  <c:v>99.530212214482404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02C-4AE7-B5E5-8D7F48E90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2803759"/>
        <c:axId val="770325231"/>
      </c:lineChart>
      <c:catAx>
        <c:axId val="772804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Matrix</a:t>
                </a:r>
                <a:r>
                  <a:rPr lang="en-US" altLang="zh-CN" baseline="0"/>
                  <a:t> Dimension M-N-K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0440671"/>
        <c:crosses val="autoZero"/>
        <c:auto val="1"/>
        <c:lblAlgn val="ctr"/>
        <c:lblOffset val="100"/>
        <c:noMultiLvlLbl val="0"/>
      </c:catAx>
      <c:valAx>
        <c:axId val="77044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Runtime/Cycles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2804719"/>
        <c:crosses val="autoZero"/>
        <c:crossBetween val="between"/>
      </c:valAx>
      <c:valAx>
        <c:axId val="770325231"/>
        <c:scaling>
          <c:orientation val="minMax"/>
          <c:max val="1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Redmule</a:t>
                </a:r>
                <a:r>
                  <a:rPr lang="en-US" altLang="zh-CN" baseline="0"/>
                  <a:t> Cpmpute Utilization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2803759"/>
        <c:crosses val="max"/>
        <c:crossBetween val="between"/>
      </c:valAx>
      <c:catAx>
        <c:axId val="7728037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03252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RedMule_XBenchmark!$J$1</c:f>
              <c:strCache>
                <c:ptCount val="1"/>
                <c:pt idx="0">
                  <c:v>GVSoC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RedMule_XBenchmark!$I$2:$I$15</c:f>
              <c:strCache>
                <c:ptCount val="14"/>
                <c:pt idx="0">
                  <c:v>48-64-48</c:v>
                </c:pt>
                <c:pt idx="1">
                  <c:v>48-64-96</c:v>
                </c:pt>
                <c:pt idx="2">
                  <c:v>96-64-48</c:v>
                </c:pt>
                <c:pt idx="3">
                  <c:v>48-128-48</c:v>
                </c:pt>
                <c:pt idx="4">
                  <c:v>48-64-192</c:v>
                </c:pt>
                <c:pt idx="5">
                  <c:v>96-64-96</c:v>
                </c:pt>
                <c:pt idx="6">
                  <c:v>192-64-48</c:v>
                </c:pt>
                <c:pt idx="7">
                  <c:v>48-128-96</c:v>
                </c:pt>
                <c:pt idx="8">
                  <c:v>96-128-48</c:v>
                </c:pt>
                <c:pt idx="9">
                  <c:v>96-64-192</c:v>
                </c:pt>
                <c:pt idx="10">
                  <c:v>192-64-96</c:v>
                </c:pt>
                <c:pt idx="11">
                  <c:v>48-128-192</c:v>
                </c:pt>
                <c:pt idx="12">
                  <c:v>96-128-96</c:v>
                </c:pt>
                <c:pt idx="13">
                  <c:v>192-128-48</c:v>
                </c:pt>
              </c:strCache>
            </c:strRef>
          </c:cat>
          <c:val>
            <c:numRef>
              <c:f>RedMule_XBenchmark!$J$2:$J$15</c:f>
              <c:numCache>
                <c:formatCode>General</c:formatCode>
                <c:ptCount val="14"/>
                <c:pt idx="0">
                  <c:v>3132</c:v>
                </c:pt>
                <c:pt idx="1">
                  <c:v>6216</c:v>
                </c:pt>
                <c:pt idx="2">
                  <c:v>6216</c:v>
                </c:pt>
                <c:pt idx="3">
                  <c:v>6216</c:v>
                </c:pt>
                <c:pt idx="4">
                  <c:v>12384</c:v>
                </c:pt>
                <c:pt idx="5">
                  <c:v>12384</c:v>
                </c:pt>
                <c:pt idx="6">
                  <c:v>12384</c:v>
                </c:pt>
                <c:pt idx="7">
                  <c:v>12384</c:v>
                </c:pt>
                <c:pt idx="8">
                  <c:v>12384</c:v>
                </c:pt>
                <c:pt idx="9">
                  <c:v>24690</c:v>
                </c:pt>
                <c:pt idx="10">
                  <c:v>24690</c:v>
                </c:pt>
                <c:pt idx="11">
                  <c:v>24690</c:v>
                </c:pt>
                <c:pt idx="12">
                  <c:v>24690</c:v>
                </c:pt>
                <c:pt idx="13">
                  <c:v>24690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3-453D-9B3A-E5DAE5A17BD2}"/>
            </c:ext>
          </c:extLst>
        </c:ser>
        <c:ser>
          <c:idx val="1"/>
          <c:order val="1"/>
          <c:tx>
            <c:strRef>
              <c:f>RedMule_XBenchmark!$K$1</c:f>
              <c:strCache>
                <c:ptCount val="1"/>
                <c:pt idx="0">
                  <c:v>RTL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RedMule_XBenchmark!$I$2:$I$15</c:f>
              <c:strCache>
                <c:ptCount val="14"/>
                <c:pt idx="0">
                  <c:v>48-64-48</c:v>
                </c:pt>
                <c:pt idx="1">
                  <c:v>48-64-96</c:v>
                </c:pt>
                <c:pt idx="2">
                  <c:v>96-64-48</c:v>
                </c:pt>
                <c:pt idx="3">
                  <c:v>48-128-48</c:v>
                </c:pt>
                <c:pt idx="4">
                  <c:v>48-64-192</c:v>
                </c:pt>
                <c:pt idx="5">
                  <c:v>96-64-96</c:v>
                </c:pt>
                <c:pt idx="6">
                  <c:v>192-64-48</c:v>
                </c:pt>
                <c:pt idx="7">
                  <c:v>48-128-96</c:v>
                </c:pt>
                <c:pt idx="8">
                  <c:v>96-128-48</c:v>
                </c:pt>
                <c:pt idx="9">
                  <c:v>96-64-192</c:v>
                </c:pt>
                <c:pt idx="10">
                  <c:v>192-64-96</c:v>
                </c:pt>
                <c:pt idx="11">
                  <c:v>48-128-192</c:v>
                </c:pt>
                <c:pt idx="12">
                  <c:v>96-128-96</c:v>
                </c:pt>
                <c:pt idx="13">
                  <c:v>192-128-48</c:v>
                </c:pt>
              </c:strCache>
            </c:strRef>
          </c:cat>
          <c:val>
            <c:numRef>
              <c:f>RedMule_XBenchmark!$K$2:$K$15</c:f>
              <c:numCache>
                <c:formatCode>General</c:formatCode>
                <c:ptCount val="14"/>
                <c:pt idx="0">
                  <c:v>3152</c:v>
                </c:pt>
                <c:pt idx="1">
                  <c:v>6236</c:v>
                </c:pt>
                <c:pt idx="2">
                  <c:v>6236</c:v>
                </c:pt>
                <c:pt idx="3">
                  <c:v>6224</c:v>
                </c:pt>
                <c:pt idx="4">
                  <c:v>12404</c:v>
                </c:pt>
                <c:pt idx="5">
                  <c:v>12404</c:v>
                </c:pt>
                <c:pt idx="6">
                  <c:v>12404</c:v>
                </c:pt>
                <c:pt idx="7">
                  <c:v>12380</c:v>
                </c:pt>
                <c:pt idx="8">
                  <c:v>12380</c:v>
                </c:pt>
                <c:pt idx="9">
                  <c:v>24740</c:v>
                </c:pt>
                <c:pt idx="10">
                  <c:v>24740</c:v>
                </c:pt>
                <c:pt idx="11">
                  <c:v>24692</c:v>
                </c:pt>
                <c:pt idx="12">
                  <c:v>24692</c:v>
                </c:pt>
                <c:pt idx="13">
                  <c:v>24692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F3-453D-9B3A-E5DAE5A17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2804719"/>
        <c:axId val="770440671"/>
      </c:barChart>
      <c:lineChart>
        <c:grouping val="standard"/>
        <c:varyColors val="0"/>
        <c:ser>
          <c:idx val="2"/>
          <c:order val="2"/>
          <c:tx>
            <c:strRef>
              <c:f>RedMule_XBenchmark!$L$1</c:f>
              <c:strCache>
                <c:ptCount val="1"/>
                <c:pt idx="0">
                  <c:v>GVSoC-Uti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RedMule_XBenchmark!$I$2:$I$15</c:f>
              <c:strCache>
                <c:ptCount val="14"/>
                <c:pt idx="0">
                  <c:v>48-64-48</c:v>
                </c:pt>
                <c:pt idx="1">
                  <c:v>48-64-96</c:v>
                </c:pt>
                <c:pt idx="2">
                  <c:v>96-64-48</c:v>
                </c:pt>
                <c:pt idx="3">
                  <c:v>48-128-48</c:v>
                </c:pt>
                <c:pt idx="4">
                  <c:v>48-64-192</c:v>
                </c:pt>
                <c:pt idx="5">
                  <c:v>96-64-96</c:v>
                </c:pt>
                <c:pt idx="6">
                  <c:v>192-64-48</c:v>
                </c:pt>
                <c:pt idx="7">
                  <c:v>48-128-96</c:v>
                </c:pt>
                <c:pt idx="8">
                  <c:v>96-128-48</c:v>
                </c:pt>
                <c:pt idx="9">
                  <c:v>96-64-192</c:v>
                </c:pt>
                <c:pt idx="10">
                  <c:v>192-64-96</c:v>
                </c:pt>
                <c:pt idx="11">
                  <c:v>48-128-192</c:v>
                </c:pt>
                <c:pt idx="12">
                  <c:v>96-128-96</c:v>
                </c:pt>
                <c:pt idx="13">
                  <c:v>192-128-48</c:v>
                </c:pt>
              </c:strCache>
            </c:strRef>
          </c:cat>
          <c:val>
            <c:numRef>
              <c:f>RedMule_XBenchmark!$L$2:$L$15</c:f>
              <c:numCache>
                <c:formatCode>General</c:formatCode>
                <c:ptCount val="14"/>
                <c:pt idx="0">
                  <c:v>98.084291187739453</c:v>
                </c:pt>
                <c:pt idx="1">
                  <c:v>98.841698841698829</c:v>
                </c:pt>
                <c:pt idx="2">
                  <c:v>98.841698841698829</c:v>
                </c:pt>
                <c:pt idx="3">
                  <c:v>98.841698841698829</c:v>
                </c:pt>
                <c:pt idx="4">
                  <c:v>99.224806201550393</c:v>
                </c:pt>
                <c:pt idx="5">
                  <c:v>99.224806201550393</c:v>
                </c:pt>
                <c:pt idx="6">
                  <c:v>99.224806201550393</c:v>
                </c:pt>
                <c:pt idx="7">
                  <c:v>99.224806201550393</c:v>
                </c:pt>
                <c:pt idx="8">
                  <c:v>99.224806201550393</c:v>
                </c:pt>
                <c:pt idx="9">
                  <c:v>99.538274605103297</c:v>
                </c:pt>
                <c:pt idx="10">
                  <c:v>99.538274605103297</c:v>
                </c:pt>
                <c:pt idx="11">
                  <c:v>99.538274605103297</c:v>
                </c:pt>
                <c:pt idx="12">
                  <c:v>99.538274605103297</c:v>
                </c:pt>
                <c:pt idx="13">
                  <c:v>99.538274605103297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F3-453D-9B3A-E5DAE5A17BD2}"/>
            </c:ext>
          </c:extLst>
        </c:ser>
        <c:ser>
          <c:idx val="3"/>
          <c:order val="3"/>
          <c:tx>
            <c:strRef>
              <c:f>RedMule_XBenchmark!$M$1</c:f>
              <c:strCache>
                <c:ptCount val="1"/>
                <c:pt idx="0">
                  <c:v>RTL-Uti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RedMule_XBenchmark!$I$2:$I$15</c:f>
              <c:strCache>
                <c:ptCount val="14"/>
                <c:pt idx="0">
                  <c:v>48-64-48</c:v>
                </c:pt>
                <c:pt idx="1">
                  <c:v>48-64-96</c:v>
                </c:pt>
                <c:pt idx="2">
                  <c:v>96-64-48</c:v>
                </c:pt>
                <c:pt idx="3">
                  <c:v>48-128-48</c:v>
                </c:pt>
                <c:pt idx="4">
                  <c:v>48-64-192</c:v>
                </c:pt>
                <c:pt idx="5">
                  <c:v>96-64-96</c:v>
                </c:pt>
                <c:pt idx="6">
                  <c:v>192-64-48</c:v>
                </c:pt>
                <c:pt idx="7">
                  <c:v>48-128-96</c:v>
                </c:pt>
                <c:pt idx="8">
                  <c:v>96-128-48</c:v>
                </c:pt>
                <c:pt idx="9">
                  <c:v>96-64-192</c:v>
                </c:pt>
                <c:pt idx="10">
                  <c:v>192-64-96</c:v>
                </c:pt>
                <c:pt idx="11">
                  <c:v>48-128-192</c:v>
                </c:pt>
                <c:pt idx="12">
                  <c:v>96-128-96</c:v>
                </c:pt>
                <c:pt idx="13">
                  <c:v>192-128-48</c:v>
                </c:pt>
              </c:strCache>
            </c:strRef>
          </c:cat>
          <c:val>
            <c:numRef>
              <c:f>RedMule_XBenchmark!$M$2:$M$15</c:f>
              <c:numCache>
                <c:formatCode>General</c:formatCode>
                <c:ptCount val="14"/>
                <c:pt idx="0">
                  <c:v>97.461928934010146</c:v>
                </c:pt>
                <c:pt idx="1">
                  <c:v>98.524695317511217</c:v>
                </c:pt>
                <c:pt idx="2">
                  <c:v>98.524695317511217</c:v>
                </c:pt>
                <c:pt idx="3">
                  <c:v>98.714652956298195</c:v>
                </c:pt>
                <c:pt idx="4">
                  <c:v>99.064817800709434</c:v>
                </c:pt>
                <c:pt idx="5">
                  <c:v>99.064817800709434</c:v>
                </c:pt>
                <c:pt idx="6">
                  <c:v>99.064817800709434</c:v>
                </c:pt>
                <c:pt idx="7">
                  <c:v>99.256865912762521</c:v>
                </c:pt>
                <c:pt idx="8">
                  <c:v>99.256865912762521</c:v>
                </c:pt>
                <c:pt idx="9">
                  <c:v>99.337105901374287</c:v>
                </c:pt>
                <c:pt idx="10">
                  <c:v>99.337105901374287</c:v>
                </c:pt>
                <c:pt idx="11">
                  <c:v>99.530212214482404</c:v>
                </c:pt>
                <c:pt idx="12">
                  <c:v>99.530212214482404</c:v>
                </c:pt>
                <c:pt idx="13">
                  <c:v>99.530212214482404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9F3-453D-9B3A-E5DAE5A17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2803759"/>
        <c:axId val="770325231"/>
      </c:lineChart>
      <c:catAx>
        <c:axId val="7728047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Matrix</a:t>
                </a:r>
                <a:r>
                  <a:rPr lang="en-US" altLang="zh-CN" baseline="0"/>
                  <a:t> Dimension M-N-K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0440671"/>
        <c:crosses val="autoZero"/>
        <c:auto val="1"/>
        <c:lblAlgn val="ctr"/>
        <c:lblOffset val="100"/>
        <c:noMultiLvlLbl val="0"/>
      </c:catAx>
      <c:valAx>
        <c:axId val="77044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Runtime/Cycles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2804719"/>
        <c:crosses val="autoZero"/>
        <c:crossBetween val="between"/>
      </c:valAx>
      <c:valAx>
        <c:axId val="770325231"/>
        <c:scaling>
          <c:orientation val="minMax"/>
          <c:max val="1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Redmule</a:t>
                </a:r>
                <a:r>
                  <a:rPr lang="en-US" altLang="zh-CN" baseline="0"/>
                  <a:t> Cpmpute Utilization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72803759"/>
        <c:crosses val="max"/>
        <c:crossBetween val="between"/>
      </c:valAx>
      <c:catAx>
        <c:axId val="7728037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03252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644205842277581"/>
          <c:y val="0.1118200457402113"/>
          <c:w val="0.72912772003913617"/>
          <c:h val="0.70646283949201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'RedMule2.0-Scale'!$AB$3</c:f>
              <c:strCache>
                <c:ptCount val="1"/>
                <c:pt idx="0">
                  <c:v>12x4-16BK-RT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'RedMule2.0-Scale'!$AB$4:$AB$10</c:f>
              <c:numCache>
                <c:formatCode>General</c:formatCode>
                <c:ptCount val="7"/>
                <c:pt idx="0">
                  <c:v>3132</c:v>
                </c:pt>
                <c:pt idx="1">
                  <c:v>6216</c:v>
                </c:pt>
                <c:pt idx="2">
                  <c:v>12360</c:v>
                </c:pt>
                <c:pt idx="3">
                  <c:v>24672</c:v>
                </c:pt>
                <c:pt idx="4">
                  <c:v>49296</c:v>
                </c:pt>
                <c:pt idx="5">
                  <c:v>98448</c:v>
                </c:pt>
                <c:pt idx="6">
                  <c:v>196848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8-4F8B-A494-A584CC9ACFFA}"/>
            </c:ext>
          </c:extLst>
        </c:ser>
        <c:ser>
          <c:idx val="1"/>
          <c:order val="1"/>
          <c:tx>
            <c:strRef>
              <c:f>'RedMule2.0-Scale'!$AC$3</c:f>
              <c:strCache>
                <c:ptCount val="1"/>
                <c:pt idx="0">
                  <c:v>24x8-16BK-RT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'RedMule2.0-Scale'!$AC$4:$AC$10</c:f>
              <c:numCache>
                <c:formatCode>General</c:formatCode>
                <c:ptCount val="7"/>
                <c:pt idx="0">
                  <c:v>1344</c:v>
                </c:pt>
                <c:pt idx="1">
                  <c:v>1920</c:v>
                </c:pt>
                <c:pt idx="2">
                  <c:v>3270</c:v>
                </c:pt>
                <c:pt idx="3">
                  <c:v>6348</c:v>
                </c:pt>
                <c:pt idx="4">
                  <c:v>12504</c:v>
                </c:pt>
                <c:pt idx="5">
                  <c:v>24792</c:v>
                </c:pt>
                <c:pt idx="6">
                  <c:v>49392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A8-4F8B-A494-A584CC9ACFFA}"/>
            </c:ext>
          </c:extLst>
        </c:ser>
        <c:ser>
          <c:idx val="2"/>
          <c:order val="2"/>
          <c:tx>
            <c:strRef>
              <c:f>'RedMule2.0-Scale'!$AD$3</c:f>
              <c:strCache>
                <c:ptCount val="1"/>
                <c:pt idx="0">
                  <c:v>48x16-16BK-RT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'RedMule2.0-Scale'!$AD$4:$AD$10</c:f>
              <c:numCache>
                <c:formatCode>General</c:formatCode>
                <c:ptCount val="7"/>
                <c:pt idx="0">
                  <c:v>1536</c:v>
                </c:pt>
                <c:pt idx="1">
                  <c:v>2304</c:v>
                </c:pt>
                <c:pt idx="2">
                  <c:v>3072</c:v>
                </c:pt>
                <c:pt idx="3">
                  <c:v>5376</c:v>
                </c:pt>
                <c:pt idx="4">
                  <c:v>7680</c:v>
                </c:pt>
                <c:pt idx="5">
                  <c:v>12288</c:v>
                </c:pt>
                <c:pt idx="6">
                  <c:v>23808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A8-4F8B-A494-A584CC9ACFFA}"/>
            </c:ext>
          </c:extLst>
        </c:ser>
        <c:ser>
          <c:idx val="3"/>
          <c:order val="3"/>
          <c:tx>
            <c:strRef>
              <c:f>'RedMule2.0-Scale'!$AE$3</c:f>
              <c:strCache>
                <c:ptCount val="1"/>
                <c:pt idx="0">
                  <c:v>48x16-32BK-RT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'RedMule2.0-Scale'!$AE$4:$AE$10</c:f>
              <c:numCache>
                <c:formatCode>General</c:formatCode>
                <c:ptCount val="7"/>
                <c:pt idx="0">
                  <c:v>768</c:v>
                </c:pt>
                <c:pt idx="1">
                  <c:v>1152</c:v>
                </c:pt>
                <c:pt idx="2">
                  <c:v>1536</c:v>
                </c:pt>
                <c:pt idx="3">
                  <c:v>2688</c:v>
                </c:pt>
                <c:pt idx="4">
                  <c:v>3840</c:v>
                </c:pt>
                <c:pt idx="5">
                  <c:v>6534</c:v>
                </c:pt>
                <c:pt idx="6">
                  <c:v>12684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A8-4F8B-A494-A584CC9AC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4348639"/>
        <c:axId val="1137952927"/>
      </c:barChart>
      <c:lineChart>
        <c:grouping val="standard"/>
        <c:varyColors val="0"/>
        <c:ser>
          <c:idx val="4"/>
          <c:order val="4"/>
          <c:tx>
            <c:strRef>
              <c:f>'RedMule2.0-Scale'!$AF$3</c:f>
              <c:strCache>
                <c:ptCount val="1"/>
                <c:pt idx="0">
                  <c:v>12x4-16BK-Uti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'RedMule2.0-Scale'!$AF$4:$AF$10</c:f>
              <c:numCache>
                <c:formatCode>0_);[Red]\(0\)</c:formatCode>
                <c:ptCount val="7"/>
                <c:pt idx="0">
                  <c:v>98.084291187739453</c:v>
                </c:pt>
                <c:pt idx="1">
                  <c:v>98.841698841698843</c:v>
                </c:pt>
                <c:pt idx="2">
                  <c:v>99.417475728155338</c:v>
                </c:pt>
                <c:pt idx="3">
                  <c:v>99.610894941634243</c:v>
                </c:pt>
                <c:pt idx="4">
                  <c:v>99.707887049659206</c:v>
                </c:pt>
                <c:pt idx="5">
                  <c:v>99.853729887859572</c:v>
                </c:pt>
                <c:pt idx="6">
                  <c:v>99.878078517434773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A8-4F8B-A494-A584CC9ACFFA}"/>
            </c:ext>
          </c:extLst>
        </c:ser>
        <c:ser>
          <c:idx val="5"/>
          <c:order val="5"/>
          <c:tx>
            <c:strRef>
              <c:f>'RedMule2.0-Scale'!$AG$3</c:f>
              <c:strCache>
                <c:ptCount val="1"/>
                <c:pt idx="0">
                  <c:v>24x8-16BK-Uti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'RedMule2.0-Scale'!$AG$4:$AG$10</c:f>
              <c:numCache>
                <c:formatCode>0_);[Red]\(0\)</c:formatCode>
                <c:ptCount val="7"/>
                <c:pt idx="0">
                  <c:v>76.19047619047619</c:v>
                </c:pt>
                <c:pt idx="1">
                  <c:v>80</c:v>
                </c:pt>
                <c:pt idx="2">
                  <c:v>93.944954128440372</c:v>
                </c:pt>
                <c:pt idx="3">
                  <c:v>96.786389413988658</c:v>
                </c:pt>
                <c:pt idx="4">
                  <c:v>98.272552783109404</c:v>
                </c:pt>
                <c:pt idx="5">
                  <c:v>99.128751210067762</c:v>
                </c:pt>
                <c:pt idx="6">
                  <c:v>99.514091350826035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A8-4F8B-A494-A584CC9ACFFA}"/>
            </c:ext>
          </c:extLst>
        </c:ser>
        <c:ser>
          <c:idx val="6"/>
          <c:order val="6"/>
          <c:tx>
            <c:strRef>
              <c:f>'RedMule2.0-Scale'!$AH$3</c:f>
              <c:strCache>
                <c:ptCount val="1"/>
                <c:pt idx="0">
                  <c:v>48x16-16BK-Uti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'RedMule2.0-Scale'!$AH$4:$AH$10</c:f>
              <c:numCache>
                <c:formatCode>0_);[Red]\(0\)</c:formatCode>
                <c:ptCount val="7"/>
                <c:pt idx="0">
                  <c:v>16.666666666666664</c:v>
                </c:pt>
                <c:pt idx="1">
                  <c:v>22.222222222222221</c:v>
                </c:pt>
                <c:pt idx="2">
                  <c:v>33.333333333333329</c:v>
                </c:pt>
                <c:pt idx="3">
                  <c:v>38.095238095238095</c:v>
                </c:pt>
                <c:pt idx="4">
                  <c:v>40</c:v>
                </c:pt>
                <c:pt idx="5">
                  <c:v>50</c:v>
                </c:pt>
                <c:pt idx="6">
                  <c:v>51.612903225806448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4A8-4F8B-A494-A584CC9ACFFA}"/>
            </c:ext>
          </c:extLst>
        </c:ser>
        <c:ser>
          <c:idx val="7"/>
          <c:order val="7"/>
          <c:tx>
            <c:strRef>
              <c:f>'RedMule2.0-Scale'!$AI$3</c:f>
              <c:strCache>
                <c:ptCount val="1"/>
                <c:pt idx="0">
                  <c:v>48x16-32BK-Uti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'RedMule2.0-Scale'!$AI$4:$AI$10</c:f>
              <c:numCache>
                <c:formatCode>0_);[Red]\(0\)</c:formatCode>
                <c:ptCount val="7"/>
                <c:pt idx="0">
                  <c:v>33.333333333333329</c:v>
                </c:pt>
                <c:pt idx="1">
                  <c:v>44.444444444444443</c:v>
                </c:pt>
                <c:pt idx="2">
                  <c:v>66.666666666666657</c:v>
                </c:pt>
                <c:pt idx="3">
                  <c:v>76.19047619047619</c:v>
                </c:pt>
                <c:pt idx="4">
                  <c:v>80</c:v>
                </c:pt>
                <c:pt idx="5">
                  <c:v>94.03122130394857</c:v>
                </c:pt>
                <c:pt idx="6">
                  <c:v>96.877956480605491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4A8-4F8B-A494-A584CC9AC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9675567"/>
        <c:axId val="1137965823"/>
      </c:lineChart>
      <c:catAx>
        <c:axId val="1144348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/>
                  <a:t>Matrix Dimension M-N-K</a:t>
                </a:r>
                <a:endParaRPr lang="zh-CN" alt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7952927"/>
        <c:crosses val="autoZero"/>
        <c:auto val="1"/>
        <c:lblAlgn val="ctr"/>
        <c:lblOffset val="100"/>
        <c:noMultiLvlLbl val="0"/>
      </c:catAx>
      <c:valAx>
        <c:axId val="1137952927"/>
        <c:scaling>
          <c:logBase val="10"/>
          <c:orientation val="minMax"/>
          <c:max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0"/>
                  <a:t>Runtime /Cycles)</a:t>
                </a:r>
                <a:endParaRPr lang="zh-CN" altLang="en-US" sz="1600" b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4348639"/>
        <c:crosses val="autoZero"/>
        <c:crossBetween val="between"/>
      </c:valAx>
      <c:valAx>
        <c:axId val="1137965823"/>
        <c:scaling>
          <c:orientation val="minMax"/>
          <c:max val="1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/>
                  <a:t>RedMule Utilization</a:t>
                </a:r>
                <a:endParaRPr lang="zh-CN" alt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_);[Red]\(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9675567"/>
        <c:crosses val="max"/>
        <c:crossBetween val="between"/>
      </c:valAx>
      <c:catAx>
        <c:axId val="11196755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379658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41879046730469"/>
          <c:y val="2.1228740054274529E-2"/>
          <c:w val="0.80168520830977774"/>
          <c:h val="6.80653009849444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806-3843-4A6A-98FB-A0CF6837D05D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14BC2-7A66-4B0B-A3DD-2E49F2056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1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9A5E-51FC-1948-9E89-D6ACC742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18A61-8ABA-DA51-7F3F-6F6CA7DE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D8CAB-2C7F-D9E9-0B83-24EA3009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79848-311E-E02C-E3A4-473DFE5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B1C8C-3556-078F-2123-206A7CD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6E11-8231-E1EE-D480-823F572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A7A51-09B8-B65B-8F98-D8410F23B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284D2-E296-56CD-C200-7836F00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388F3-F05A-360B-4C6D-BF667091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9D2D9-2373-DDC0-2BBF-40E36451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6A43C-6C67-A41A-C2A5-10A54884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86CD6-6D9C-FE50-E9E9-C88A33A2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8363-D861-FD9A-72C0-BA79A2F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BF5DF-1FE3-9096-1595-FCB79963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4F25C-A1B0-1BA8-5B59-7B69D004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6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QA Slide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2042921" y="2089607"/>
            <a:ext cx="3299901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870456" y="1573479"/>
            <a:ext cx="3433291" cy="3433344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6754" tIns="96754" rIns="96754" bIns="967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7393950" y="2122179"/>
            <a:ext cx="1547401" cy="80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57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660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833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222FE-D56B-762B-CCBF-93D7F837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A7678-A2C6-498A-F5F4-3964C76D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1741-66D2-AEB1-7FF5-60D56AAA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C375D-D83A-402A-3EB2-918EAEC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4D26-CAD8-D58A-2966-D061B355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680F7-AB84-E094-DEBE-5402796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F2555-58C4-7A04-6998-408FE61D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B57F3-EEA0-C5B4-A28D-2448842F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7810B-321D-1A57-86AB-4BEC27F5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C6DF2-5121-AA2C-1EAD-798F25BB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0DF93-281E-EC26-5AE4-4CF79EE3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B607-1E40-BD92-D598-ACEA84A9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53BD9-AED5-D508-8D23-5047BE91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3E092-9B8C-2262-42E1-5B3FE02E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63114E-B720-3B88-3B26-3425CE403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9FC4C-C1DC-83EA-76EC-D04121BD9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4CC5D-4EDD-74F3-35BB-1AE5D364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3E1D74-EB0A-3BB8-EB07-4B93F0A3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684A89-9172-B9BA-EB0D-0AA529B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FBC1-424F-FBB1-7E46-793BBD4D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1E09E8-4B45-72C4-4B09-07AD63D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582D8-41A2-AE77-6FDE-1F677B2D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D838D-C428-CAA3-36BC-5511E52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E23D-C62D-4C05-229C-37D091DB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38272-0395-B7EE-19BB-F32E827F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FD634-28CB-FE76-FB0B-B69B540D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38A3-B329-27DC-6A8D-5717B266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CD71F-5716-D4A8-61EE-CDC1150F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84AF19-289C-370F-7593-43924034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1AAA4-7DCF-1848-5B4C-5342FD47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B3055-031B-F239-430B-92216ADB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BFE29-0132-B9E8-E5D0-AC89E451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C175-21B4-DFD9-4DC1-0BD16AFD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1A13B-F168-EA55-3029-F42A0B306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12980-3E98-E038-BA86-10CD853A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C39B-C390-B07D-0220-6FD5F65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233A6-0B9B-6D67-5CBD-59B44F6E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EC66D-80B7-D3A3-7041-17E613F0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185C48-6306-5EC2-5833-798EE3FE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E03D6-4E0F-CD5B-65CE-58078E6C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9DEC7-9859-D450-EB07-C2E53DA9A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C17-72B9-4EF5-8893-24FB2216744B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4AC4B-B661-E2FC-4DB3-79722B5E7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9F46A-2F87-9023-31D2-586A58359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Add </a:t>
            </a:r>
            <a:r>
              <a:rPr lang="en-US" i="1" dirty="0"/>
              <a:t>date</a:t>
            </a:r>
            <a:r>
              <a:rPr lang="en-US" dirty="0"/>
              <a:t> or a third information here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</p:sldLayoutIdLst>
  <p:hf hdr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82FF-100A-C319-A0EF-0C0A6BAB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12ABB-D51F-9FC8-775F-6F2F27F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</p:spPr>
        <p:txBody>
          <a:bodyPr/>
          <a:lstStyle/>
          <a:p>
            <a:r>
              <a:rPr lang="en-US" noProof="0" dirty="0" err="1"/>
              <a:t>GVSoC</a:t>
            </a:r>
            <a:r>
              <a:rPr lang="en-US" noProof="0" dirty="0"/>
              <a:t> </a:t>
            </a:r>
            <a:r>
              <a:rPr lang="en-US" noProof="0" dirty="0" err="1"/>
              <a:t>RedMule</a:t>
            </a:r>
            <a:r>
              <a:rPr lang="en-US" noProof="0" dirty="0"/>
              <a:t> model – </a:t>
            </a:r>
            <a:r>
              <a:rPr lang="en-US" altLang="zh-CN" noProof="0" dirty="0"/>
              <a:t>fix bug &amp; scaling-out experiment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F300B-CDD7-0A9D-6229-20DCCD5D20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9"/>
            <a:ext cx="6095742" cy="737298"/>
          </a:xfrm>
        </p:spPr>
        <p:txBody>
          <a:bodyPr/>
          <a:lstStyle/>
          <a:p>
            <a:r>
              <a:rPr lang="en-US" b="1" noProof="0" dirty="0">
                <a:latin typeface="+mj-lt"/>
              </a:rPr>
              <a:t>Chi Zhang</a:t>
            </a:r>
            <a:r>
              <a:rPr lang="en-US" noProof="0" dirty="0"/>
              <a:t>	</a:t>
            </a:r>
            <a:r>
              <a:rPr lang="en-US" noProof="0" dirty="0">
                <a:solidFill>
                  <a:schemeClr val="tx1"/>
                </a:solidFill>
              </a:rPr>
              <a:t>chizhang@iis.ee.ethz.ch</a:t>
            </a:r>
            <a:br>
              <a:rPr lang="en-US" noProof="0" dirty="0">
                <a:solidFill>
                  <a:schemeClr val="tx1"/>
                </a:solidFill>
              </a:rPr>
            </a:b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9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C4050-45D3-D200-661B-4D562F4AE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1CC649-9855-9AF2-3B0D-D1529C45B994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GVSoC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RedMule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Fix Bug 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3F4670-DA25-562C-599F-94D91EA3C5EC}"/>
              </a:ext>
            </a:extLst>
          </p:cNvPr>
          <p:cNvSpPr txBox="1">
            <a:spLocks/>
          </p:cNvSpPr>
          <p:nvPr/>
        </p:nvSpPr>
        <p:spPr>
          <a:xfrm>
            <a:off x="316501" y="837415"/>
            <a:ext cx="5342619" cy="552488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 err="1"/>
              <a:t>RedMule</a:t>
            </a:r>
            <a:r>
              <a:rPr lang="en-US" altLang="zh-CN" dirty="0"/>
              <a:t> 12x4 CE array</a:t>
            </a:r>
            <a:endParaRPr lang="de-DE" altLang="zh-CN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Carefully compare RTL model waveform and </a:t>
            </a:r>
            <a:r>
              <a:rPr lang="en-US" altLang="zh-CN" dirty="0" err="1"/>
              <a:t>GVSoC</a:t>
            </a:r>
            <a:r>
              <a:rPr lang="en-US" altLang="zh-CN" dirty="0"/>
              <a:t> model runtime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Previous </a:t>
            </a:r>
            <a:r>
              <a:rPr lang="en-US" altLang="zh-CN" dirty="0" err="1"/>
              <a:t>GVSoC</a:t>
            </a:r>
            <a:r>
              <a:rPr lang="en-US" altLang="zh-CN" dirty="0"/>
              <a:t> </a:t>
            </a:r>
            <a:r>
              <a:rPr lang="en-US" altLang="zh-CN" dirty="0" err="1"/>
              <a:t>RedMule</a:t>
            </a:r>
            <a:r>
              <a:rPr lang="en-US" altLang="zh-CN" dirty="0"/>
              <a:t> model 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Introduced some unnecessary pipeline stalls/bubbles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Compute wrong number of iterations on X-column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Fix the bug and redo cross-benchmark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 err="1"/>
              <a:t>GVSoC</a:t>
            </a:r>
            <a:r>
              <a:rPr lang="en-US" altLang="zh-CN" dirty="0"/>
              <a:t> model runtime is really close to RTL model runtime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Runtime deviation 0.17%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6329E7BA-34CD-F482-04B5-A2D09FA027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9248852"/>
              </p:ext>
            </p:extLst>
          </p:nvPr>
        </p:nvGraphicFramePr>
        <p:xfrm>
          <a:off x="6888480" y="404315"/>
          <a:ext cx="4257040" cy="3024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329E7BA-34CD-F482-04B5-A2D09FA027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622256"/>
              </p:ext>
            </p:extLst>
          </p:nvPr>
        </p:nvGraphicFramePr>
        <p:xfrm>
          <a:off x="6888480" y="3525520"/>
          <a:ext cx="4365559" cy="3253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箭头: 下 2">
            <a:extLst>
              <a:ext uri="{FF2B5EF4-FFF2-40B4-BE49-F238E27FC236}">
                <a16:creationId xmlns:a16="http://schemas.microsoft.com/office/drawing/2014/main" id="{DA38DA01-262F-A619-02B3-77963A0B2559}"/>
              </a:ext>
            </a:extLst>
          </p:cNvPr>
          <p:cNvSpPr/>
          <p:nvPr/>
        </p:nvSpPr>
        <p:spPr>
          <a:xfrm>
            <a:off x="11490960" y="2032000"/>
            <a:ext cx="384539" cy="1778000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D7212-AC76-9015-4FEE-A9B4CAD4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00109D-96EC-AFAD-00BC-18EEFE497298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GVSoC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RedMule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Scaling-Out 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BCC8D5-E362-B861-84D8-341D983F7299}"/>
              </a:ext>
            </a:extLst>
          </p:cNvPr>
          <p:cNvSpPr txBox="1">
            <a:spLocks/>
          </p:cNvSpPr>
          <p:nvPr/>
        </p:nvSpPr>
        <p:spPr>
          <a:xfrm>
            <a:off x="316501" y="837415"/>
            <a:ext cx="5779499" cy="552488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Scale-out </a:t>
            </a:r>
            <a:r>
              <a:rPr lang="en-US" altLang="zh-CN" dirty="0" err="1"/>
              <a:t>RedMule</a:t>
            </a:r>
            <a:r>
              <a:rPr lang="en-US" altLang="zh-CN" dirty="0"/>
              <a:t> CE array</a:t>
            </a:r>
            <a:endParaRPr lang="de-DE" altLang="zh-CN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Pulp-Cluster Models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12x4   </a:t>
            </a:r>
            <a:r>
              <a:rPr lang="en-US" altLang="zh-CN" dirty="0" err="1"/>
              <a:t>RedMule</a:t>
            </a:r>
            <a:r>
              <a:rPr lang="en-US" altLang="zh-CN" dirty="0"/>
              <a:t> + 16 TCDM banks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24x8   </a:t>
            </a:r>
            <a:r>
              <a:rPr lang="en-US" altLang="zh-CN" dirty="0" err="1"/>
              <a:t>RedMule</a:t>
            </a:r>
            <a:r>
              <a:rPr lang="en-US" altLang="zh-CN" dirty="0"/>
              <a:t> + 16 TCDM banks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48x16 </a:t>
            </a:r>
            <a:r>
              <a:rPr lang="en-US" altLang="zh-CN" dirty="0" err="1"/>
              <a:t>RedMule</a:t>
            </a:r>
            <a:r>
              <a:rPr lang="en-US" altLang="zh-CN" dirty="0"/>
              <a:t> + 16 TCDM banks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48x16 </a:t>
            </a:r>
            <a:r>
              <a:rPr lang="en-US" altLang="zh-CN" dirty="0" err="1"/>
              <a:t>RedMule</a:t>
            </a:r>
            <a:r>
              <a:rPr lang="en-US" altLang="zh-CN" dirty="0"/>
              <a:t> + 32 TCDM banks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Findings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Larger </a:t>
            </a:r>
            <a:r>
              <a:rPr lang="en-US" altLang="zh-CN" dirty="0" err="1"/>
              <a:t>RedMule</a:t>
            </a:r>
            <a:endParaRPr lang="en-US" altLang="zh-CN" dirty="0"/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Need much bigger input matrix to reach utilization close to 100%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Need Bandwidth increase to avoid memory bound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Unfriendly for small matrices</a:t>
            </a:r>
            <a:endParaRPr lang="de-DE" altLang="zh-CN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308F3BE3-B6B6-97DA-EAFF-7BE99C459A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47963"/>
              </p:ext>
            </p:extLst>
          </p:nvPr>
        </p:nvGraphicFramePr>
        <p:xfrm>
          <a:off x="6096000" y="837415"/>
          <a:ext cx="5996108" cy="6007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523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F7B61-746B-ADFA-2569-83DB71F36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A4D103-DFF8-83F8-5855-B0B8D4D147CA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Next Exploration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5EB58C-22AA-370B-82E0-7B8E6B636EBF}"/>
              </a:ext>
            </a:extLst>
          </p:cNvPr>
          <p:cNvSpPr txBox="1">
            <a:spLocks/>
          </p:cNvSpPr>
          <p:nvPr/>
        </p:nvSpPr>
        <p:spPr>
          <a:xfrm>
            <a:off x="316501" y="837415"/>
            <a:ext cx="5342619" cy="33281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A big </a:t>
            </a:r>
            <a:r>
              <a:rPr lang="en-US" altLang="zh-CN" dirty="0" err="1"/>
              <a:t>RedMule</a:t>
            </a:r>
            <a:r>
              <a:rPr lang="en-US" altLang="zh-CN" dirty="0"/>
              <a:t> or N * small </a:t>
            </a:r>
            <a:r>
              <a:rPr lang="en-US" altLang="zh-CN" dirty="0" err="1"/>
              <a:t>RedMule</a:t>
            </a:r>
            <a:r>
              <a:rPr lang="en-US" altLang="zh-CN" dirty="0"/>
              <a:t>?</a:t>
            </a:r>
            <a:endParaRPr lang="de-DE" altLang="zh-CN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N cores sharing a big </a:t>
            </a:r>
            <a:r>
              <a:rPr lang="en-US" altLang="zh-CN" dirty="0" err="1"/>
              <a:t>RedMule</a:t>
            </a:r>
            <a:endParaRPr lang="en-US" altLang="zh-CN" dirty="0"/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Problem of low utilization for small matrices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Or each core share small </a:t>
            </a:r>
            <a:r>
              <a:rPr lang="en-US" altLang="zh-CN" dirty="0" err="1"/>
              <a:t>RedMule</a:t>
            </a:r>
            <a:endParaRPr lang="en-US" altLang="zh-CN" dirty="0"/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Problem of data movement, BW bottleneck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Where is the sweet spot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Performance, Power, Area trade-off</a:t>
            </a:r>
          </a:p>
        </p:txBody>
      </p:sp>
    </p:spTree>
    <p:extLst>
      <p:ext uri="{BB962C8B-B14F-4D97-AF65-F5344CB8AC3E}">
        <p14:creationId xmlns:p14="http://schemas.microsoft.com/office/powerpoint/2010/main" val="179542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E044F-16AB-EED8-9033-1FAC0CB0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88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11337</TotalTime>
  <Words>211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Arial</vt:lpstr>
      <vt:lpstr>Arial Narrow</vt:lpstr>
      <vt:lpstr>Calibri</vt:lpstr>
      <vt:lpstr>Calibri Light</vt:lpstr>
      <vt:lpstr>Consolas</vt:lpstr>
      <vt:lpstr>Office 主题​​</vt:lpstr>
      <vt:lpstr>PULP Code</vt:lpstr>
      <vt:lpstr>GVSoC RedMule model – fix bug &amp; scaling-out experiment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 Zhang</dc:creator>
  <cp:lastModifiedBy>Zhang  Chi</cp:lastModifiedBy>
  <cp:revision>78</cp:revision>
  <dcterms:created xsi:type="dcterms:W3CDTF">2023-03-05T10:39:52Z</dcterms:created>
  <dcterms:modified xsi:type="dcterms:W3CDTF">2024-02-08T10:15:47Z</dcterms:modified>
</cp:coreProperties>
</file>