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3C0"/>
    <a:srgbClr val="FDF6F6"/>
    <a:srgbClr val="DFECFD"/>
    <a:srgbClr val="D2EFFF"/>
    <a:srgbClr val="F1FFFA"/>
    <a:srgbClr val="EBF8F8"/>
    <a:srgbClr val="EEFCFB"/>
    <a:srgbClr val="DEE7FB"/>
    <a:srgbClr val="FCF6F6"/>
    <a:srgbClr val="FF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/>
    <p:restoredTop sz="94673"/>
  </p:normalViewPr>
  <p:slideViewPr>
    <p:cSldViewPr snapToGrid="0">
      <p:cViewPr>
        <p:scale>
          <a:sx n="160" d="100"/>
          <a:sy n="160" d="100"/>
        </p:scale>
        <p:origin x="-1248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5E62-C5A4-E75C-9D19-A393D24F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02B43-030B-F7BD-E1F0-FB662749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C344E-E396-5494-4989-F98B4506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94A9B-269A-553D-6016-3D540359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2D026-0F33-34D4-9C38-7F9F18EB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1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94AD1-FA56-AB11-1304-D00E2074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7C84B-9B53-AD5B-02B8-CE6D5442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DF53-D0CF-98EA-07C5-55CCFC5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B1919-6B56-BB76-5DD3-D723FEB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7785F-758F-E1AC-A7A0-8ED3709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0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A7FE96-F71A-B134-0778-C403FEC1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5E8-443E-05FE-D91C-10F7A727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49AC4-83D7-C78C-9823-F7A3ABB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79403-8720-C5E5-C592-BC07925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0A5D1-7FE7-D9B2-B892-2F96E6A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4A1C-7A8F-76CC-D367-A5D2B0E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E9F64-66A5-07DF-F282-8057EC64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6702B-8E80-7305-D99A-2E78A91C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11FA9-F7ED-BC26-D077-84A48E68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291D9-7256-8018-D173-5620A654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0C6D-B68D-8D1D-7A65-D3ED3CEF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67D35-0EE8-7E6E-384E-1CF479AE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1287A-0AC5-459E-9A0D-7E6B0A6B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A8D7D-41C7-57BA-103D-7814452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9568F-D735-FA37-B96B-0B2C588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19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C568C-0D7C-95F8-A776-C062A791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9AD7E-1F52-BC25-26CB-5FCF5D11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0C08A-3D17-06E8-3C40-5FDBD877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F6F5F-D9E2-7AB6-DE94-EFBFF53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DF56E-6087-404A-2735-BFA9A6A5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18253-52D7-47E5-7D9C-131A77D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79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2CE2B-3D18-C7E0-D0D8-8D3092F5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81D44-3F29-12B5-46FE-21991FBE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35429-E43D-F39A-EBC2-7D2394F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F3B4E-D2D0-B4AD-17E1-A04D8AADC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2E82E-7FEA-A848-D020-F689661D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11138-E293-823C-8C39-F1B20039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8B4D47-B700-EF03-2DEF-C0D9BF27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D2689-3A18-EDC2-0878-55C48EC7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8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236FA-3FA0-C092-B555-917BFABF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55DCC-FA2F-E352-58F7-4C021EF4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5EBE7E-B8AD-98A8-185A-7DBC022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E26AC-87FB-6266-E8F7-6D0145BF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398608-BD3B-1569-4BAE-8A3F4587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810F2-431E-3AFD-A0B5-FC0DC47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563FB-DDB3-B503-8C53-4B7F8C54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5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E384-84CD-ED44-FE94-4AF1BC2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5F6D1-2E2D-6ACF-D9AA-A02A5441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0EB46-90A2-8C13-AFEC-6957E63F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32FCC-7AA2-588E-4653-EFA01C73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B6254-A5AA-FC91-2A0D-90DCE8D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778CB-1070-6C99-E4A1-6B9791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3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FEC5-584C-1D80-4680-2A4250C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49EF8-A0C2-75C0-51AC-F51B93EC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66455-229F-689C-D598-B037808A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9D1C6-3DA3-70AB-3BA6-06C06115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0E639-49A0-9DB4-F5C8-246EC18E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1B599-7C18-0CCB-A541-8D3B3D8A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15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E94EA0-4EBA-C112-EBC8-DF422F62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60926-A651-A361-C81C-C1CF97FD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A215-79E3-B201-433A-BFDB75985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20026-4F11-914A-B4A8-F1C30874EE58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EFEE2-43E9-BF90-DF20-9C5ACC84A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383C-4055-129A-6E31-1D036EFCD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8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0DDC0C-9332-EE6F-25A2-A239D91BD6A7}"/>
              </a:ext>
            </a:extLst>
          </p:cNvPr>
          <p:cNvSpPr/>
          <p:nvPr/>
        </p:nvSpPr>
        <p:spPr>
          <a:xfrm>
            <a:off x="3878579" y="2752020"/>
            <a:ext cx="1852102" cy="636261"/>
          </a:xfrm>
          <a:prstGeom prst="roundRect">
            <a:avLst/>
          </a:prstGeom>
          <a:solidFill>
            <a:srgbClr val="EDF8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98D378E-9ED9-367C-F79E-0FC5141254A6}"/>
              </a:ext>
            </a:extLst>
          </p:cNvPr>
          <p:cNvSpPr/>
          <p:nvPr/>
        </p:nvSpPr>
        <p:spPr>
          <a:xfrm>
            <a:off x="3878579" y="1793352"/>
            <a:ext cx="1852102" cy="636261"/>
          </a:xfrm>
          <a:prstGeom prst="roundRect">
            <a:avLst/>
          </a:prstGeom>
          <a:solidFill>
            <a:srgbClr val="F9F2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FF514E-2EF7-2C3C-02BD-6B07ADC699EA}"/>
              </a:ext>
            </a:extLst>
          </p:cNvPr>
          <p:cNvGrpSpPr/>
          <p:nvPr/>
        </p:nvGrpSpPr>
        <p:grpSpPr>
          <a:xfrm>
            <a:off x="1881635" y="2106043"/>
            <a:ext cx="1744719" cy="1366309"/>
            <a:chOff x="1333730" y="3310160"/>
            <a:chExt cx="1744719" cy="13663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36D052-0E7C-1FA8-B03C-1B16525F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643147" y="3310160"/>
              <a:ext cx="949036" cy="949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1AD951-8CFD-9853-D75E-1B9066865EC1}"/>
                </a:ext>
              </a:extLst>
            </p:cNvPr>
            <p:cNvSpPr txBox="1"/>
            <p:nvPr/>
          </p:nvSpPr>
          <p:spPr>
            <a:xfrm>
              <a:off x="1333730" y="4353304"/>
              <a:ext cx="1744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b="1" dirty="0"/>
                <a:t>Course Material</a:t>
              </a:r>
              <a:endParaRPr kumimoji="1" lang="zh-CN" altLang="en-US" sz="1500" b="1" dirty="0"/>
            </a:p>
          </p:txBody>
        </p:sp>
      </p:grp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DCC46370-8FD9-4637-E0B5-448123B2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1756" y="1867777"/>
            <a:ext cx="463763" cy="4637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77253-0208-116C-46C9-2F8B6CDCF448}"/>
              </a:ext>
            </a:extLst>
          </p:cNvPr>
          <p:cNvSpPr txBox="1"/>
          <p:nvPr/>
        </p:nvSpPr>
        <p:spPr>
          <a:xfrm>
            <a:off x="4503007" y="1840759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Multimodal GPT-4</a:t>
            </a:r>
            <a:endParaRPr kumimoji="1" lang="zh-CN" altLang="en-US" sz="1500" b="1" dirty="0"/>
          </a:p>
        </p:txBody>
      </p:sp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81EC08B-2980-ED6B-30E4-AAB982312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83" y="2230431"/>
            <a:ext cx="704056" cy="70405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1852801-7E68-909E-C1B5-8BD7780F3234}"/>
              </a:ext>
            </a:extLst>
          </p:cNvPr>
          <p:cNvSpPr txBox="1"/>
          <p:nvPr/>
        </p:nvSpPr>
        <p:spPr>
          <a:xfrm>
            <a:off x="6184375" y="2886192"/>
            <a:ext cx="112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Structed Data</a:t>
            </a:r>
            <a:endParaRPr kumimoji="1" lang="zh-CN" altLang="en-US" sz="1500" b="1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D2EA1BF-3610-7507-9E37-A944C8081056}"/>
              </a:ext>
            </a:extLst>
          </p:cNvPr>
          <p:cNvGrpSpPr/>
          <p:nvPr/>
        </p:nvGrpSpPr>
        <p:grpSpPr>
          <a:xfrm>
            <a:off x="5304249" y="4109817"/>
            <a:ext cx="1921500" cy="902473"/>
            <a:chOff x="6187352" y="1563326"/>
            <a:chExt cx="1921500" cy="902473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11BD8F4-DFAA-8EFC-13E9-2B9442EE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06379" y="1563326"/>
              <a:ext cx="902473" cy="902473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216C7A-7AC9-1505-1B29-667F6124DEC7}"/>
                </a:ext>
              </a:extLst>
            </p:cNvPr>
            <p:cNvSpPr txBox="1"/>
            <p:nvPr/>
          </p:nvSpPr>
          <p:spPr>
            <a:xfrm>
              <a:off x="6187352" y="1722174"/>
              <a:ext cx="1009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Student Query</a:t>
              </a:r>
              <a:endParaRPr kumimoji="1" lang="zh-CN" altLang="en-US" sz="1500" b="1" dirty="0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183368CE-7CB7-975D-7276-303CB3F34E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64358" y="2806760"/>
            <a:ext cx="580213" cy="58021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BC7D80F-FD3B-9064-BD0A-23B1A3E35537}"/>
              </a:ext>
            </a:extLst>
          </p:cNvPr>
          <p:cNvSpPr txBox="1"/>
          <p:nvPr/>
        </p:nvSpPr>
        <p:spPr>
          <a:xfrm>
            <a:off x="4530900" y="2793152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Traditional NLP</a:t>
            </a:r>
            <a:endParaRPr kumimoji="1" lang="zh-CN" altLang="en-US" sz="1500" b="1" dirty="0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F3220260-6B07-6546-AE39-1B3B2C0863CE}"/>
              </a:ext>
            </a:extLst>
          </p:cNvPr>
          <p:cNvCxnSpPr>
            <a:stCxn id="5" idx="3"/>
            <a:endCxn id="50" idx="1"/>
          </p:cNvCxnSpPr>
          <p:nvPr/>
        </p:nvCxnSpPr>
        <p:spPr>
          <a:xfrm flipV="1">
            <a:off x="3140088" y="2111483"/>
            <a:ext cx="738491" cy="4690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868B297E-BD95-8480-0037-DA709AA0B245}"/>
              </a:ext>
            </a:extLst>
          </p:cNvPr>
          <p:cNvCxnSpPr>
            <a:stCxn id="5" idx="3"/>
            <a:endCxn id="51" idx="1"/>
          </p:cNvCxnSpPr>
          <p:nvPr/>
        </p:nvCxnSpPr>
        <p:spPr>
          <a:xfrm>
            <a:off x="3140088" y="2580561"/>
            <a:ext cx="738491" cy="4895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BE1532A5-66E2-F311-FCB4-C04384ACD8CD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5730681" y="2111483"/>
            <a:ext cx="674802" cy="47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E79CDE6-B611-409A-357B-F3E3B4F0FF1D}"/>
              </a:ext>
            </a:extLst>
          </p:cNvPr>
          <p:cNvCxnSpPr>
            <a:cxnSpLocks/>
            <a:stCxn id="49" idx="3"/>
            <a:endCxn id="22" idx="1"/>
          </p:cNvCxnSpPr>
          <p:nvPr/>
        </p:nvCxnSpPr>
        <p:spPr>
          <a:xfrm flipV="1">
            <a:off x="5730681" y="2582459"/>
            <a:ext cx="674802" cy="48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图标&#10;&#10;描述已自动生成">
            <a:extLst>
              <a:ext uri="{FF2B5EF4-FFF2-40B4-BE49-F238E27FC236}">
                <a16:creationId xmlns:a16="http://schemas.microsoft.com/office/drawing/2014/main" id="{02076C20-C8B9-CB34-127B-ABA83FB3D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96" y="2971954"/>
            <a:ext cx="1372436" cy="137243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96D529EE-021B-5F4D-EBAC-C347427F58A1}"/>
              </a:ext>
            </a:extLst>
          </p:cNvPr>
          <p:cNvSpPr txBox="1"/>
          <p:nvPr/>
        </p:nvSpPr>
        <p:spPr>
          <a:xfrm>
            <a:off x="7911066" y="4344390"/>
            <a:ext cx="151409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50" b="1" dirty="0"/>
              <a:t>Course-based GPT</a:t>
            </a:r>
            <a:endParaRPr kumimoji="1" lang="zh-CN" altLang="en-US" sz="1550" b="1" dirty="0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634E07A9-71EE-53C1-CDE8-5200444D79BA}"/>
              </a:ext>
            </a:extLst>
          </p:cNvPr>
          <p:cNvCxnSpPr>
            <a:cxnSpLocks/>
            <a:stCxn id="22" idx="3"/>
            <a:endCxn id="69" idx="1"/>
          </p:cNvCxnSpPr>
          <p:nvPr/>
        </p:nvCxnSpPr>
        <p:spPr>
          <a:xfrm>
            <a:off x="7109539" y="2582459"/>
            <a:ext cx="872357" cy="1075713"/>
          </a:xfrm>
          <a:prstGeom prst="bentConnector3">
            <a:avLst>
              <a:gd name="adj1" fmla="val 5680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B409C11B-D395-B073-6722-D7CB8101A816}"/>
              </a:ext>
            </a:extLst>
          </p:cNvPr>
          <p:cNvCxnSpPr>
            <a:cxnSpLocks/>
            <a:stCxn id="5" idx="0"/>
            <a:endCxn id="69" idx="0"/>
          </p:cNvCxnSpPr>
          <p:nvPr/>
        </p:nvCxnSpPr>
        <p:spPr>
          <a:xfrm rot="16200000" flipH="1">
            <a:off x="5233886" y="-462274"/>
            <a:ext cx="865911" cy="6002544"/>
          </a:xfrm>
          <a:prstGeom prst="bentConnector3">
            <a:avLst>
              <a:gd name="adj1" fmla="val -85738"/>
            </a:avLst>
          </a:prstGeom>
          <a:ln w="19050" cap="rnd">
            <a:solidFill>
              <a:schemeClr val="tx1"/>
            </a:solidFill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873934A2-380B-57BC-9CD8-EB98FEB49F33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 flipV="1">
            <a:off x="7225749" y="3658172"/>
            <a:ext cx="750227" cy="90288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0DDC0C-9332-EE6F-25A2-A239D91BD6A7}"/>
              </a:ext>
            </a:extLst>
          </p:cNvPr>
          <p:cNvSpPr/>
          <p:nvPr/>
        </p:nvSpPr>
        <p:spPr>
          <a:xfrm>
            <a:off x="3878579" y="2752020"/>
            <a:ext cx="1852102" cy="636261"/>
          </a:xfrm>
          <a:prstGeom prst="roundRect">
            <a:avLst/>
          </a:prstGeom>
          <a:solidFill>
            <a:srgbClr val="EDF8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98D378E-9ED9-367C-F79E-0FC5141254A6}"/>
              </a:ext>
            </a:extLst>
          </p:cNvPr>
          <p:cNvSpPr/>
          <p:nvPr/>
        </p:nvSpPr>
        <p:spPr>
          <a:xfrm>
            <a:off x="3878579" y="1793352"/>
            <a:ext cx="1852102" cy="636261"/>
          </a:xfrm>
          <a:prstGeom prst="roundRect">
            <a:avLst/>
          </a:prstGeom>
          <a:solidFill>
            <a:srgbClr val="F9F2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FF514E-2EF7-2C3C-02BD-6B07ADC699EA}"/>
              </a:ext>
            </a:extLst>
          </p:cNvPr>
          <p:cNvGrpSpPr/>
          <p:nvPr/>
        </p:nvGrpSpPr>
        <p:grpSpPr>
          <a:xfrm>
            <a:off x="1867611" y="2218242"/>
            <a:ext cx="1744719" cy="1262070"/>
            <a:chOff x="1319706" y="3422359"/>
            <a:chExt cx="1744719" cy="126207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36D052-0E7C-1FA8-B03C-1B16525F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891653" y="3422359"/>
              <a:ext cx="727986" cy="71521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1AD951-8CFD-9853-D75E-1B9066865EC1}"/>
                </a:ext>
              </a:extLst>
            </p:cNvPr>
            <p:cNvSpPr txBox="1"/>
            <p:nvPr/>
          </p:nvSpPr>
          <p:spPr>
            <a:xfrm>
              <a:off x="1319706" y="4130431"/>
              <a:ext cx="17447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Course</a:t>
              </a:r>
            </a:p>
            <a:p>
              <a:pPr algn="ctr"/>
              <a:r>
                <a:rPr kumimoji="1" lang="en-US" altLang="zh-CN" sz="1500" b="1" dirty="0"/>
                <a:t>Material</a:t>
              </a:r>
              <a:endParaRPr kumimoji="1" lang="zh-CN" altLang="en-US" sz="1500" b="1" dirty="0"/>
            </a:p>
          </p:txBody>
        </p:sp>
      </p:grp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DCC46370-8FD9-4637-E0B5-448123B2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1756" y="1867777"/>
            <a:ext cx="463763" cy="4637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77253-0208-116C-46C9-2F8B6CDCF448}"/>
              </a:ext>
            </a:extLst>
          </p:cNvPr>
          <p:cNvSpPr txBox="1"/>
          <p:nvPr/>
        </p:nvSpPr>
        <p:spPr>
          <a:xfrm>
            <a:off x="4503007" y="1840759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Multimodal GPT-4</a:t>
            </a:r>
            <a:endParaRPr kumimoji="1" lang="zh-CN" altLang="en-US" sz="1500" b="1" dirty="0"/>
          </a:p>
        </p:txBody>
      </p:sp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81EC08B-2980-ED6B-30E4-AAB982312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83" y="2230431"/>
            <a:ext cx="704056" cy="70405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1852801-7E68-909E-C1B5-8BD7780F3234}"/>
              </a:ext>
            </a:extLst>
          </p:cNvPr>
          <p:cNvSpPr txBox="1"/>
          <p:nvPr/>
        </p:nvSpPr>
        <p:spPr>
          <a:xfrm>
            <a:off x="6184375" y="2886192"/>
            <a:ext cx="112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Structed Data</a:t>
            </a:r>
            <a:endParaRPr kumimoji="1" lang="zh-CN" altLang="en-US" sz="1500" b="1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D2EA1BF-3610-7507-9E37-A944C8081056}"/>
              </a:ext>
            </a:extLst>
          </p:cNvPr>
          <p:cNvGrpSpPr/>
          <p:nvPr/>
        </p:nvGrpSpPr>
        <p:grpSpPr>
          <a:xfrm>
            <a:off x="5304249" y="4109817"/>
            <a:ext cx="1921500" cy="902473"/>
            <a:chOff x="6187352" y="1563326"/>
            <a:chExt cx="1921500" cy="902473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11BD8F4-DFAA-8EFC-13E9-2B9442EE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06379" y="1563326"/>
              <a:ext cx="902473" cy="902473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216C7A-7AC9-1505-1B29-667F6124DEC7}"/>
                </a:ext>
              </a:extLst>
            </p:cNvPr>
            <p:cNvSpPr txBox="1"/>
            <p:nvPr/>
          </p:nvSpPr>
          <p:spPr>
            <a:xfrm>
              <a:off x="6187352" y="1722174"/>
              <a:ext cx="1009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Student Query</a:t>
              </a:r>
              <a:endParaRPr kumimoji="1" lang="zh-CN" altLang="en-US" sz="1500" b="1" dirty="0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183368CE-7CB7-975D-7276-303CB3F34E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64358" y="2806760"/>
            <a:ext cx="580213" cy="58021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BC7D80F-FD3B-9064-BD0A-23B1A3E35537}"/>
              </a:ext>
            </a:extLst>
          </p:cNvPr>
          <p:cNvSpPr txBox="1"/>
          <p:nvPr/>
        </p:nvSpPr>
        <p:spPr>
          <a:xfrm>
            <a:off x="4530900" y="2793152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Traditional NLP</a:t>
            </a:r>
            <a:endParaRPr kumimoji="1" lang="zh-CN" altLang="en-US" sz="1500" b="1" dirty="0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F3220260-6B07-6546-AE39-1B3B2C0863C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3167544" y="2111483"/>
            <a:ext cx="711035" cy="464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868B297E-BD95-8480-0037-DA709AA0B245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3167544" y="2575849"/>
            <a:ext cx="711035" cy="4943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BE1532A5-66E2-F311-FCB4-C04384ACD8CD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5730681" y="2111483"/>
            <a:ext cx="674802" cy="47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E79CDE6-B611-409A-357B-F3E3B4F0FF1D}"/>
              </a:ext>
            </a:extLst>
          </p:cNvPr>
          <p:cNvCxnSpPr>
            <a:cxnSpLocks/>
            <a:stCxn id="49" idx="3"/>
            <a:endCxn id="22" idx="1"/>
          </p:cNvCxnSpPr>
          <p:nvPr/>
        </p:nvCxnSpPr>
        <p:spPr>
          <a:xfrm flipV="1">
            <a:off x="5730681" y="2582459"/>
            <a:ext cx="674802" cy="48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图标&#10;&#10;描述已自动生成">
            <a:extLst>
              <a:ext uri="{FF2B5EF4-FFF2-40B4-BE49-F238E27FC236}">
                <a16:creationId xmlns:a16="http://schemas.microsoft.com/office/drawing/2014/main" id="{02076C20-C8B9-CB34-127B-ABA83FB3D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96" y="2971954"/>
            <a:ext cx="1372436" cy="137243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96D529EE-021B-5F4D-EBAC-C347427F58A1}"/>
              </a:ext>
            </a:extLst>
          </p:cNvPr>
          <p:cNvSpPr txBox="1"/>
          <p:nvPr/>
        </p:nvSpPr>
        <p:spPr>
          <a:xfrm>
            <a:off x="7911066" y="4344390"/>
            <a:ext cx="151409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50" b="1" dirty="0"/>
              <a:t>Course-based GPT</a:t>
            </a:r>
            <a:endParaRPr kumimoji="1" lang="zh-CN" altLang="en-US" sz="1550" b="1" dirty="0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634E07A9-71EE-53C1-CDE8-5200444D79BA}"/>
              </a:ext>
            </a:extLst>
          </p:cNvPr>
          <p:cNvCxnSpPr>
            <a:cxnSpLocks/>
            <a:stCxn id="22" idx="3"/>
            <a:endCxn id="69" idx="1"/>
          </p:cNvCxnSpPr>
          <p:nvPr/>
        </p:nvCxnSpPr>
        <p:spPr>
          <a:xfrm>
            <a:off x="7109539" y="2582459"/>
            <a:ext cx="872357" cy="1075713"/>
          </a:xfrm>
          <a:prstGeom prst="bentConnector3">
            <a:avLst>
              <a:gd name="adj1" fmla="val 5680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B409C11B-D395-B073-6722-D7CB8101A816}"/>
              </a:ext>
            </a:extLst>
          </p:cNvPr>
          <p:cNvCxnSpPr>
            <a:cxnSpLocks/>
            <a:stCxn id="5" idx="0"/>
            <a:endCxn id="69" idx="0"/>
          </p:cNvCxnSpPr>
          <p:nvPr/>
        </p:nvCxnSpPr>
        <p:spPr>
          <a:xfrm rot="16200000" flipH="1">
            <a:off x="5358976" y="-337183"/>
            <a:ext cx="753712" cy="5864563"/>
          </a:xfrm>
          <a:prstGeom prst="bentConnector3">
            <a:avLst>
              <a:gd name="adj1" fmla="val -84133"/>
            </a:avLst>
          </a:prstGeom>
          <a:ln w="19050" cap="rnd">
            <a:solidFill>
              <a:schemeClr val="tx1"/>
            </a:solidFill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873934A2-380B-57BC-9CD8-EB98FEB49F33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 flipV="1">
            <a:off x="7225749" y="3658172"/>
            <a:ext cx="750227" cy="90288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6E3122B0-BC60-FB9B-1534-F526644C486C}"/>
              </a:ext>
            </a:extLst>
          </p:cNvPr>
          <p:cNvSpPr/>
          <p:nvPr/>
        </p:nvSpPr>
        <p:spPr>
          <a:xfrm>
            <a:off x="2832301" y="4491041"/>
            <a:ext cx="5464586" cy="1495701"/>
          </a:xfrm>
          <a:prstGeom prst="roundRect">
            <a:avLst/>
          </a:prstGeom>
          <a:solidFill>
            <a:srgbClr val="EEFCFB"/>
          </a:solidFill>
          <a:ln w="158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115"/>
                      <a:gd name="connsiteY0" fmla="*/ 311956 h 1871698"/>
                      <a:gd name="connsiteX1" fmla="*/ 311956 w 5344115"/>
                      <a:gd name="connsiteY1" fmla="*/ 0 h 1871698"/>
                      <a:gd name="connsiteX2" fmla="*/ 5032159 w 5344115"/>
                      <a:gd name="connsiteY2" fmla="*/ 0 h 1871698"/>
                      <a:gd name="connsiteX3" fmla="*/ 5344115 w 5344115"/>
                      <a:gd name="connsiteY3" fmla="*/ 311956 h 1871698"/>
                      <a:gd name="connsiteX4" fmla="*/ 5344115 w 5344115"/>
                      <a:gd name="connsiteY4" fmla="*/ 1559742 h 1871698"/>
                      <a:gd name="connsiteX5" fmla="*/ 5032159 w 5344115"/>
                      <a:gd name="connsiteY5" fmla="*/ 1871698 h 1871698"/>
                      <a:gd name="connsiteX6" fmla="*/ 311956 w 5344115"/>
                      <a:gd name="connsiteY6" fmla="*/ 1871698 h 1871698"/>
                      <a:gd name="connsiteX7" fmla="*/ 0 w 5344115"/>
                      <a:gd name="connsiteY7" fmla="*/ 1559742 h 1871698"/>
                      <a:gd name="connsiteX8" fmla="*/ 0 w 5344115"/>
                      <a:gd name="connsiteY8" fmla="*/ 311956 h 1871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44115" h="1871698" fill="none" extrusionOk="0">
                        <a:moveTo>
                          <a:pt x="0" y="311956"/>
                        </a:moveTo>
                        <a:cubicBezTo>
                          <a:pt x="-20446" y="136360"/>
                          <a:pt x="149970" y="8426"/>
                          <a:pt x="311956" y="0"/>
                        </a:cubicBezTo>
                        <a:cubicBezTo>
                          <a:pt x="1478872" y="130954"/>
                          <a:pt x="3973328" y="43574"/>
                          <a:pt x="5032159" y="0"/>
                        </a:cubicBezTo>
                        <a:cubicBezTo>
                          <a:pt x="5214848" y="16020"/>
                          <a:pt x="5353949" y="151713"/>
                          <a:pt x="5344115" y="311956"/>
                        </a:cubicBezTo>
                        <a:cubicBezTo>
                          <a:pt x="5316135" y="543807"/>
                          <a:pt x="5368715" y="1314022"/>
                          <a:pt x="5344115" y="1559742"/>
                        </a:cubicBezTo>
                        <a:cubicBezTo>
                          <a:pt x="5323911" y="1735349"/>
                          <a:pt x="5187848" y="1860244"/>
                          <a:pt x="5032159" y="1871698"/>
                        </a:cubicBezTo>
                        <a:cubicBezTo>
                          <a:pt x="3977255" y="2026895"/>
                          <a:pt x="1121363" y="2034718"/>
                          <a:pt x="311956" y="1871698"/>
                        </a:cubicBezTo>
                        <a:cubicBezTo>
                          <a:pt x="141369" y="1848672"/>
                          <a:pt x="-10414" y="1738112"/>
                          <a:pt x="0" y="1559742"/>
                        </a:cubicBezTo>
                        <a:cubicBezTo>
                          <a:pt x="90025" y="1335237"/>
                          <a:pt x="-66337" y="911987"/>
                          <a:pt x="0" y="311956"/>
                        </a:cubicBezTo>
                        <a:close/>
                      </a:path>
                      <a:path w="5344115" h="1871698" stroke="0" extrusionOk="0">
                        <a:moveTo>
                          <a:pt x="0" y="311956"/>
                        </a:moveTo>
                        <a:cubicBezTo>
                          <a:pt x="-26396" y="123385"/>
                          <a:pt x="125305" y="5390"/>
                          <a:pt x="311956" y="0"/>
                        </a:cubicBezTo>
                        <a:cubicBezTo>
                          <a:pt x="1685417" y="132882"/>
                          <a:pt x="3236272" y="-84951"/>
                          <a:pt x="5032159" y="0"/>
                        </a:cubicBezTo>
                        <a:cubicBezTo>
                          <a:pt x="5185025" y="18967"/>
                          <a:pt x="5338192" y="172406"/>
                          <a:pt x="5344115" y="311956"/>
                        </a:cubicBezTo>
                        <a:cubicBezTo>
                          <a:pt x="5322872" y="663845"/>
                          <a:pt x="5341825" y="1272032"/>
                          <a:pt x="5344115" y="1559742"/>
                        </a:cubicBezTo>
                        <a:cubicBezTo>
                          <a:pt x="5373874" y="1735561"/>
                          <a:pt x="5218901" y="1841953"/>
                          <a:pt x="5032159" y="1871698"/>
                        </a:cubicBezTo>
                        <a:cubicBezTo>
                          <a:pt x="2739296" y="1959337"/>
                          <a:pt x="2641016" y="1799019"/>
                          <a:pt x="311956" y="1871698"/>
                        </a:cubicBezTo>
                        <a:cubicBezTo>
                          <a:pt x="138439" y="1859991"/>
                          <a:pt x="-9400" y="1745095"/>
                          <a:pt x="0" y="1559742"/>
                        </a:cubicBezTo>
                        <a:cubicBezTo>
                          <a:pt x="46427" y="1158045"/>
                          <a:pt x="-48736" y="825088"/>
                          <a:pt x="0" y="3119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3BD2708E-DC16-CAEA-886C-0644BE891A7B}"/>
              </a:ext>
            </a:extLst>
          </p:cNvPr>
          <p:cNvSpPr/>
          <p:nvPr/>
        </p:nvSpPr>
        <p:spPr>
          <a:xfrm>
            <a:off x="3289041" y="2979096"/>
            <a:ext cx="4451958" cy="1136792"/>
          </a:xfrm>
          <a:prstGeom prst="roundRect">
            <a:avLst/>
          </a:prstGeom>
          <a:solidFill>
            <a:srgbClr val="DEECFD"/>
          </a:solidFill>
          <a:ln w="158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115"/>
                      <a:gd name="connsiteY0" fmla="*/ 311956 h 1871698"/>
                      <a:gd name="connsiteX1" fmla="*/ 311956 w 5344115"/>
                      <a:gd name="connsiteY1" fmla="*/ 0 h 1871698"/>
                      <a:gd name="connsiteX2" fmla="*/ 5032159 w 5344115"/>
                      <a:gd name="connsiteY2" fmla="*/ 0 h 1871698"/>
                      <a:gd name="connsiteX3" fmla="*/ 5344115 w 5344115"/>
                      <a:gd name="connsiteY3" fmla="*/ 311956 h 1871698"/>
                      <a:gd name="connsiteX4" fmla="*/ 5344115 w 5344115"/>
                      <a:gd name="connsiteY4" fmla="*/ 1559742 h 1871698"/>
                      <a:gd name="connsiteX5" fmla="*/ 5032159 w 5344115"/>
                      <a:gd name="connsiteY5" fmla="*/ 1871698 h 1871698"/>
                      <a:gd name="connsiteX6" fmla="*/ 311956 w 5344115"/>
                      <a:gd name="connsiteY6" fmla="*/ 1871698 h 1871698"/>
                      <a:gd name="connsiteX7" fmla="*/ 0 w 5344115"/>
                      <a:gd name="connsiteY7" fmla="*/ 1559742 h 1871698"/>
                      <a:gd name="connsiteX8" fmla="*/ 0 w 5344115"/>
                      <a:gd name="connsiteY8" fmla="*/ 311956 h 1871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44115" h="1871698" fill="none" extrusionOk="0">
                        <a:moveTo>
                          <a:pt x="0" y="311956"/>
                        </a:moveTo>
                        <a:cubicBezTo>
                          <a:pt x="-20446" y="136360"/>
                          <a:pt x="149970" y="8426"/>
                          <a:pt x="311956" y="0"/>
                        </a:cubicBezTo>
                        <a:cubicBezTo>
                          <a:pt x="1478872" y="130954"/>
                          <a:pt x="3973328" y="43574"/>
                          <a:pt x="5032159" y="0"/>
                        </a:cubicBezTo>
                        <a:cubicBezTo>
                          <a:pt x="5214848" y="16020"/>
                          <a:pt x="5353949" y="151713"/>
                          <a:pt x="5344115" y="311956"/>
                        </a:cubicBezTo>
                        <a:cubicBezTo>
                          <a:pt x="5316135" y="543807"/>
                          <a:pt x="5368715" y="1314022"/>
                          <a:pt x="5344115" y="1559742"/>
                        </a:cubicBezTo>
                        <a:cubicBezTo>
                          <a:pt x="5323911" y="1735349"/>
                          <a:pt x="5187848" y="1860244"/>
                          <a:pt x="5032159" y="1871698"/>
                        </a:cubicBezTo>
                        <a:cubicBezTo>
                          <a:pt x="3977255" y="2026895"/>
                          <a:pt x="1121363" y="2034718"/>
                          <a:pt x="311956" y="1871698"/>
                        </a:cubicBezTo>
                        <a:cubicBezTo>
                          <a:pt x="141369" y="1848672"/>
                          <a:pt x="-10414" y="1738112"/>
                          <a:pt x="0" y="1559742"/>
                        </a:cubicBezTo>
                        <a:cubicBezTo>
                          <a:pt x="90025" y="1335237"/>
                          <a:pt x="-66337" y="911987"/>
                          <a:pt x="0" y="311956"/>
                        </a:cubicBezTo>
                        <a:close/>
                      </a:path>
                      <a:path w="5344115" h="1871698" stroke="0" extrusionOk="0">
                        <a:moveTo>
                          <a:pt x="0" y="311956"/>
                        </a:moveTo>
                        <a:cubicBezTo>
                          <a:pt x="-26396" y="123385"/>
                          <a:pt x="125305" y="5390"/>
                          <a:pt x="311956" y="0"/>
                        </a:cubicBezTo>
                        <a:cubicBezTo>
                          <a:pt x="1685417" y="132882"/>
                          <a:pt x="3236272" y="-84951"/>
                          <a:pt x="5032159" y="0"/>
                        </a:cubicBezTo>
                        <a:cubicBezTo>
                          <a:pt x="5185025" y="18967"/>
                          <a:pt x="5338192" y="172406"/>
                          <a:pt x="5344115" y="311956"/>
                        </a:cubicBezTo>
                        <a:cubicBezTo>
                          <a:pt x="5322872" y="663845"/>
                          <a:pt x="5341825" y="1272032"/>
                          <a:pt x="5344115" y="1559742"/>
                        </a:cubicBezTo>
                        <a:cubicBezTo>
                          <a:pt x="5373874" y="1735561"/>
                          <a:pt x="5218901" y="1841953"/>
                          <a:pt x="5032159" y="1871698"/>
                        </a:cubicBezTo>
                        <a:cubicBezTo>
                          <a:pt x="2739296" y="1959337"/>
                          <a:pt x="2641016" y="1799019"/>
                          <a:pt x="311956" y="1871698"/>
                        </a:cubicBezTo>
                        <a:cubicBezTo>
                          <a:pt x="138439" y="1859991"/>
                          <a:pt x="-9400" y="1745095"/>
                          <a:pt x="0" y="1559742"/>
                        </a:cubicBezTo>
                        <a:cubicBezTo>
                          <a:pt x="46427" y="1158045"/>
                          <a:pt x="-48736" y="825088"/>
                          <a:pt x="0" y="3119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5360107-CF76-DE2F-6CE6-953773E5D323}"/>
              </a:ext>
            </a:extLst>
          </p:cNvPr>
          <p:cNvSpPr/>
          <p:nvPr/>
        </p:nvSpPr>
        <p:spPr>
          <a:xfrm>
            <a:off x="2943807" y="772627"/>
            <a:ext cx="4966259" cy="1953760"/>
          </a:xfrm>
          <a:prstGeom prst="roundRect">
            <a:avLst/>
          </a:prstGeom>
          <a:solidFill>
            <a:srgbClr val="FCF6F6"/>
          </a:solidFill>
          <a:ln w="158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115"/>
                      <a:gd name="connsiteY0" fmla="*/ 311956 h 1871698"/>
                      <a:gd name="connsiteX1" fmla="*/ 311956 w 5344115"/>
                      <a:gd name="connsiteY1" fmla="*/ 0 h 1871698"/>
                      <a:gd name="connsiteX2" fmla="*/ 5032159 w 5344115"/>
                      <a:gd name="connsiteY2" fmla="*/ 0 h 1871698"/>
                      <a:gd name="connsiteX3" fmla="*/ 5344115 w 5344115"/>
                      <a:gd name="connsiteY3" fmla="*/ 311956 h 1871698"/>
                      <a:gd name="connsiteX4" fmla="*/ 5344115 w 5344115"/>
                      <a:gd name="connsiteY4" fmla="*/ 1559742 h 1871698"/>
                      <a:gd name="connsiteX5" fmla="*/ 5032159 w 5344115"/>
                      <a:gd name="connsiteY5" fmla="*/ 1871698 h 1871698"/>
                      <a:gd name="connsiteX6" fmla="*/ 311956 w 5344115"/>
                      <a:gd name="connsiteY6" fmla="*/ 1871698 h 1871698"/>
                      <a:gd name="connsiteX7" fmla="*/ 0 w 5344115"/>
                      <a:gd name="connsiteY7" fmla="*/ 1559742 h 1871698"/>
                      <a:gd name="connsiteX8" fmla="*/ 0 w 5344115"/>
                      <a:gd name="connsiteY8" fmla="*/ 311956 h 1871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44115" h="1871698" fill="none" extrusionOk="0">
                        <a:moveTo>
                          <a:pt x="0" y="311956"/>
                        </a:moveTo>
                        <a:cubicBezTo>
                          <a:pt x="-20446" y="136360"/>
                          <a:pt x="149970" y="8426"/>
                          <a:pt x="311956" y="0"/>
                        </a:cubicBezTo>
                        <a:cubicBezTo>
                          <a:pt x="1478872" y="130954"/>
                          <a:pt x="3973328" y="43574"/>
                          <a:pt x="5032159" y="0"/>
                        </a:cubicBezTo>
                        <a:cubicBezTo>
                          <a:pt x="5214848" y="16020"/>
                          <a:pt x="5353949" y="151713"/>
                          <a:pt x="5344115" y="311956"/>
                        </a:cubicBezTo>
                        <a:cubicBezTo>
                          <a:pt x="5316135" y="543807"/>
                          <a:pt x="5368715" y="1314022"/>
                          <a:pt x="5344115" y="1559742"/>
                        </a:cubicBezTo>
                        <a:cubicBezTo>
                          <a:pt x="5323911" y="1735349"/>
                          <a:pt x="5187848" y="1860244"/>
                          <a:pt x="5032159" y="1871698"/>
                        </a:cubicBezTo>
                        <a:cubicBezTo>
                          <a:pt x="3977255" y="2026895"/>
                          <a:pt x="1121363" y="2034718"/>
                          <a:pt x="311956" y="1871698"/>
                        </a:cubicBezTo>
                        <a:cubicBezTo>
                          <a:pt x="141369" y="1848672"/>
                          <a:pt x="-10414" y="1738112"/>
                          <a:pt x="0" y="1559742"/>
                        </a:cubicBezTo>
                        <a:cubicBezTo>
                          <a:pt x="90025" y="1335237"/>
                          <a:pt x="-66337" y="911987"/>
                          <a:pt x="0" y="311956"/>
                        </a:cubicBezTo>
                        <a:close/>
                      </a:path>
                      <a:path w="5344115" h="1871698" stroke="0" extrusionOk="0">
                        <a:moveTo>
                          <a:pt x="0" y="311956"/>
                        </a:moveTo>
                        <a:cubicBezTo>
                          <a:pt x="-26396" y="123385"/>
                          <a:pt x="125305" y="5390"/>
                          <a:pt x="311956" y="0"/>
                        </a:cubicBezTo>
                        <a:cubicBezTo>
                          <a:pt x="1685417" y="132882"/>
                          <a:pt x="3236272" y="-84951"/>
                          <a:pt x="5032159" y="0"/>
                        </a:cubicBezTo>
                        <a:cubicBezTo>
                          <a:pt x="5185025" y="18967"/>
                          <a:pt x="5338192" y="172406"/>
                          <a:pt x="5344115" y="311956"/>
                        </a:cubicBezTo>
                        <a:cubicBezTo>
                          <a:pt x="5322872" y="663845"/>
                          <a:pt x="5341825" y="1272032"/>
                          <a:pt x="5344115" y="1559742"/>
                        </a:cubicBezTo>
                        <a:cubicBezTo>
                          <a:pt x="5373874" y="1735561"/>
                          <a:pt x="5218901" y="1841953"/>
                          <a:pt x="5032159" y="1871698"/>
                        </a:cubicBezTo>
                        <a:cubicBezTo>
                          <a:pt x="2739296" y="1959337"/>
                          <a:pt x="2641016" y="1799019"/>
                          <a:pt x="311956" y="1871698"/>
                        </a:cubicBezTo>
                        <a:cubicBezTo>
                          <a:pt x="138439" y="1859991"/>
                          <a:pt x="-9400" y="1745095"/>
                          <a:pt x="0" y="1559742"/>
                        </a:cubicBezTo>
                        <a:cubicBezTo>
                          <a:pt x="46427" y="1158045"/>
                          <a:pt x="-48736" y="825088"/>
                          <a:pt x="0" y="3119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0DDC0C-9332-EE6F-25A2-A239D91BD6A7}"/>
              </a:ext>
            </a:extLst>
          </p:cNvPr>
          <p:cNvSpPr/>
          <p:nvPr/>
        </p:nvSpPr>
        <p:spPr>
          <a:xfrm>
            <a:off x="4488522" y="1931610"/>
            <a:ext cx="1852102" cy="636261"/>
          </a:xfrm>
          <a:prstGeom prst="roundRect">
            <a:avLst/>
          </a:prstGeom>
          <a:solidFill>
            <a:srgbClr val="EDF8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98D378E-9ED9-367C-F79E-0FC5141254A6}"/>
              </a:ext>
            </a:extLst>
          </p:cNvPr>
          <p:cNvSpPr/>
          <p:nvPr/>
        </p:nvSpPr>
        <p:spPr>
          <a:xfrm>
            <a:off x="4488522" y="972942"/>
            <a:ext cx="1852102" cy="636261"/>
          </a:xfrm>
          <a:prstGeom prst="roundRect">
            <a:avLst/>
          </a:prstGeom>
          <a:solidFill>
            <a:srgbClr val="F9F2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FF514E-2EF7-2C3C-02BD-6B07ADC699EA}"/>
              </a:ext>
            </a:extLst>
          </p:cNvPr>
          <p:cNvGrpSpPr/>
          <p:nvPr/>
        </p:nvGrpSpPr>
        <p:grpSpPr>
          <a:xfrm>
            <a:off x="2860914" y="1407578"/>
            <a:ext cx="1447834" cy="1206502"/>
            <a:chOff x="1652985" y="3427792"/>
            <a:chExt cx="1447834" cy="12065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36D052-0E7C-1FA8-B03C-1B16525F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031599" y="3427792"/>
              <a:ext cx="716173" cy="71617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1AD951-8CFD-9853-D75E-1B9066865EC1}"/>
                </a:ext>
              </a:extLst>
            </p:cNvPr>
            <p:cNvSpPr txBox="1"/>
            <p:nvPr/>
          </p:nvSpPr>
          <p:spPr>
            <a:xfrm>
              <a:off x="1652985" y="4080296"/>
              <a:ext cx="1447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Course Material</a:t>
              </a:r>
              <a:endParaRPr kumimoji="1" lang="zh-CN" altLang="en-US" sz="1500" b="1" dirty="0"/>
            </a:p>
          </p:txBody>
        </p:sp>
      </p:grp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DCC46370-8FD9-4637-E0B5-448123B2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1699" y="1047367"/>
            <a:ext cx="463763" cy="4637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77253-0208-116C-46C9-2F8B6CDCF448}"/>
              </a:ext>
            </a:extLst>
          </p:cNvPr>
          <p:cNvSpPr txBox="1"/>
          <p:nvPr/>
        </p:nvSpPr>
        <p:spPr>
          <a:xfrm>
            <a:off x="5112950" y="1020349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Multimodal GPT-4</a:t>
            </a:r>
            <a:endParaRPr kumimoji="1" lang="zh-CN" altLang="en-US" sz="1500" b="1" dirty="0"/>
          </a:p>
        </p:txBody>
      </p:sp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81EC08B-2980-ED6B-30E4-AAB982312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64" y="1407578"/>
            <a:ext cx="677471" cy="67747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1852801-7E68-909E-C1B5-8BD7780F3234}"/>
              </a:ext>
            </a:extLst>
          </p:cNvPr>
          <p:cNvSpPr txBox="1"/>
          <p:nvPr/>
        </p:nvSpPr>
        <p:spPr>
          <a:xfrm>
            <a:off x="6759534" y="2064528"/>
            <a:ext cx="112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JSON </a:t>
            </a:r>
          </a:p>
          <a:p>
            <a:pPr algn="ctr"/>
            <a:r>
              <a:rPr kumimoji="1" lang="en-US" altLang="zh-CN" sz="1500" b="1" dirty="0"/>
              <a:t>File</a:t>
            </a:r>
            <a:endParaRPr kumimoji="1" lang="zh-CN" altLang="en-US" sz="1500" b="1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D2EA1BF-3610-7507-9E37-A944C8081056}"/>
              </a:ext>
            </a:extLst>
          </p:cNvPr>
          <p:cNvGrpSpPr/>
          <p:nvPr/>
        </p:nvGrpSpPr>
        <p:grpSpPr>
          <a:xfrm>
            <a:off x="2770614" y="4632139"/>
            <a:ext cx="1686795" cy="902473"/>
            <a:chOff x="6422057" y="1591319"/>
            <a:chExt cx="1686795" cy="902473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11BD8F4-DFAA-8EFC-13E9-2B9442EE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06379" y="1591319"/>
              <a:ext cx="902473" cy="902473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216C7A-7AC9-1505-1B29-667F6124DEC7}"/>
                </a:ext>
              </a:extLst>
            </p:cNvPr>
            <p:cNvSpPr txBox="1"/>
            <p:nvPr/>
          </p:nvSpPr>
          <p:spPr>
            <a:xfrm>
              <a:off x="6422057" y="1794962"/>
              <a:ext cx="1009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Student Query</a:t>
              </a:r>
              <a:endParaRPr kumimoji="1" lang="zh-CN" altLang="en-US" sz="1500" b="1" dirty="0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183368CE-7CB7-975D-7276-303CB3F34E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91645" y="1968404"/>
            <a:ext cx="580213" cy="58021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BC7D80F-FD3B-9064-BD0A-23B1A3E35537}"/>
              </a:ext>
            </a:extLst>
          </p:cNvPr>
          <p:cNvSpPr txBox="1"/>
          <p:nvPr/>
        </p:nvSpPr>
        <p:spPr>
          <a:xfrm>
            <a:off x="5140843" y="1972742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Traditional NLP</a:t>
            </a:r>
            <a:endParaRPr kumimoji="1" lang="zh-CN" altLang="en-US" sz="1500" b="1" dirty="0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F3220260-6B07-6546-AE39-1B3B2C0863C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3955701" y="1291073"/>
            <a:ext cx="532821" cy="4745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868B297E-BD95-8480-0037-DA709AA0B245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3955701" y="1765665"/>
            <a:ext cx="532821" cy="4840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BE1532A5-66E2-F311-FCB4-C04384ACD8CD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6340624" y="1291073"/>
            <a:ext cx="641940" cy="4552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E79CDE6-B611-409A-357B-F3E3B4F0FF1D}"/>
              </a:ext>
            </a:extLst>
          </p:cNvPr>
          <p:cNvCxnSpPr>
            <a:cxnSpLocks/>
            <a:stCxn id="49" idx="3"/>
            <a:endCxn id="22" idx="1"/>
          </p:cNvCxnSpPr>
          <p:nvPr/>
        </p:nvCxnSpPr>
        <p:spPr>
          <a:xfrm flipV="1">
            <a:off x="6340624" y="1746314"/>
            <a:ext cx="641940" cy="503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图标&#10;&#10;描述已自动生成">
            <a:extLst>
              <a:ext uri="{FF2B5EF4-FFF2-40B4-BE49-F238E27FC236}">
                <a16:creationId xmlns:a16="http://schemas.microsoft.com/office/drawing/2014/main" id="{02076C20-C8B9-CB34-127B-ABA83FB3D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32" y="4557161"/>
            <a:ext cx="1071615" cy="107161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96D529EE-021B-5F4D-EBAC-C347427F58A1}"/>
              </a:ext>
            </a:extLst>
          </p:cNvPr>
          <p:cNvSpPr txBox="1"/>
          <p:nvPr/>
        </p:nvSpPr>
        <p:spPr>
          <a:xfrm>
            <a:off x="6744690" y="5563724"/>
            <a:ext cx="151409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50" b="1" dirty="0"/>
              <a:t>Course GPT</a:t>
            </a:r>
            <a:endParaRPr kumimoji="1" lang="zh-CN" altLang="en-US" sz="1550" b="1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C8667B-00BD-394D-CFDC-F3C74CE264D0}"/>
              </a:ext>
            </a:extLst>
          </p:cNvPr>
          <p:cNvGrpSpPr/>
          <p:nvPr/>
        </p:nvGrpSpPr>
        <p:grpSpPr>
          <a:xfrm>
            <a:off x="6019774" y="3208106"/>
            <a:ext cx="1890293" cy="768671"/>
            <a:chOff x="1979101" y="3375294"/>
            <a:chExt cx="1890293" cy="768671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A93A0522-7A5D-CE17-2B08-C6F78EB8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979101" y="3375294"/>
              <a:ext cx="768671" cy="768671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D6B5DC5-8473-7161-F6B6-F63EB8704BD4}"/>
                </a:ext>
              </a:extLst>
            </p:cNvPr>
            <p:cNvSpPr txBox="1"/>
            <p:nvPr/>
          </p:nvSpPr>
          <p:spPr>
            <a:xfrm>
              <a:off x="2421560" y="3503279"/>
              <a:ext cx="1447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AWS </a:t>
              </a:r>
            </a:p>
            <a:p>
              <a:pPr algn="ctr"/>
              <a:r>
                <a:rPr kumimoji="1" lang="en-US" altLang="zh-CN" sz="1500" b="1" dirty="0"/>
                <a:t>MySQL</a:t>
              </a:r>
              <a:endParaRPr kumimoji="1" lang="zh-CN" altLang="en-US" sz="1500" b="1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8237CA7-EB09-BDBF-1257-39172C3CE767}"/>
              </a:ext>
            </a:extLst>
          </p:cNvPr>
          <p:cNvGrpSpPr/>
          <p:nvPr/>
        </p:nvGrpSpPr>
        <p:grpSpPr>
          <a:xfrm>
            <a:off x="4777230" y="4758231"/>
            <a:ext cx="1499247" cy="660820"/>
            <a:chOff x="2704366" y="3673821"/>
            <a:chExt cx="1499247" cy="66082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F01FC429-CEE4-B0ED-7842-73855EF4AA78}"/>
                </a:ext>
              </a:extLst>
            </p:cNvPr>
            <p:cNvSpPr/>
            <p:nvPr/>
          </p:nvSpPr>
          <p:spPr>
            <a:xfrm>
              <a:off x="2704366" y="3673821"/>
              <a:ext cx="1499247" cy="660820"/>
            </a:xfrm>
            <a:prstGeom prst="roundRect">
              <a:avLst/>
            </a:prstGeom>
            <a:solidFill>
              <a:srgbClr val="DFECFD"/>
            </a:solidFill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57" name="图片 56" descr="形状&#10;&#10;低可信度描述已自动生成">
              <a:extLst>
                <a:ext uri="{FF2B5EF4-FFF2-40B4-BE49-F238E27FC236}">
                  <a16:creationId xmlns:a16="http://schemas.microsoft.com/office/drawing/2014/main" id="{A48928A9-13AA-9C83-515C-F58AA4CE4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019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81371" y="3784351"/>
              <a:ext cx="463763" cy="463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CBDA32D-AC9B-B999-BEB2-0D5442C3CEB0}"/>
                </a:ext>
              </a:extLst>
            </p:cNvPr>
            <p:cNvSpPr txBox="1"/>
            <p:nvPr/>
          </p:nvSpPr>
          <p:spPr>
            <a:xfrm>
              <a:off x="3299198" y="3713413"/>
              <a:ext cx="8115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Query </a:t>
              </a:r>
            </a:p>
            <a:p>
              <a:pPr algn="ctr"/>
              <a:r>
                <a:rPr kumimoji="1" lang="en-US" altLang="zh-CN" sz="1500" b="1" dirty="0"/>
                <a:t>GPT</a:t>
              </a:r>
              <a:endParaRPr kumimoji="1" lang="zh-CN" altLang="en-US" sz="1500" b="1" dirty="0"/>
            </a:p>
          </p:txBody>
        </p:sp>
      </p:grp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E6763AB5-D5ED-8B29-0EA8-765194DE99BE}"/>
              </a:ext>
            </a:extLst>
          </p:cNvPr>
          <p:cNvCxnSpPr>
            <a:cxnSpLocks/>
            <a:stCxn id="45" idx="2"/>
            <a:endCxn id="69" idx="1"/>
          </p:cNvCxnSpPr>
          <p:nvPr/>
        </p:nvCxnSpPr>
        <p:spPr>
          <a:xfrm rot="5400000" flipH="1" flipV="1">
            <a:off x="5265230" y="3833911"/>
            <a:ext cx="441643" cy="2959759"/>
          </a:xfrm>
          <a:prstGeom prst="bentConnector4">
            <a:avLst>
              <a:gd name="adj1" fmla="val -51761"/>
              <a:gd name="adj2" fmla="val 869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AE4623FB-12EE-16F6-E201-E166D62FA17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457409" y="5083376"/>
            <a:ext cx="319821" cy="4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3EEEA305-28FB-ACF8-67A2-ED018EB85C48}"/>
              </a:ext>
            </a:extLst>
          </p:cNvPr>
          <p:cNvCxnSpPr>
            <a:cxnSpLocks/>
            <a:stCxn id="47" idx="3"/>
            <a:endCxn id="69" idx="1"/>
          </p:cNvCxnSpPr>
          <p:nvPr/>
        </p:nvCxnSpPr>
        <p:spPr>
          <a:xfrm>
            <a:off x="6276477" y="5088641"/>
            <a:ext cx="689455" cy="4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0055D01D-867A-22DF-F129-B2F5EF024576}"/>
              </a:ext>
            </a:extLst>
          </p:cNvPr>
          <p:cNvGrpSpPr/>
          <p:nvPr/>
        </p:nvGrpSpPr>
        <p:grpSpPr>
          <a:xfrm>
            <a:off x="3174016" y="3226886"/>
            <a:ext cx="1764117" cy="663204"/>
            <a:chOff x="983655" y="3394745"/>
            <a:chExt cx="1764117" cy="663204"/>
          </a:xfrm>
        </p:grpSpPr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87EB3589-1E55-6AA4-6150-2A8A39915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084568" y="3394745"/>
              <a:ext cx="663204" cy="663204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03E791F-0AA1-EA94-676A-2A10408FBB9E}"/>
                </a:ext>
              </a:extLst>
            </p:cNvPr>
            <p:cNvSpPr txBox="1"/>
            <p:nvPr/>
          </p:nvSpPr>
          <p:spPr>
            <a:xfrm>
              <a:off x="983655" y="3462559"/>
              <a:ext cx="14384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AWS </a:t>
              </a:r>
            </a:p>
            <a:p>
              <a:pPr algn="ctr"/>
              <a:r>
                <a:rPr kumimoji="1" lang="en-US" altLang="zh-CN" sz="1500" b="1" dirty="0"/>
                <a:t>S3 Bucket</a:t>
              </a:r>
              <a:endParaRPr kumimoji="1" lang="zh-CN" altLang="en-US" sz="1500" b="1" dirty="0"/>
            </a:p>
          </p:txBody>
        </p: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23F1F33A-C67A-1287-9C2A-BC6F039D8552}"/>
              </a:ext>
            </a:extLst>
          </p:cNvPr>
          <p:cNvCxnSpPr>
            <a:cxnSpLocks/>
            <a:stCxn id="6" idx="2"/>
            <a:endCxn id="145" idx="0"/>
          </p:cNvCxnSpPr>
          <p:nvPr/>
        </p:nvCxnSpPr>
        <p:spPr>
          <a:xfrm rot="16200000" flipH="1">
            <a:off x="3789278" y="2409633"/>
            <a:ext cx="612806" cy="1021700"/>
          </a:xfrm>
          <a:prstGeom prst="bentConnector3">
            <a:avLst>
              <a:gd name="adj1" fmla="val 4414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>
            <a:extLst>
              <a:ext uri="{FF2B5EF4-FFF2-40B4-BE49-F238E27FC236}">
                <a16:creationId xmlns:a16="http://schemas.microsoft.com/office/drawing/2014/main" id="{51EE32D1-0692-A3FA-9A78-0C507A4B4A02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 rot="5400000">
            <a:off x="6568713" y="2453924"/>
            <a:ext cx="589580" cy="918785"/>
          </a:xfrm>
          <a:prstGeom prst="bentConnector3">
            <a:avLst>
              <a:gd name="adj1" fmla="val 4239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46E2B0B6-0677-BE23-F02D-FB9703BBDCD2}"/>
              </a:ext>
            </a:extLst>
          </p:cNvPr>
          <p:cNvCxnSpPr>
            <a:cxnSpLocks/>
          </p:cNvCxnSpPr>
          <p:nvPr/>
        </p:nvCxnSpPr>
        <p:spPr>
          <a:xfrm>
            <a:off x="5120521" y="3542089"/>
            <a:ext cx="683064" cy="0"/>
          </a:xfrm>
          <a:prstGeom prst="straightConnector1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284B48A9-67EC-208B-168C-2482B2735D9B}"/>
              </a:ext>
            </a:extLst>
          </p:cNvPr>
          <p:cNvCxnSpPr>
            <a:cxnSpLocks/>
          </p:cNvCxnSpPr>
          <p:nvPr/>
        </p:nvCxnSpPr>
        <p:spPr>
          <a:xfrm rot="10800000">
            <a:off x="5096781" y="3697066"/>
            <a:ext cx="683064" cy="0"/>
          </a:xfrm>
          <a:prstGeom prst="straightConnector1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3C0A7176-2786-B3E8-A198-6173F7E88428}"/>
              </a:ext>
            </a:extLst>
          </p:cNvPr>
          <p:cNvCxnSpPr>
            <a:cxnSpLocks/>
            <a:stCxn id="145" idx="2"/>
            <a:endCxn id="47" idx="0"/>
          </p:cNvCxnSpPr>
          <p:nvPr/>
        </p:nvCxnSpPr>
        <p:spPr>
          <a:xfrm rot="16200000" flipH="1">
            <a:off x="4632622" y="3863998"/>
            <a:ext cx="868141" cy="920323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EC79F17B-83A9-E3EF-D30A-C27613023814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>
          <a:xfrm rot="5400000">
            <a:off x="5574755" y="3928876"/>
            <a:ext cx="781454" cy="877256"/>
          </a:xfrm>
          <a:prstGeom prst="bentConnector3">
            <a:avLst>
              <a:gd name="adj1" fmla="val 45124"/>
            </a:avLst>
          </a:prstGeom>
          <a:ln w="22225"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6368A4B6-3BA2-1BB7-BD56-94E1BAB15FF3}"/>
              </a:ext>
            </a:extLst>
          </p:cNvPr>
          <p:cNvSpPr txBox="1"/>
          <p:nvPr/>
        </p:nvSpPr>
        <p:spPr>
          <a:xfrm>
            <a:off x="8171063" y="1540240"/>
            <a:ext cx="144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Data Preprocess</a:t>
            </a:r>
            <a:endParaRPr kumimoji="1" lang="zh-CN" altLang="en-US" sz="1500" b="1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A979318-546B-09C9-6590-ABA51E03231E}"/>
              </a:ext>
            </a:extLst>
          </p:cNvPr>
          <p:cNvSpPr txBox="1"/>
          <p:nvPr/>
        </p:nvSpPr>
        <p:spPr>
          <a:xfrm>
            <a:off x="8171063" y="3256423"/>
            <a:ext cx="144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Database Setup</a:t>
            </a:r>
            <a:endParaRPr kumimoji="1" lang="zh-CN" altLang="en-US" sz="1500" b="1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91F82DA2-1F09-D2CE-3E94-0D012FFE4BAB}"/>
              </a:ext>
            </a:extLst>
          </p:cNvPr>
          <p:cNvSpPr txBox="1"/>
          <p:nvPr/>
        </p:nvSpPr>
        <p:spPr>
          <a:xfrm>
            <a:off x="8171063" y="5028656"/>
            <a:ext cx="1447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Interaction</a:t>
            </a:r>
            <a:endParaRPr kumimoji="1" lang="zh-CN" altLang="en-US" sz="1500" b="1" dirty="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F96BEF48-6D4E-8AAC-487A-77384FB5F406}"/>
              </a:ext>
            </a:extLst>
          </p:cNvPr>
          <p:cNvSpPr/>
          <p:nvPr/>
        </p:nvSpPr>
        <p:spPr>
          <a:xfrm>
            <a:off x="8733921" y="2213673"/>
            <a:ext cx="322118" cy="836359"/>
          </a:xfrm>
          <a:prstGeom prst="downArrow">
            <a:avLst/>
          </a:prstGeom>
          <a:solidFill>
            <a:srgbClr val="F7C3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812056F5-A0AA-86C2-4606-0BFF1362A887}"/>
              </a:ext>
            </a:extLst>
          </p:cNvPr>
          <p:cNvSpPr/>
          <p:nvPr/>
        </p:nvSpPr>
        <p:spPr>
          <a:xfrm>
            <a:off x="8730660" y="4016812"/>
            <a:ext cx="322118" cy="836359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0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48</Words>
  <Application>Microsoft Macintosh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#KE XUEYI#</dc:creator>
  <cp:lastModifiedBy>学奕 柯</cp:lastModifiedBy>
  <cp:revision>5</cp:revision>
  <dcterms:created xsi:type="dcterms:W3CDTF">2024-04-10T08:38:18Z</dcterms:created>
  <dcterms:modified xsi:type="dcterms:W3CDTF">2024-04-20T14:52:04Z</dcterms:modified>
</cp:coreProperties>
</file>