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258" r:id="rId3"/>
    <p:sldId id="259" r:id="rId4"/>
    <p:sldId id="260" r:id="rId5"/>
    <p:sldId id="261" r:id="rId6"/>
    <p:sldId id="262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280" r:id="rId23"/>
    <p:sldId id="281" r:id="rId24"/>
    <p:sldId id="282" r:id="rId25"/>
    <p:sldId id="283" r:id="rId26"/>
    <p:sldId id="284" r:id="rId27"/>
    <p:sldId id="286" r:id="rId28"/>
    <p:sldId id="279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4F4F"/>
    <a:srgbClr val="727272"/>
    <a:srgbClr val="E42444"/>
    <a:srgbClr val="2FA7D9"/>
    <a:srgbClr val="2BB5BC"/>
    <a:srgbClr val="74539B"/>
    <a:srgbClr val="FBBA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28" autoAdjust="0"/>
    <p:restoredTop sz="94658"/>
  </p:normalViewPr>
  <p:slideViewPr>
    <p:cSldViewPr snapToGrid="0">
      <p:cViewPr varScale="1">
        <p:scale>
          <a:sx n="108" d="100"/>
          <a:sy n="108" d="100"/>
        </p:scale>
        <p:origin x="105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1048728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2B02B-FD99-4383-B832-C373DE04856F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1048729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1048730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48731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1048732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413CEF-7AB4-4E0C-8EA8-B43DDEEE09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7128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13CEF-7AB4-4E0C-8EA8-B43DDEEE09D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6804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048582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104858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B26C6-9971-B74B-A342-269295EADA72}" type="datetime1">
              <a:rPr lang="ru-RU" smtClean="0"/>
              <a:t>25.04.2025</a:t>
            </a:fld>
            <a:endParaRPr lang="ru-RU"/>
          </a:p>
        </p:txBody>
      </p:sp>
      <p:sp>
        <p:nvSpPr>
          <p:cNvPr id="104858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4858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CA38-E029-447B-91BF-F169DFAD2D7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048695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48696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89B59-0DAA-FD40-AB3B-265F148485A4}" type="datetime1">
              <a:rPr lang="ru-RU" smtClean="0"/>
              <a:t>25.04.2025</a:t>
            </a:fld>
            <a:endParaRPr lang="ru-RU"/>
          </a:p>
        </p:txBody>
      </p:sp>
      <p:sp>
        <p:nvSpPr>
          <p:cNvPr id="1048697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4869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CA38-E029-447B-91BF-F169DFAD2D7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048684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4868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64E1-87A2-7540-8865-BE6E301042F0}" type="datetime1">
              <a:rPr lang="ru-RU" smtClean="0"/>
              <a:t>25.04.2025</a:t>
            </a:fld>
            <a:endParaRPr lang="ru-RU"/>
          </a:p>
        </p:txBody>
      </p:sp>
      <p:sp>
        <p:nvSpPr>
          <p:cNvPr id="104868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4868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CA38-E029-447B-91BF-F169DFAD2D7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048589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48590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EA239-19F2-644F-BB57-4D52243AB1D4}" type="datetime1">
              <a:rPr lang="ru-RU" smtClean="0"/>
              <a:t>25.04.2025</a:t>
            </a:fld>
            <a:endParaRPr lang="ru-RU"/>
          </a:p>
        </p:txBody>
      </p:sp>
      <p:sp>
        <p:nvSpPr>
          <p:cNvPr id="1048591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48592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CA38-E029-447B-91BF-F169DFAD2D7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048700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48701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7C09-83CC-8249-A7C8-86368035B9F2}" type="datetime1">
              <a:rPr lang="ru-RU" smtClean="0"/>
              <a:t>25.04.2025</a:t>
            </a:fld>
            <a:endParaRPr lang="ru-RU"/>
          </a:p>
        </p:txBody>
      </p:sp>
      <p:sp>
        <p:nvSpPr>
          <p:cNvPr id="1048702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48703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CA38-E029-447B-91BF-F169DFAD2D7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048705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48706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48707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C973-7FD1-224E-97BA-F2A39C62EC1E}" type="datetime1">
              <a:rPr lang="ru-RU" smtClean="0"/>
              <a:t>25.04.2025</a:t>
            </a:fld>
            <a:endParaRPr lang="ru-RU"/>
          </a:p>
        </p:txBody>
      </p:sp>
      <p:sp>
        <p:nvSpPr>
          <p:cNvPr id="1048708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48709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CA38-E029-447B-91BF-F169DFAD2D7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048711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48712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48713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48714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48715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4CA4-CDDB-784A-9C1B-2CF923F0040C}" type="datetime1">
              <a:rPr lang="ru-RU" smtClean="0"/>
              <a:t>25.04.2025</a:t>
            </a:fld>
            <a:endParaRPr lang="ru-RU"/>
          </a:p>
        </p:txBody>
      </p:sp>
      <p:sp>
        <p:nvSpPr>
          <p:cNvPr id="1048716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48717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CA38-E029-447B-91BF-F169DFAD2D7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048680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894C1-1972-3849-B4F8-BF2C9D2A47FB}" type="datetime1">
              <a:rPr lang="ru-RU" smtClean="0"/>
              <a:t>25.04.2025</a:t>
            </a:fld>
            <a:endParaRPr lang="ru-RU"/>
          </a:p>
        </p:txBody>
      </p:sp>
      <p:sp>
        <p:nvSpPr>
          <p:cNvPr id="1048681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48682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CA38-E029-447B-91BF-F169DFAD2D7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A9CA7-53FE-8842-8185-114980BA98CE}" type="datetime1">
              <a:rPr lang="ru-RU" smtClean="0"/>
              <a:t>25.04.2025</a:t>
            </a:fld>
            <a:endParaRPr lang="ru-RU"/>
          </a:p>
        </p:txBody>
      </p:sp>
      <p:sp>
        <p:nvSpPr>
          <p:cNvPr id="1048719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48720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CA38-E029-447B-91BF-F169DFAD2D7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1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048722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48723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48724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2335-195D-E04B-98BF-967C5006A712}" type="datetime1">
              <a:rPr lang="ru-RU" smtClean="0"/>
              <a:t>25.04.2025</a:t>
            </a:fld>
            <a:endParaRPr lang="ru-RU"/>
          </a:p>
        </p:txBody>
      </p:sp>
      <p:sp>
        <p:nvSpPr>
          <p:cNvPr id="1048725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48726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CA38-E029-447B-91BF-F169DFAD2D7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048689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1048690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48691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136F9-D2E4-B944-8262-BFC041CDC76E}" type="datetime1">
              <a:rPr lang="ru-RU" smtClean="0"/>
              <a:t>25.04.2025</a:t>
            </a:fld>
            <a:endParaRPr lang="ru-RU"/>
          </a:p>
        </p:txBody>
      </p:sp>
      <p:sp>
        <p:nvSpPr>
          <p:cNvPr id="1048692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48693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CA38-E029-447B-91BF-F169DFAD2D7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048577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48578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EBDD5-FE8A-BB4B-8D64-527A550C6015}" type="datetime1">
              <a:rPr lang="ru-RU" smtClean="0"/>
              <a:t>25.04.2025</a:t>
            </a:fld>
            <a:endParaRPr lang="ru-RU"/>
          </a:p>
        </p:txBody>
      </p:sp>
      <p:sp>
        <p:nvSpPr>
          <p:cNvPr id="1048579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048580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8CA38-E029-447B-91BF-F169DFAD2D75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8D91B5D-29AD-BAD9-6E8E-0DABFD0FB3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79CAF3-6A3C-D9A3-935A-01C606B8F371}"/>
              </a:ext>
            </a:extLst>
          </p:cNvPr>
          <p:cNvSpPr txBox="1"/>
          <p:nvPr/>
        </p:nvSpPr>
        <p:spPr>
          <a:xfrm>
            <a:off x="819150" y="1797784"/>
            <a:ext cx="11077575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5000" b="1" i="0" dirty="0">
                <a:solidFill>
                  <a:srgbClr val="404040"/>
                </a:solidFill>
                <a:effectLst/>
                <a:latin typeface="DeepSeek-CJK-patch"/>
              </a:rPr>
              <a:t>Руководство пользователя по работе с порталом по охране труда</a:t>
            </a:r>
          </a:p>
          <a:p>
            <a:pPr algn="ctr"/>
            <a:r>
              <a:rPr lang="en-US" sz="5000" b="1" i="0" dirty="0">
                <a:solidFill>
                  <a:srgbClr val="404040"/>
                </a:solidFill>
                <a:effectLst/>
                <a:latin typeface="DeepSeek-CJK-patch"/>
              </a:rPr>
              <a:t>http://ohrana-truda.m35.dzm:8000</a:t>
            </a:r>
            <a:endParaRPr lang="ru-RU" sz="5000" b="1" i="0" dirty="0">
              <a:solidFill>
                <a:srgbClr val="404040"/>
              </a:solidFill>
              <a:effectLst/>
              <a:latin typeface="DeepSeek-CJK-patch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79404-5A2D-F022-389E-57A77B0EA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054703C-CB64-79C2-F504-FDE88E928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1999" cy="6044825"/>
          </a:xfrm>
          <a:prstGeom prst="rect">
            <a:avLst/>
          </a:prstGeom>
        </p:spPr>
      </p:pic>
      <p:sp>
        <p:nvSpPr>
          <p:cNvPr id="1048606" name="Прямоугольник 6">
            <a:extLst>
              <a:ext uri="{FF2B5EF4-FFF2-40B4-BE49-F238E27FC236}">
                <a16:creationId xmlns:a16="http://schemas.microsoft.com/office/drawing/2014/main" id="{9CADFA67-01C3-A2EA-D21C-907936C45990}"/>
              </a:ext>
            </a:extLst>
          </p:cNvPr>
          <p:cNvSpPr/>
          <p:nvPr/>
        </p:nvSpPr>
        <p:spPr>
          <a:xfrm>
            <a:off x="461026" y="1260199"/>
            <a:ext cx="10814108" cy="3085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ru-RU" sz="3200" b="1" i="0" dirty="0">
                <a:solidFill>
                  <a:srgbClr val="404040"/>
                </a:solidFill>
                <a:effectLst/>
                <a:latin typeface="DeepSeek-CJK-patch"/>
              </a:rPr>
              <a:t>Важно:</a:t>
            </a:r>
            <a:endParaRPr lang="ru-RU" sz="3200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3200" b="0" i="0" dirty="0">
                <a:solidFill>
                  <a:srgbClr val="404040"/>
                </a:solidFill>
                <a:effectLst/>
                <a:latin typeface="DeepSeek-CJK-patch"/>
              </a:rPr>
              <a:t>Если вы проходили обучение в последние </a:t>
            </a:r>
            <a:r>
              <a:rPr lang="ru-RU" sz="3200" b="1" i="0" dirty="0">
                <a:solidFill>
                  <a:srgbClr val="404040"/>
                </a:solidFill>
                <a:effectLst/>
                <a:latin typeface="DeepSeek-CJK-patch"/>
              </a:rPr>
              <a:t>3 года</a:t>
            </a:r>
            <a:r>
              <a:rPr lang="ru-RU" sz="3200" b="0" i="0" dirty="0">
                <a:solidFill>
                  <a:srgbClr val="404040"/>
                </a:solidFill>
                <a:effectLst/>
                <a:latin typeface="DeepSeek-CJK-patch"/>
              </a:rPr>
              <a:t>, повторно проходить его не нужно — Администратор внесёт данные вручную.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3200" b="0" i="0" dirty="0">
                <a:solidFill>
                  <a:srgbClr val="404040"/>
                </a:solidFill>
                <a:effectLst/>
                <a:latin typeface="DeepSeek-CJK-patch"/>
              </a:rPr>
              <a:t>Обучение завершается </a:t>
            </a:r>
            <a:r>
              <a:rPr lang="ru-RU" sz="3200" b="1" i="0" dirty="0">
                <a:solidFill>
                  <a:srgbClr val="404040"/>
                </a:solidFill>
                <a:effectLst/>
                <a:latin typeface="DeepSeek-CJK-patch"/>
              </a:rPr>
              <a:t>тестированием</a:t>
            </a:r>
            <a:r>
              <a:rPr lang="ru-RU" sz="3200" b="0" i="0" dirty="0">
                <a:solidFill>
                  <a:srgbClr val="404040"/>
                </a:solidFill>
                <a:effectLst/>
                <a:latin typeface="DeepSeek-CJK-patch"/>
              </a:rPr>
              <a:t>. Без него курс считается непройденным.</a:t>
            </a:r>
          </a:p>
        </p:txBody>
      </p:sp>
      <p:sp>
        <p:nvSpPr>
          <p:cNvPr id="1048607" name="Номер слайда 2">
            <a:extLst>
              <a:ext uri="{FF2B5EF4-FFF2-40B4-BE49-F238E27FC236}">
                <a16:creationId xmlns:a16="http://schemas.microsoft.com/office/drawing/2014/main" id="{DABEB595-7F68-EF87-E683-6FEBF8371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CA38-E029-447B-91BF-F169DFAD2D75}" type="slidenum">
              <a:rPr lang="ru-RU" smtClean="0"/>
              <a:t>10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30F320E-D2BC-FA67-7AC0-E6BC17031262}"/>
              </a:ext>
            </a:extLst>
          </p:cNvPr>
          <p:cNvSpPr/>
          <p:nvPr/>
        </p:nvSpPr>
        <p:spPr>
          <a:xfrm>
            <a:off x="0" y="6043478"/>
            <a:ext cx="12192000" cy="818207"/>
          </a:xfrm>
          <a:prstGeom prst="rect">
            <a:avLst/>
          </a:prstGeom>
          <a:solidFill>
            <a:srgbClr val="7453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4539B"/>
              </a:solidFill>
            </a:endParaRPr>
          </a:p>
        </p:txBody>
      </p:sp>
      <p:sp>
        <p:nvSpPr>
          <p:cNvPr id="10" name="Номер слайда 6">
            <a:extLst>
              <a:ext uri="{FF2B5EF4-FFF2-40B4-BE49-F238E27FC236}">
                <a16:creationId xmlns:a16="http://schemas.microsoft.com/office/drawing/2014/main" id="{F38F39A9-C77F-768F-3792-8F636FDB00AB}"/>
              </a:ext>
            </a:extLst>
          </p:cNvPr>
          <p:cNvSpPr txBox="1">
            <a:spLocks/>
          </p:cNvSpPr>
          <p:nvPr/>
        </p:nvSpPr>
        <p:spPr>
          <a:xfrm>
            <a:off x="8610600" y="635500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38CA38-E029-447B-91BF-F169DFAD2D75}" type="slidenum">
              <a:rPr lang="ru-RU" sz="2000" smtClean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pPr/>
              <a:t>10</a:t>
            </a:fld>
            <a:endParaRPr lang="ru-RU" sz="2000" dirty="0">
              <a:solidFill>
                <a:schemeClr val="bg1"/>
              </a:solidFill>
              <a:latin typeface="Roboto Slab" pitchFamily="2" charset="0"/>
              <a:ea typeface="Roboto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189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623D02-15C8-C3B6-BABA-DCDA32E6B0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949ED73-F135-6E68-2325-B50AE4C32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1999" cy="6044825"/>
          </a:xfrm>
          <a:prstGeom prst="rect">
            <a:avLst/>
          </a:prstGeom>
        </p:spPr>
      </p:pic>
      <p:sp>
        <p:nvSpPr>
          <p:cNvPr id="1048609" name="Прямоугольник 4">
            <a:extLst>
              <a:ext uri="{FF2B5EF4-FFF2-40B4-BE49-F238E27FC236}">
                <a16:creationId xmlns:a16="http://schemas.microsoft.com/office/drawing/2014/main" id="{77E53D9E-95FE-C714-750B-741DA0F6ABA5}"/>
              </a:ext>
            </a:extLst>
          </p:cNvPr>
          <p:cNvSpPr/>
          <p:nvPr/>
        </p:nvSpPr>
        <p:spPr>
          <a:xfrm>
            <a:off x="384826" y="1341426"/>
            <a:ext cx="11404720" cy="3608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404040"/>
                </a:solidFill>
                <a:effectLst/>
                <a:latin typeface="DeepSeek-CJK-patch"/>
              </a:rPr>
              <a:t>Тестирование становится доступным </a:t>
            </a:r>
            <a:r>
              <a:rPr lang="ru-RU" sz="2400" b="1" i="0" dirty="0">
                <a:solidFill>
                  <a:srgbClr val="404040"/>
                </a:solidFill>
                <a:effectLst/>
                <a:latin typeface="DeepSeek-CJK-patch"/>
              </a:rPr>
              <a:t>только после прохождения</a:t>
            </a:r>
            <a:r>
              <a:rPr lang="ru-RU" sz="2400" b="0" i="0" dirty="0">
                <a:solidFill>
                  <a:srgbClr val="404040"/>
                </a:solidFill>
                <a:effectLst/>
                <a:latin typeface="DeepSeek-CJK-patch"/>
              </a:rPr>
              <a:t> соответствующего обучающего курса.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rgbClr val="404040"/>
                </a:solidFill>
                <a:effectLst/>
                <a:latin typeface="DeepSeek-CJK-patch"/>
              </a:rPr>
              <a:t>Условия сдачи теста:</a:t>
            </a:r>
            <a:endParaRPr lang="ru-RU" sz="2400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404040"/>
                </a:solidFill>
                <a:effectLst/>
                <a:latin typeface="DeepSeek-CJK-patch"/>
              </a:rPr>
              <a:t>Допускается </a:t>
            </a:r>
            <a:r>
              <a:rPr lang="ru-RU" sz="2400" b="1" i="0" dirty="0">
                <a:solidFill>
                  <a:srgbClr val="404040"/>
                </a:solidFill>
                <a:effectLst/>
                <a:latin typeface="DeepSeek-CJK-patch"/>
              </a:rPr>
              <a:t>до 3 ошибок</a:t>
            </a:r>
            <a:r>
              <a:rPr lang="ru-RU" sz="2400" b="0" i="0" dirty="0">
                <a:solidFill>
                  <a:srgbClr val="404040"/>
                </a:solidFill>
                <a:effectLst/>
                <a:latin typeface="DeepSeek-CJK-patch"/>
              </a:rPr>
              <a:t>;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404040"/>
                </a:solidFill>
                <a:effectLst/>
                <a:latin typeface="DeepSeek-CJK-patch"/>
              </a:rPr>
              <a:t>Количество попыток — </a:t>
            </a:r>
            <a:r>
              <a:rPr lang="ru-RU" sz="2400" b="1" i="0" dirty="0">
                <a:solidFill>
                  <a:srgbClr val="404040"/>
                </a:solidFill>
                <a:effectLst/>
                <a:latin typeface="DeepSeek-CJK-patch"/>
              </a:rPr>
              <a:t>неограниченно</a:t>
            </a:r>
            <a:r>
              <a:rPr lang="ru-RU" sz="2400" b="0" i="0" dirty="0">
                <a:solidFill>
                  <a:srgbClr val="404040"/>
                </a:solidFill>
                <a:effectLst/>
                <a:latin typeface="DeepSeek-CJK-patch"/>
              </a:rPr>
              <a:t>.</a:t>
            </a:r>
          </a:p>
          <a:p>
            <a:pPr algn="l">
              <a:buNone/>
            </a:pPr>
            <a:r>
              <a:rPr lang="ru-RU" sz="2400" b="1" i="0" dirty="0">
                <a:solidFill>
                  <a:srgbClr val="404040"/>
                </a:solidFill>
                <a:effectLst/>
                <a:latin typeface="DeepSeek-CJK-patch"/>
              </a:rPr>
              <a:t>Важно для новых сотрудников:</a:t>
            </a:r>
            <a:endParaRPr lang="ru-RU" sz="2400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404040"/>
                </a:solidFill>
                <a:effectLst/>
                <a:latin typeface="DeepSeek-CJK-patch"/>
              </a:rPr>
              <a:t>Обучение и тестирование должны быть пройдены </a:t>
            </a:r>
            <a:r>
              <a:rPr lang="ru-RU" sz="2400" b="1" i="0" dirty="0">
                <a:solidFill>
                  <a:srgbClr val="404040"/>
                </a:solidFill>
                <a:effectLst/>
                <a:latin typeface="DeepSeek-CJK-patch"/>
              </a:rPr>
              <a:t>в течение 60 дней с даты трудоустройства</a:t>
            </a:r>
            <a:r>
              <a:rPr lang="ru-RU" sz="2400" b="0" i="0" dirty="0">
                <a:solidFill>
                  <a:srgbClr val="404040"/>
                </a:solidFill>
                <a:effectLst/>
                <a:latin typeface="DeepSeek-CJK-patch"/>
              </a:rPr>
              <a:t>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404040"/>
                </a:solidFill>
                <a:effectLst/>
                <a:latin typeface="DeepSeek-CJK-patch"/>
              </a:rPr>
              <a:t>В случае несдачи — сотрудник </a:t>
            </a:r>
            <a:r>
              <a:rPr lang="ru-RU" sz="2400" b="1" i="0" dirty="0">
                <a:solidFill>
                  <a:srgbClr val="404040"/>
                </a:solidFill>
                <a:effectLst/>
                <a:latin typeface="DeepSeek-CJK-patch"/>
              </a:rPr>
              <a:t>отстраняется от работы</a:t>
            </a:r>
            <a:r>
              <a:rPr lang="ru-RU" sz="2400" b="0" i="0" dirty="0">
                <a:solidFill>
                  <a:srgbClr val="404040"/>
                </a:solidFill>
                <a:effectLst/>
                <a:latin typeface="DeepSeek-CJK-patch"/>
              </a:rPr>
              <a:t> до успешного прохождения.</a:t>
            </a:r>
          </a:p>
        </p:txBody>
      </p:sp>
      <p:sp>
        <p:nvSpPr>
          <p:cNvPr id="1048613" name="Номер слайда 1">
            <a:extLst>
              <a:ext uri="{FF2B5EF4-FFF2-40B4-BE49-F238E27FC236}">
                <a16:creationId xmlns:a16="http://schemas.microsoft.com/office/drawing/2014/main" id="{06D1ABB1-1448-8660-A54E-1EC16392B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CA38-E029-447B-91BF-F169DFAD2D75}" type="slidenum">
              <a:rPr lang="ru-RU" smtClean="0"/>
              <a:t>11</a:t>
            </a:fld>
            <a:endParaRPr lang="ru-RU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03E114A-2A0A-D567-6CAD-7B2F835DBECE}"/>
              </a:ext>
            </a:extLst>
          </p:cNvPr>
          <p:cNvSpPr txBox="1">
            <a:spLocks/>
          </p:cNvSpPr>
          <p:nvPr/>
        </p:nvSpPr>
        <p:spPr>
          <a:xfrm>
            <a:off x="630682" y="404314"/>
            <a:ext cx="10515600" cy="5327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None/>
            </a:pPr>
            <a:r>
              <a:rPr lang="ru-RU" sz="3200" b="1" i="0" dirty="0">
                <a:solidFill>
                  <a:srgbClr val="404040"/>
                </a:solidFill>
                <a:effectLst/>
                <a:latin typeface="DeepSeek-CJK-patch"/>
              </a:rPr>
              <a:t>5. Тестирование</a:t>
            </a:r>
          </a:p>
          <a:p>
            <a:pPr algn="ctr"/>
            <a:r>
              <a:rPr lang="ru-RU" sz="3200" b="1" i="0" dirty="0">
                <a:solidFill>
                  <a:srgbClr val="404040"/>
                </a:solidFill>
                <a:effectLst/>
                <a:latin typeface="DeepSeek-CJK-patch"/>
              </a:rPr>
              <a:t>5.1. Вкладка «Вид обучения»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B964075-1247-7C8E-388B-D994C8F016E8}"/>
              </a:ext>
            </a:extLst>
          </p:cNvPr>
          <p:cNvSpPr/>
          <p:nvPr/>
        </p:nvSpPr>
        <p:spPr>
          <a:xfrm>
            <a:off x="0" y="6043478"/>
            <a:ext cx="12192000" cy="818207"/>
          </a:xfrm>
          <a:prstGeom prst="rect">
            <a:avLst/>
          </a:prstGeom>
          <a:solidFill>
            <a:srgbClr val="2BB5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BB5BC"/>
              </a:solidFill>
            </a:endParaRPr>
          </a:p>
        </p:txBody>
      </p:sp>
      <p:sp>
        <p:nvSpPr>
          <p:cNvPr id="8" name="Номер слайда 6">
            <a:extLst>
              <a:ext uri="{FF2B5EF4-FFF2-40B4-BE49-F238E27FC236}">
                <a16:creationId xmlns:a16="http://schemas.microsoft.com/office/drawing/2014/main" id="{69544F42-ADD2-B054-87A3-A3C0265F7D50}"/>
              </a:ext>
            </a:extLst>
          </p:cNvPr>
          <p:cNvSpPr txBox="1">
            <a:spLocks/>
          </p:cNvSpPr>
          <p:nvPr/>
        </p:nvSpPr>
        <p:spPr>
          <a:xfrm>
            <a:off x="8610600" y="635500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38CA38-E029-447B-91BF-F169DFAD2D75}" type="slidenum">
              <a:rPr lang="ru-RU" sz="2000" smtClean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pPr/>
              <a:t>11</a:t>
            </a:fld>
            <a:endParaRPr lang="ru-RU" sz="2000" dirty="0">
              <a:solidFill>
                <a:schemeClr val="bg1"/>
              </a:solidFill>
              <a:latin typeface="Roboto Slab" pitchFamily="2" charset="0"/>
              <a:ea typeface="Roboto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071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D97918-B30C-683C-52DE-615EF32B4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06157E9-C127-E2F8-202D-992D1E72F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1999" cy="6044825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439CDA2-67B8-D657-F5F1-4331E13F44BC}"/>
              </a:ext>
            </a:extLst>
          </p:cNvPr>
          <p:cNvSpPr/>
          <p:nvPr/>
        </p:nvSpPr>
        <p:spPr>
          <a:xfrm>
            <a:off x="0" y="6044825"/>
            <a:ext cx="12192000" cy="818207"/>
          </a:xfrm>
          <a:prstGeom prst="rect">
            <a:avLst/>
          </a:prstGeom>
          <a:solidFill>
            <a:srgbClr val="2FA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FA7D9"/>
              </a:solidFill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6F1170D-6440-4421-867F-39DE311A3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CA38-E029-447B-91BF-F169DFAD2D75}" type="slidenum">
              <a:rPr lang="ru-RU" sz="2000" smtClean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12</a:t>
            </a:fld>
            <a:endParaRPr lang="ru-RU" sz="2000" dirty="0">
              <a:solidFill>
                <a:schemeClr val="bg1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5" name="Объект 14">
            <a:extLst>
              <a:ext uri="{FF2B5EF4-FFF2-40B4-BE49-F238E27FC236}">
                <a16:creationId xmlns:a16="http://schemas.microsoft.com/office/drawing/2014/main" id="{1D237A3D-3CD3-8680-C7BD-8ED8F8D1D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Отображаются данные о прохождении обучения: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rgbClr val="404040"/>
                </a:solidFill>
                <a:effectLst/>
                <a:latin typeface="DeepSeek-CJK-patch"/>
              </a:rPr>
              <a:t>Название курса;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rgbClr val="404040"/>
                </a:solidFill>
                <a:effectLst/>
                <a:latin typeface="DeepSeek-CJK-patch"/>
              </a:rPr>
              <a:t>Дата завершения;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rgbClr val="404040"/>
                </a:solidFill>
                <a:effectLst/>
                <a:latin typeface="DeepSeek-CJK-patch"/>
              </a:rPr>
              <a:t>Результаты тестирования.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349F44-E66A-C49B-4F21-FA10CCD8DD0B}"/>
              </a:ext>
            </a:extLst>
          </p:cNvPr>
          <p:cNvSpPr txBox="1"/>
          <p:nvPr/>
        </p:nvSpPr>
        <p:spPr>
          <a:xfrm>
            <a:off x="3224213" y="357871"/>
            <a:ext cx="616267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ru-RU" sz="3200" b="1" i="0" dirty="0">
                <a:solidFill>
                  <a:srgbClr val="404040"/>
                </a:solidFill>
                <a:effectLst/>
                <a:latin typeface="DeepSeek-CJK-patch"/>
              </a:rPr>
              <a:t>6. Личный кабинет</a:t>
            </a:r>
          </a:p>
          <a:p>
            <a:pPr algn="ctr"/>
            <a:r>
              <a:rPr lang="ru-RU" sz="3200" b="1" i="0" dirty="0">
                <a:solidFill>
                  <a:srgbClr val="404040"/>
                </a:solidFill>
                <a:effectLst/>
                <a:latin typeface="DeepSeek-CJK-patch"/>
              </a:rPr>
              <a:t>6.1. Вкладка «Мои результаты»</a:t>
            </a:r>
          </a:p>
        </p:txBody>
      </p:sp>
    </p:spTree>
    <p:extLst>
      <p:ext uri="{BB962C8B-B14F-4D97-AF65-F5344CB8AC3E}">
        <p14:creationId xmlns:p14="http://schemas.microsoft.com/office/powerpoint/2010/main" val="2823250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FFB6BD-4134-5CFB-33DD-35C9F6F38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5E77E3B-00DF-BE7A-93AE-5D397AA83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1999" cy="6044825"/>
          </a:xfrm>
          <a:prstGeom prst="rect">
            <a:avLst/>
          </a:prstGeom>
        </p:spPr>
      </p:pic>
      <p:sp>
        <p:nvSpPr>
          <p:cNvPr id="1048595" name="Объект 2">
            <a:extLst>
              <a:ext uri="{FF2B5EF4-FFF2-40B4-BE49-F238E27FC236}">
                <a16:creationId xmlns:a16="http://schemas.microsoft.com/office/drawing/2014/main" id="{0185FEC7-77DB-197E-ECAE-8AE59117C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543" y="1370651"/>
            <a:ext cx="10656179" cy="4116697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Позволяет отслеживать прогресс обучения сотрудников подразделения.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Фильтры:</a:t>
            </a:r>
            <a:endParaRPr lang="ru-RU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2800" b="0" i="1" dirty="0">
                <a:solidFill>
                  <a:srgbClr val="404040"/>
                </a:solidFill>
                <a:effectLst/>
                <a:latin typeface="DeepSeek-CJK-patch"/>
              </a:rPr>
              <a:t>«Только незавершённые тесты»</a:t>
            </a:r>
            <a:r>
              <a:rPr lang="ru-RU" sz="2800" b="0" i="0" dirty="0">
                <a:solidFill>
                  <a:srgbClr val="404040"/>
                </a:solidFill>
                <a:effectLst/>
                <a:latin typeface="DeepSeek-CJK-patch"/>
              </a:rPr>
              <a:t> — для контроля над отстающими.</a:t>
            </a:r>
          </a:p>
        </p:txBody>
      </p:sp>
      <p:sp>
        <p:nvSpPr>
          <p:cNvPr id="1048596" name="Заголовок 1">
            <a:extLst>
              <a:ext uri="{FF2B5EF4-FFF2-40B4-BE49-F238E27FC236}">
                <a16:creationId xmlns:a16="http://schemas.microsoft.com/office/drawing/2014/main" id="{61C64F68-1EE2-C1F8-A699-1E73F1735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57" y="431731"/>
            <a:ext cx="10410765" cy="532799"/>
          </a:xfrm>
        </p:spPr>
        <p:txBody>
          <a:bodyPr>
            <a:noAutofit/>
          </a:bodyPr>
          <a:lstStyle/>
          <a:p>
            <a:pPr algn="ctr"/>
            <a:r>
              <a:rPr lang="ru-RU" sz="3200" b="1" i="0" dirty="0">
                <a:solidFill>
                  <a:srgbClr val="404040"/>
                </a:solidFill>
                <a:effectLst/>
                <a:latin typeface="DeepSeek-CJK-patch"/>
              </a:rPr>
              <a:t>6.2. Вкладка «Моё подразделение» </a:t>
            </a:r>
            <a:r>
              <a:rPr lang="ru-RU" sz="3200" b="1" i="1" dirty="0">
                <a:solidFill>
                  <a:srgbClr val="404040"/>
                </a:solidFill>
                <a:effectLst/>
                <a:latin typeface="DeepSeek-CJK-patch"/>
              </a:rPr>
              <a:t>(доступна только руководителям)</a:t>
            </a:r>
            <a:endParaRPr lang="ru-RU" sz="3200" b="1" i="0" dirty="0">
              <a:solidFill>
                <a:srgbClr val="404040"/>
              </a:solidFill>
              <a:effectLst/>
              <a:latin typeface="DeepSeek-CJK-patch"/>
            </a:endParaRPr>
          </a:p>
        </p:txBody>
      </p:sp>
      <p:sp>
        <p:nvSpPr>
          <p:cNvPr id="1048598" name="Номер слайда 1">
            <a:extLst>
              <a:ext uri="{FF2B5EF4-FFF2-40B4-BE49-F238E27FC236}">
                <a16:creationId xmlns:a16="http://schemas.microsoft.com/office/drawing/2014/main" id="{43869A31-D945-2A2D-D1FC-9442DD783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CA38-E029-447B-91BF-F169DFAD2D75}" type="slidenum">
              <a:rPr lang="ru-RU" smtClean="0"/>
              <a:t>13</a:t>
            </a:fld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138AB1B-0112-ED53-57CB-F75B4974CC4A}"/>
              </a:ext>
            </a:extLst>
          </p:cNvPr>
          <p:cNvSpPr/>
          <p:nvPr/>
        </p:nvSpPr>
        <p:spPr>
          <a:xfrm>
            <a:off x="0" y="6043478"/>
            <a:ext cx="12192000" cy="818207"/>
          </a:xfrm>
          <a:prstGeom prst="rect">
            <a:avLst/>
          </a:prstGeom>
          <a:solidFill>
            <a:srgbClr val="E42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FA7D9"/>
              </a:solidFill>
            </a:endParaRPr>
          </a:p>
        </p:txBody>
      </p:sp>
      <p:sp>
        <p:nvSpPr>
          <p:cNvPr id="13" name="Номер слайда 6">
            <a:extLst>
              <a:ext uri="{FF2B5EF4-FFF2-40B4-BE49-F238E27FC236}">
                <a16:creationId xmlns:a16="http://schemas.microsoft.com/office/drawing/2014/main" id="{30B55C6C-B06C-A4C9-B540-EE3C92DC54BD}"/>
              </a:ext>
            </a:extLst>
          </p:cNvPr>
          <p:cNvSpPr txBox="1">
            <a:spLocks/>
          </p:cNvSpPr>
          <p:nvPr/>
        </p:nvSpPr>
        <p:spPr>
          <a:xfrm>
            <a:off x="8610600" y="635500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38CA38-E029-447B-91BF-F169DFAD2D75}" type="slidenum">
              <a:rPr lang="ru-RU" sz="2000" smtClean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pPr/>
              <a:t>13</a:t>
            </a:fld>
            <a:endParaRPr lang="ru-RU" sz="2000" dirty="0">
              <a:solidFill>
                <a:schemeClr val="bg1"/>
              </a:solidFill>
              <a:latin typeface="Roboto Slab" pitchFamily="2" charset="0"/>
              <a:ea typeface="Roboto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816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85DB45-499A-FCF0-0761-681D2694D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89767CE-7969-CD95-4503-8A965A6238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1999" cy="6044825"/>
          </a:xfrm>
          <a:prstGeom prst="rect">
            <a:avLst/>
          </a:prstGeom>
        </p:spPr>
      </p:pic>
      <p:sp>
        <p:nvSpPr>
          <p:cNvPr id="1048599" name="Заголовок 1">
            <a:extLst>
              <a:ext uri="{FF2B5EF4-FFF2-40B4-BE49-F238E27FC236}">
                <a16:creationId xmlns:a16="http://schemas.microsoft.com/office/drawing/2014/main" id="{D14880CB-298D-7FB2-6E3B-E4EB08779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345933"/>
            <a:ext cx="10515600" cy="532799"/>
          </a:xfrm>
        </p:spPr>
        <p:txBody>
          <a:bodyPr>
            <a:noAutofit/>
          </a:bodyPr>
          <a:lstStyle/>
          <a:p>
            <a:pPr algn="ctr"/>
            <a:r>
              <a:rPr lang="ru-RU" sz="3200" b="1" i="0" dirty="0">
                <a:solidFill>
                  <a:srgbClr val="404040"/>
                </a:solidFill>
                <a:effectLst/>
                <a:latin typeface="DeepSeek-CJK-patch"/>
              </a:rPr>
              <a:t>6.3. Вкладка «Класс условий труда»</a:t>
            </a:r>
          </a:p>
        </p:txBody>
      </p:sp>
      <p:sp>
        <p:nvSpPr>
          <p:cNvPr id="1048600" name="Прямоугольник 5">
            <a:extLst>
              <a:ext uri="{FF2B5EF4-FFF2-40B4-BE49-F238E27FC236}">
                <a16:creationId xmlns:a16="http://schemas.microsoft.com/office/drawing/2014/main" id="{B80754A9-E4DA-FB56-D51D-553FAC58A806}"/>
              </a:ext>
            </a:extLst>
          </p:cNvPr>
          <p:cNvSpPr/>
          <p:nvPr/>
        </p:nvSpPr>
        <p:spPr>
          <a:xfrm>
            <a:off x="5404976" y="6469821"/>
            <a:ext cx="6096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1200" i="1" dirty="0">
                <a:solidFill>
                  <a:schemeClr val="bg1">
                    <a:lumMod val="50000"/>
                  </a:schemeClr>
                </a:solidFill>
              </a:rPr>
              <a:t>https://www.who.int/emergencies/disease-outbreak-news/item/DON-389</a:t>
            </a:r>
          </a:p>
        </p:txBody>
      </p:sp>
      <p:sp>
        <p:nvSpPr>
          <p:cNvPr id="1048603" name="Номер слайда 2">
            <a:extLst>
              <a:ext uri="{FF2B5EF4-FFF2-40B4-BE49-F238E27FC236}">
                <a16:creationId xmlns:a16="http://schemas.microsoft.com/office/drawing/2014/main" id="{B19EC9BD-824C-B12A-A688-598B2FF15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CA38-E029-447B-91BF-F169DFAD2D75}" type="slidenum">
              <a:rPr lang="ru-RU" smtClean="0"/>
              <a:t>14</a:t>
            </a:fld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334BD22-030F-38E2-41AC-8D46727B8744}"/>
              </a:ext>
            </a:extLst>
          </p:cNvPr>
          <p:cNvSpPr/>
          <p:nvPr/>
        </p:nvSpPr>
        <p:spPr>
          <a:xfrm>
            <a:off x="0" y="6043478"/>
            <a:ext cx="12192000" cy="818207"/>
          </a:xfrm>
          <a:prstGeom prst="rect">
            <a:avLst/>
          </a:prstGeom>
          <a:solidFill>
            <a:srgbClr val="FBBA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FA7D9"/>
              </a:solidFill>
            </a:endParaRPr>
          </a:p>
        </p:txBody>
      </p:sp>
      <p:sp>
        <p:nvSpPr>
          <p:cNvPr id="5" name="Номер слайда 6">
            <a:extLst>
              <a:ext uri="{FF2B5EF4-FFF2-40B4-BE49-F238E27FC236}">
                <a16:creationId xmlns:a16="http://schemas.microsoft.com/office/drawing/2014/main" id="{A37881CE-A95C-6757-1FE7-235C43AC777E}"/>
              </a:ext>
            </a:extLst>
          </p:cNvPr>
          <p:cNvSpPr txBox="1">
            <a:spLocks/>
          </p:cNvSpPr>
          <p:nvPr/>
        </p:nvSpPr>
        <p:spPr>
          <a:xfrm>
            <a:off x="8610600" y="635500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38CA38-E029-447B-91BF-F169DFAD2D75}" type="slidenum">
              <a:rPr lang="ru-RU" sz="2000" smtClean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pPr/>
              <a:t>14</a:t>
            </a:fld>
            <a:endParaRPr lang="ru-RU" sz="2000" dirty="0">
              <a:solidFill>
                <a:schemeClr val="bg1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15245F7B-617F-C727-2154-A969E6A84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1429194"/>
            <a:ext cx="10656179" cy="3999611"/>
          </a:xfrm>
        </p:spPr>
        <p:txBody>
          <a:bodyPr>
            <a:noAutofit/>
          </a:bodyPr>
          <a:lstStyle/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Информация о: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rgbClr val="404040"/>
                </a:solidFill>
                <a:effectLst/>
                <a:latin typeface="DeepSeek-CJK-patch"/>
              </a:rPr>
              <a:t>Классе условий труда (по СОУТ);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rgbClr val="404040"/>
                </a:solidFill>
                <a:effectLst/>
                <a:latin typeface="DeepSeek-CJK-patch"/>
              </a:rPr>
              <a:t>Дате проведения СОУТ;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rgbClr val="404040"/>
                </a:solidFill>
                <a:effectLst/>
                <a:latin typeface="DeepSeek-CJK-patch"/>
              </a:rPr>
              <a:t>Полагающихся гарантиях и компенсациях.</a:t>
            </a:r>
          </a:p>
        </p:txBody>
      </p:sp>
    </p:spTree>
    <p:extLst>
      <p:ext uri="{BB962C8B-B14F-4D97-AF65-F5344CB8AC3E}">
        <p14:creationId xmlns:p14="http://schemas.microsoft.com/office/powerpoint/2010/main" val="472904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5D843B-6898-9D29-5241-8B2B188999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8E45582-6071-E54F-E441-AE63B07D7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1999" cy="6044825"/>
          </a:xfrm>
          <a:prstGeom prst="rect">
            <a:avLst/>
          </a:prstGeom>
        </p:spPr>
      </p:pic>
      <p:sp>
        <p:nvSpPr>
          <p:cNvPr id="1048606" name="Прямоугольник 6">
            <a:extLst>
              <a:ext uri="{FF2B5EF4-FFF2-40B4-BE49-F238E27FC236}">
                <a16:creationId xmlns:a16="http://schemas.microsoft.com/office/drawing/2014/main" id="{D77C079D-7394-C39A-C48F-AFBF54811275}"/>
              </a:ext>
            </a:extLst>
          </p:cNvPr>
          <p:cNvSpPr/>
          <p:nvPr/>
        </p:nvSpPr>
        <p:spPr>
          <a:xfrm>
            <a:off x="384826" y="1815548"/>
            <a:ext cx="108141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rgbClr val="404040"/>
                </a:solidFill>
                <a:effectLst/>
                <a:latin typeface="DeepSeek-CJK-patch"/>
              </a:rPr>
              <a:t>Завершение сеанса работы с порталом.</a:t>
            </a:r>
          </a:p>
        </p:txBody>
      </p:sp>
      <p:sp>
        <p:nvSpPr>
          <p:cNvPr id="1048607" name="Номер слайда 2">
            <a:extLst>
              <a:ext uri="{FF2B5EF4-FFF2-40B4-BE49-F238E27FC236}">
                <a16:creationId xmlns:a16="http://schemas.microsoft.com/office/drawing/2014/main" id="{38BBE778-5A22-04AB-EB5F-9FA98FF04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CA38-E029-447B-91BF-F169DFAD2D75}" type="slidenum">
              <a:rPr lang="ru-RU" smtClean="0"/>
              <a:t>15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54998FF-9AFB-ED83-B4CD-FFB5C1A0F435}"/>
              </a:ext>
            </a:extLst>
          </p:cNvPr>
          <p:cNvSpPr/>
          <p:nvPr/>
        </p:nvSpPr>
        <p:spPr>
          <a:xfrm>
            <a:off x="0" y="6043478"/>
            <a:ext cx="12192000" cy="818207"/>
          </a:xfrm>
          <a:prstGeom prst="rect">
            <a:avLst/>
          </a:prstGeom>
          <a:solidFill>
            <a:srgbClr val="7453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4539B"/>
              </a:solidFill>
            </a:endParaRPr>
          </a:p>
        </p:txBody>
      </p:sp>
      <p:sp>
        <p:nvSpPr>
          <p:cNvPr id="10" name="Номер слайда 6">
            <a:extLst>
              <a:ext uri="{FF2B5EF4-FFF2-40B4-BE49-F238E27FC236}">
                <a16:creationId xmlns:a16="http://schemas.microsoft.com/office/drawing/2014/main" id="{25F9B736-2859-91F5-0831-D9779ABA6CB5}"/>
              </a:ext>
            </a:extLst>
          </p:cNvPr>
          <p:cNvSpPr txBox="1">
            <a:spLocks/>
          </p:cNvSpPr>
          <p:nvPr/>
        </p:nvSpPr>
        <p:spPr>
          <a:xfrm>
            <a:off x="8610600" y="635500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38CA38-E029-447B-91BF-F169DFAD2D75}" type="slidenum">
              <a:rPr lang="ru-RU" sz="2000" smtClean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pPr/>
              <a:t>15</a:t>
            </a:fld>
            <a:endParaRPr lang="ru-RU" sz="2000" dirty="0">
              <a:solidFill>
                <a:schemeClr val="bg1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26BF7B-16BB-893E-7431-8349247A1771}"/>
              </a:ext>
            </a:extLst>
          </p:cNvPr>
          <p:cNvSpPr txBox="1"/>
          <p:nvPr/>
        </p:nvSpPr>
        <p:spPr>
          <a:xfrm>
            <a:off x="2601157" y="665825"/>
            <a:ext cx="6667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i="0" dirty="0">
                <a:solidFill>
                  <a:srgbClr val="404040"/>
                </a:solidFill>
                <a:effectLst/>
                <a:latin typeface="DeepSeek-CJK-patch"/>
              </a:rPr>
              <a:t>6.4. Вкладка «Выйти»</a:t>
            </a:r>
          </a:p>
        </p:txBody>
      </p:sp>
    </p:spTree>
    <p:extLst>
      <p:ext uri="{BB962C8B-B14F-4D97-AF65-F5344CB8AC3E}">
        <p14:creationId xmlns:p14="http://schemas.microsoft.com/office/powerpoint/2010/main" val="756355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E0B940-878B-C693-F3EA-92C92918B7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E6CC088-945F-F411-9787-4BBA7919E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1999" cy="6044825"/>
          </a:xfrm>
          <a:prstGeom prst="rect">
            <a:avLst/>
          </a:prstGeom>
        </p:spPr>
      </p:pic>
      <p:sp>
        <p:nvSpPr>
          <p:cNvPr id="1048609" name="Прямоугольник 4">
            <a:extLst>
              <a:ext uri="{FF2B5EF4-FFF2-40B4-BE49-F238E27FC236}">
                <a16:creationId xmlns:a16="http://schemas.microsoft.com/office/drawing/2014/main" id="{E0D47051-2C01-C16A-FC4E-29FC43EA9178}"/>
              </a:ext>
            </a:extLst>
          </p:cNvPr>
          <p:cNvSpPr/>
          <p:nvPr/>
        </p:nvSpPr>
        <p:spPr>
          <a:xfrm>
            <a:off x="384826" y="1341426"/>
            <a:ext cx="11404720" cy="3654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ru-RU" sz="2800" b="1" i="0" dirty="0">
                <a:solidFill>
                  <a:srgbClr val="404040"/>
                </a:solidFill>
                <a:effectLst/>
                <a:latin typeface="DeepSeek-CJK-patch"/>
              </a:rPr>
              <a:t>Типы уведомлений: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rgbClr val="404040"/>
                </a:solidFill>
                <a:effectLst/>
                <a:latin typeface="DeepSeek-CJK-patch"/>
              </a:rPr>
              <a:t>Ответы на ваши комментарии;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rgbClr val="404040"/>
                </a:solidFill>
                <a:effectLst/>
                <a:latin typeface="DeepSeek-CJK-patch"/>
              </a:rPr>
              <a:t>Подтверждение регистрации;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rgbClr val="404040"/>
                </a:solidFill>
                <a:effectLst/>
                <a:latin typeface="DeepSeek-CJK-patch"/>
              </a:rPr>
              <a:t>Результаты тестирования;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rgbClr val="404040"/>
                </a:solidFill>
                <a:effectLst/>
                <a:latin typeface="DeepSeek-CJK-patch"/>
              </a:rPr>
              <a:t>Поздравления с Днём рождения.</a:t>
            </a:r>
          </a:p>
          <a:p>
            <a:pPr algn="l">
              <a:buNone/>
            </a:pPr>
            <a:r>
              <a:rPr lang="ru-RU" sz="2800" b="1" i="0" dirty="0">
                <a:solidFill>
                  <a:srgbClr val="404040"/>
                </a:solidFill>
                <a:effectLst/>
                <a:latin typeface="DeepSeek-CJK-patch"/>
              </a:rPr>
              <a:t>Для руководителей:</a:t>
            </a:r>
            <a:endParaRPr lang="ru-RU" sz="2800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rgbClr val="404040"/>
                </a:solidFill>
                <a:effectLst/>
                <a:latin typeface="DeepSeek-CJK-patch"/>
              </a:rPr>
              <a:t>Дополнительные уведомления о прохождении тестов </a:t>
            </a:r>
            <a:r>
              <a:rPr lang="ru-RU" sz="2800" b="1" i="0" dirty="0">
                <a:solidFill>
                  <a:srgbClr val="404040"/>
                </a:solidFill>
                <a:effectLst/>
                <a:latin typeface="DeepSeek-CJK-patch"/>
              </a:rPr>
              <a:t>всеми работниками</a:t>
            </a:r>
            <a:r>
              <a:rPr lang="ru-RU" sz="2800" b="0" i="0" dirty="0">
                <a:solidFill>
                  <a:srgbClr val="404040"/>
                </a:solidFill>
                <a:effectLst/>
                <a:latin typeface="DeepSeek-CJK-patch"/>
              </a:rPr>
              <a:t> подразделения.</a:t>
            </a:r>
          </a:p>
        </p:txBody>
      </p:sp>
      <p:sp>
        <p:nvSpPr>
          <p:cNvPr id="1048613" name="Номер слайда 1">
            <a:extLst>
              <a:ext uri="{FF2B5EF4-FFF2-40B4-BE49-F238E27FC236}">
                <a16:creationId xmlns:a16="http://schemas.microsoft.com/office/drawing/2014/main" id="{E1BE0545-49E0-8786-A36A-04853393C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CA38-E029-447B-91BF-F169DFAD2D75}" type="slidenum">
              <a:rPr lang="ru-RU" smtClean="0"/>
              <a:t>16</a:t>
            </a:fld>
            <a:endParaRPr lang="ru-RU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4A22878-4DBB-B4B4-0B0D-1C4F7492F4B7}"/>
              </a:ext>
            </a:extLst>
          </p:cNvPr>
          <p:cNvSpPr txBox="1">
            <a:spLocks/>
          </p:cNvSpPr>
          <p:nvPr/>
        </p:nvSpPr>
        <p:spPr>
          <a:xfrm>
            <a:off x="630682" y="404314"/>
            <a:ext cx="10515600" cy="5327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i="0" dirty="0">
                <a:solidFill>
                  <a:srgbClr val="404040"/>
                </a:solidFill>
                <a:effectLst/>
                <a:latin typeface="DeepSeek-CJK-patch"/>
              </a:rPr>
              <a:t>7. Уведомления </a:t>
            </a:r>
            <a:r>
              <a:rPr lang="ru-RU" sz="3200" b="1" i="1" dirty="0">
                <a:solidFill>
                  <a:srgbClr val="404040"/>
                </a:solidFill>
                <a:effectLst/>
                <a:latin typeface="DeepSeek-CJK-patch"/>
              </a:rPr>
              <a:t>(значок «Колокольчик»)</a:t>
            </a:r>
            <a:endParaRPr lang="ru-RU" sz="3200" b="1" i="0" dirty="0">
              <a:solidFill>
                <a:srgbClr val="404040"/>
              </a:solidFill>
              <a:effectLst/>
              <a:latin typeface="DeepSeek-CJK-patch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7848574-5367-CDD5-725B-5956E5711094}"/>
              </a:ext>
            </a:extLst>
          </p:cNvPr>
          <p:cNvSpPr/>
          <p:nvPr/>
        </p:nvSpPr>
        <p:spPr>
          <a:xfrm>
            <a:off x="0" y="6043478"/>
            <a:ext cx="12192000" cy="818207"/>
          </a:xfrm>
          <a:prstGeom prst="rect">
            <a:avLst/>
          </a:prstGeom>
          <a:solidFill>
            <a:srgbClr val="2BB5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BB5BC"/>
              </a:solidFill>
            </a:endParaRPr>
          </a:p>
        </p:txBody>
      </p:sp>
      <p:sp>
        <p:nvSpPr>
          <p:cNvPr id="8" name="Номер слайда 6">
            <a:extLst>
              <a:ext uri="{FF2B5EF4-FFF2-40B4-BE49-F238E27FC236}">
                <a16:creationId xmlns:a16="http://schemas.microsoft.com/office/drawing/2014/main" id="{499715C8-FA17-B295-6CE5-B594A687BD60}"/>
              </a:ext>
            </a:extLst>
          </p:cNvPr>
          <p:cNvSpPr txBox="1">
            <a:spLocks/>
          </p:cNvSpPr>
          <p:nvPr/>
        </p:nvSpPr>
        <p:spPr>
          <a:xfrm>
            <a:off x="8610600" y="635500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38CA38-E029-447B-91BF-F169DFAD2D75}" type="slidenum">
              <a:rPr lang="ru-RU" sz="2000" smtClean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pPr/>
              <a:t>16</a:t>
            </a:fld>
            <a:endParaRPr lang="ru-RU" sz="2000" dirty="0">
              <a:solidFill>
                <a:schemeClr val="bg1"/>
              </a:solidFill>
              <a:latin typeface="Roboto Slab" pitchFamily="2" charset="0"/>
              <a:ea typeface="Roboto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81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2A3635-DC0B-1A6E-22D4-BC41E6849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93D80A6-BF1D-9C48-DFCE-879C218A2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1999" cy="6044825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0B1B226-143B-B8D3-4A7A-04C970D02BEA}"/>
              </a:ext>
            </a:extLst>
          </p:cNvPr>
          <p:cNvSpPr/>
          <p:nvPr/>
        </p:nvSpPr>
        <p:spPr>
          <a:xfrm>
            <a:off x="0" y="6044825"/>
            <a:ext cx="12192000" cy="818207"/>
          </a:xfrm>
          <a:prstGeom prst="rect">
            <a:avLst/>
          </a:prstGeom>
          <a:solidFill>
            <a:srgbClr val="2FA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FA7D9"/>
              </a:solidFill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BBBA89F-51FE-5F3A-3C6B-912ACDE98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CA38-E029-447B-91BF-F169DFAD2D75}" type="slidenum">
              <a:rPr lang="ru-RU" sz="2000" smtClean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17</a:t>
            </a:fld>
            <a:endParaRPr lang="ru-RU" sz="2000" dirty="0">
              <a:solidFill>
                <a:schemeClr val="bg1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5" name="Объект 14">
            <a:extLst>
              <a:ext uri="{FF2B5EF4-FFF2-40B4-BE49-F238E27FC236}">
                <a16:creationId xmlns:a16="http://schemas.microsoft.com/office/drawing/2014/main" id="{AE8448C1-8069-91FB-A832-C381DF5B5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425"/>
            <a:ext cx="10515600" cy="4351338"/>
          </a:xfrm>
        </p:spPr>
        <p:txBody>
          <a:bodyPr/>
          <a:lstStyle/>
          <a:p>
            <a:pPr algn="l">
              <a:buNone/>
            </a:pPr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8.1. Вкладка «Поиск»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Поиск статей, документов и инструкций по ключевым словам.</a:t>
            </a:r>
          </a:p>
          <a:p>
            <a:pPr algn="l">
              <a:buNone/>
            </a:pPr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8.2. Вкладка «Задай вопрос»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Возможность задать вопрос по охране труда.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Ограничение:</a:t>
            </a: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 не более 3 вопросов в день на пользователя.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Ответы приходят на указанный </a:t>
            </a:r>
            <a:r>
              <a:rPr lang="ru-RU" b="0" i="0" dirty="0" err="1">
                <a:solidFill>
                  <a:srgbClr val="404040"/>
                </a:solidFill>
                <a:effectLst/>
                <a:latin typeface="DeepSeek-CJK-patch"/>
              </a:rPr>
              <a:t>email</a:t>
            </a: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.</a:t>
            </a:r>
          </a:p>
          <a:p>
            <a:pPr algn="l">
              <a:buNone/>
            </a:pPr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8.3. Разделы «Про нас» и «Следите за нами»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Общая информация об учреждении;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Ссылки на соцсети и официальный сайт.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A552D5-541A-3D25-1D20-5EBA5421192C}"/>
              </a:ext>
            </a:extLst>
          </p:cNvPr>
          <p:cNvSpPr txBox="1"/>
          <p:nvPr/>
        </p:nvSpPr>
        <p:spPr>
          <a:xfrm>
            <a:off x="3214688" y="681037"/>
            <a:ext cx="61626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b="1" i="0" dirty="0">
                <a:solidFill>
                  <a:srgbClr val="404040"/>
                </a:solidFill>
                <a:effectLst/>
                <a:latin typeface="DeepSeek-CJK-patch"/>
              </a:rPr>
              <a:t>8. Дополнительные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3285065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0B2B0A-28FC-68AE-4D26-F4BE80149A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C5DC3F9-C0E0-FF83-1650-27E7C5C106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1999" cy="6044825"/>
          </a:xfrm>
          <a:prstGeom prst="rect">
            <a:avLst/>
          </a:prstGeom>
        </p:spPr>
      </p:pic>
      <p:sp>
        <p:nvSpPr>
          <p:cNvPr id="1048595" name="Объект 2">
            <a:extLst>
              <a:ext uri="{FF2B5EF4-FFF2-40B4-BE49-F238E27FC236}">
                <a16:creationId xmlns:a16="http://schemas.microsoft.com/office/drawing/2014/main" id="{F92A2EA9-9569-B982-D0E3-3C21E647D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543" y="1145745"/>
            <a:ext cx="10656179" cy="4116697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ru-RU" sz="3200" b="1" i="0" dirty="0">
                <a:solidFill>
                  <a:srgbClr val="404040"/>
                </a:solidFill>
                <a:effectLst/>
                <a:latin typeface="DeepSeek-CJK-patch"/>
              </a:rPr>
              <a:t>9. Доступ для руководства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ru-RU" sz="3200" b="0" i="0" dirty="0">
                <a:solidFill>
                  <a:srgbClr val="404040"/>
                </a:solidFill>
                <a:effectLst/>
                <a:latin typeface="DeepSeek-CJK-patch"/>
              </a:rPr>
              <a:t>Администрация учреждения получает </a:t>
            </a:r>
            <a:r>
              <a:rPr lang="ru-RU" sz="3200" b="1" i="0" dirty="0">
                <a:solidFill>
                  <a:srgbClr val="404040"/>
                </a:solidFill>
                <a:effectLst/>
                <a:latin typeface="DeepSeek-CJK-patch"/>
              </a:rPr>
              <a:t>расширенный доступ</a:t>
            </a:r>
            <a:r>
              <a:rPr lang="ru-RU" sz="3200" b="0" i="0" dirty="0">
                <a:solidFill>
                  <a:srgbClr val="404040"/>
                </a:solidFill>
                <a:effectLst/>
                <a:latin typeface="DeepSeek-CJK-patch"/>
              </a:rPr>
              <a:t> для мониторинга обучения </a:t>
            </a:r>
            <a:r>
              <a:rPr lang="ru-RU" sz="3200" b="1" i="0" dirty="0">
                <a:solidFill>
                  <a:srgbClr val="404040"/>
                </a:solidFill>
                <a:effectLst/>
                <a:latin typeface="DeepSeek-CJK-patch"/>
              </a:rPr>
              <a:t>по всем подразделениям</a:t>
            </a:r>
            <a:r>
              <a:rPr lang="ru-RU" sz="3200" b="0" i="0" dirty="0">
                <a:solidFill>
                  <a:srgbClr val="404040"/>
                </a:solidFill>
                <a:effectLst/>
                <a:latin typeface="DeepSeek-CJK-patch"/>
              </a:rPr>
              <a:t>.</a:t>
            </a:r>
          </a:p>
        </p:txBody>
      </p:sp>
      <p:sp>
        <p:nvSpPr>
          <p:cNvPr id="1048598" name="Номер слайда 1">
            <a:extLst>
              <a:ext uri="{FF2B5EF4-FFF2-40B4-BE49-F238E27FC236}">
                <a16:creationId xmlns:a16="http://schemas.microsoft.com/office/drawing/2014/main" id="{FC0934E7-71FC-B156-68C0-B035A0228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CA38-E029-447B-91BF-F169DFAD2D75}" type="slidenum">
              <a:rPr lang="ru-RU" smtClean="0"/>
              <a:t>18</a:t>
            </a:fld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43AAE40-326E-EAD0-5C3A-C782208AB955}"/>
              </a:ext>
            </a:extLst>
          </p:cNvPr>
          <p:cNvSpPr/>
          <p:nvPr/>
        </p:nvSpPr>
        <p:spPr>
          <a:xfrm>
            <a:off x="0" y="6043478"/>
            <a:ext cx="12192000" cy="818207"/>
          </a:xfrm>
          <a:prstGeom prst="rect">
            <a:avLst/>
          </a:prstGeom>
          <a:solidFill>
            <a:srgbClr val="E42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FA7D9"/>
              </a:solidFill>
            </a:endParaRPr>
          </a:p>
        </p:txBody>
      </p:sp>
      <p:sp>
        <p:nvSpPr>
          <p:cNvPr id="13" name="Номер слайда 6">
            <a:extLst>
              <a:ext uri="{FF2B5EF4-FFF2-40B4-BE49-F238E27FC236}">
                <a16:creationId xmlns:a16="http://schemas.microsoft.com/office/drawing/2014/main" id="{BBC11278-E5C9-4383-9238-38FAB2016EC3}"/>
              </a:ext>
            </a:extLst>
          </p:cNvPr>
          <p:cNvSpPr txBox="1">
            <a:spLocks/>
          </p:cNvSpPr>
          <p:nvPr/>
        </p:nvSpPr>
        <p:spPr>
          <a:xfrm>
            <a:off x="8610600" y="635500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38CA38-E029-447B-91BF-F169DFAD2D75}" type="slidenum">
              <a:rPr lang="ru-RU" sz="2000" smtClean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pPr/>
              <a:t>18</a:t>
            </a:fld>
            <a:endParaRPr lang="ru-RU" sz="2000" dirty="0">
              <a:solidFill>
                <a:schemeClr val="bg1"/>
              </a:solidFill>
              <a:latin typeface="Roboto Slab" pitchFamily="2" charset="0"/>
              <a:ea typeface="Roboto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950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3F07D7-AECB-404C-3087-F6F1697035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4A5C83A-D78B-F02E-3A88-B168A1535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1999" cy="6044825"/>
          </a:xfrm>
          <a:prstGeom prst="rect">
            <a:avLst/>
          </a:prstGeom>
        </p:spPr>
      </p:pic>
      <p:sp>
        <p:nvSpPr>
          <p:cNvPr id="1048599" name="Заголовок 1">
            <a:extLst>
              <a:ext uri="{FF2B5EF4-FFF2-40B4-BE49-F238E27FC236}">
                <a16:creationId xmlns:a16="http://schemas.microsoft.com/office/drawing/2014/main" id="{8F30E169-203F-32E7-2307-1F0B54624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496143"/>
            <a:ext cx="10515600" cy="532799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ru-RU" sz="3200" b="1" i="0" dirty="0">
                <a:solidFill>
                  <a:srgbClr val="404040"/>
                </a:solidFill>
                <a:effectLst/>
                <a:latin typeface="DeepSeek-CJK-patch"/>
              </a:rPr>
              <a:t>10. Расширенные возможности личного кабинета</a:t>
            </a:r>
            <a:br>
              <a:rPr lang="ru-RU" sz="3200" b="1" i="0" dirty="0">
                <a:solidFill>
                  <a:srgbClr val="404040"/>
                </a:solidFill>
                <a:effectLst/>
                <a:latin typeface="DeepSeek-CJK-patch"/>
              </a:rPr>
            </a:br>
            <a:r>
              <a:rPr lang="ru-RU" sz="3200" b="1" i="0" dirty="0">
                <a:solidFill>
                  <a:srgbClr val="404040"/>
                </a:solidFill>
                <a:effectLst/>
                <a:latin typeface="DeepSeek-CJK-patch"/>
              </a:rPr>
              <a:t>10.1. Вкладка «Достижения» (значок «Кубок»)</a:t>
            </a:r>
          </a:p>
        </p:txBody>
      </p:sp>
      <p:sp>
        <p:nvSpPr>
          <p:cNvPr id="1048600" name="Прямоугольник 5">
            <a:extLst>
              <a:ext uri="{FF2B5EF4-FFF2-40B4-BE49-F238E27FC236}">
                <a16:creationId xmlns:a16="http://schemas.microsoft.com/office/drawing/2014/main" id="{710BE013-0C48-25A2-1CB4-425BA6EC1195}"/>
              </a:ext>
            </a:extLst>
          </p:cNvPr>
          <p:cNvSpPr/>
          <p:nvPr/>
        </p:nvSpPr>
        <p:spPr>
          <a:xfrm>
            <a:off x="5404976" y="6469821"/>
            <a:ext cx="6096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1200" i="1" dirty="0">
                <a:solidFill>
                  <a:schemeClr val="bg1">
                    <a:lumMod val="50000"/>
                  </a:schemeClr>
                </a:solidFill>
              </a:rPr>
              <a:t>https://www.who.int/emergencies/disease-outbreak-news/item/DON-389</a:t>
            </a:r>
          </a:p>
        </p:txBody>
      </p:sp>
      <p:sp>
        <p:nvSpPr>
          <p:cNvPr id="1048603" name="Номер слайда 2">
            <a:extLst>
              <a:ext uri="{FF2B5EF4-FFF2-40B4-BE49-F238E27FC236}">
                <a16:creationId xmlns:a16="http://schemas.microsoft.com/office/drawing/2014/main" id="{A0D65E9A-1137-64F3-55DB-F5E9E72F2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CA38-E029-447B-91BF-F169DFAD2D75}" type="slidenum">
              <a:rPr lang="ru-RU" smtClean="0"/>
              <a:t>19</a:t>
            </a:fld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9C4D0E0-2465-573D-A804-BFAF04D62F6A}"/>
              </a:ext>
            </a:extLst>
          </p:cNvPr>
          <p:cNvSpPr/>
          <p:nvPr/>
        </p:nvSpPr>
        <p:spPr>
          <a:xfrm>
            <a:off x="0" y="6043478"/>
            <a:ext cx="12192000" cy="818207"/>
          </a:xfrm>
          <a:prstGeom prst="rect">
            <a:avLst/>
          </a:prstGeom>
          <a:solidFill>
            <a:srgbClr val="FBBA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FA7D9"/>
              </a:solidFill>
            </a:endParaRPr>
          </a:p>
        </p:txBody>
      </p:sp>
      <p:sp>
        <p:nvSpPr>
          <p:cNvPr id="5" name="Номер слайда 6">
            <a:extLst>
              <a:ext uri="{FF2B5EF4-FFF2-40B4-BE49-F238E27FC236}">
                <a16:creationId xmlns:a16="http://schemas.microsoft.com/office/drawing/2014/main" id="{F2C7D1B9-B692-F5D6-377B-2349CE62F06E}"/>
              </a:ext>
            </a:extLst>
          </p:cNvPr>
          <p:cNvSpPr txBox="1">
            <a:spLocks/>
          </p:cNvSpPr>
          <p:nvPr/>
        </p:nvSpPr>
        <p:spPr>
          <a:xfrm>
            <a:off x="8610600" y="635500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38CA38-E029-447B-91BF-F169DFAD2D75}" type="slidenum">
              <a:rPr lang="ru-RU" sz="2000" smtClean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pPr/>
              <a:t>19</a:t>
            </a:fld>
            <a:endParaRPr lang="ru-RU" sz="2000" dirty="0">
              <a:solidFill>
                <a:schemeClr val="bg1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FB48E90A-601F-08C5-CCF3-984450593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678" y="2057885"/>
            <a:ext cx="10656179" cy="3999611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Пользователь может выполнять </a:t>
            </a:r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тематические задания</a:t>
            </a: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 по охране труда.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После выполнения всех заданий присваивается звание </a:t>
            </a:r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«Гроссмейстер охраны труда»</a:t>
            </a: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 (система достижений).</a:t>
            </a:r>
          </a:p>
        </p:txBody>
      </p:sp>
    </p:spTree>
    <p:extLst>
      <p:ext uri="{BB962C8B-B14F-4D97-AF65-F5344CB8AC3E}">
        <p14:creationId xmlns:p14="http://schemas.microsoft.com/office/powerpoint/2010/main" val="1179470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B7B8AC5-A046-4F44-D7B2-504BAC63AB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1999" cy="6044825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5603091-E9E8-3376-7D48-435BCDFB61E5}"/>
              </a:ext>
            </a:extLst>
          </p:cNvPr>
          <p:cNvSpPr/>
          <p:nvPr/>
        </p:nvSpPr>
        <p:spPr>
          <a:xfrm>
            <a:off x="0" y="6044825"/>
            <a:ext cx="12192000" cy="818207"/>
          </a:xfrm>
          <a:prstGeom prst="rect">
            <a:avLst/>
          </a:prstGeom>
          <a:solidFill>
            <a:srgbClr val="2FA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FA7D9"/>
              </a:solidFill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E790246-72DA-5673-243E-A3D5812AD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CA38-E029-447B-91BF-F169DFAD2D75}" type="slidenum">
              <a:rPr lang="ru-RU" sz="2000" smtClean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2</a:t>
            </a:fld>
            <a:endParaRPr lang="ru-RU" sz="2000" dirty="0">
              <a:solidFill>
                <a:schemeClr val="bg1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5" name="Объект 14">
            <a:extLst>
              <a:ext uri="{FF2B5EF4-FFF2-40B4-BE49-F238E27FC236}">
                <a16:creationId xmlns:a16="http://schemas.microsoft.com/office/drawing/2014/main" id="{3ADCDE15-A201-1128-9C1B-531C8589B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6742"/>
            <a:ext cx="10515600" cy="4351338"/>
          </a:xfrm>
        </p:spPr>
        <p:txBody>
          <a:bodyPr/>
          <a:lstStyle/>
          <a:p>
            <a:pPr algn="l">
              <a:buNone/>
            </a:pPr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Руководство пользователя по работе с порталом по охране труда</a:t>
            </a:r>
          </a:p>
          <a:p>
            <a:pPr algn="ctr">
              <a:buNone/>
            </a:pP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http://ohrana-truda.m35.dzm:8000</a:t>
            </a:r>
            <a:endParaRPr lang="ru-RU" b="1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buNone/>
            </a:pPr>
            <a:r>
              <a:rPr lang="ru-RU" b="0" i="1" dirty="0">
                <a:solidFill>
                  <a:srgbClr val="404040"/>
                </a:solidFill>
                <a:effectLst/>
                <a:latin typeface="DeepSeek-CJK-patch"/>
              </a:rPr>
              <a:t>(тестовая версия, доступна только в локальной сети, т.е. на рабочих компьютерах учреждения)</a:t>
            </a:r>
            <a:endParaRPr lang="ru-RU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/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Техническая поддержка:</a:t>
            </a:r>
            <a:b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</a:b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При возникновении сложностей обращайтесь к </a:t>
            </a:r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ведущему специалисту по охране труда Гуц С.С.</a:t>
            </a: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 (далее — </a:t>
            </a:r>
            <a:r>
              <a:rPr lang="ru-RU" b="0" i="1" dirty="0">
                <a:solidFill>
                  <a:srgbClr val="404040"/>
                </a:solidFill>
                <a:effectLst/>
                <a:latin typeface="DeepSeek-CJK-patch"/>
              </a:rPr>
              <a:t>Администратору</a:t>
            </a: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).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0A53BF-61EB-9E33-6766-F82EA556B0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3143025-EFDD-9E50-392F-EC37235A6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1999" cy="6044825"/>
          </a:xfrm>
          <a:prstGeom prst="rect">
            <a:avLst/>
          </a:prstGeom>
        </p:spPr>
      </p:pic>
      <p:sp>
        <p:nvSpPr>
          <p:cNvPr id="1048606" name="Прямоугольник 6">
            <a:extLst>
              <a:ext uri="{FF2B5EF4-FFF2-40B4-BE49-F238E27FC236}">
                <a16:creationId xmlns:a16="http://schemas.microsoft.com/office/drawing/2014/main" id="{15AA7E1A-32FC-721D-D1F3-7021A73BD676}"/>
              </a:ext>
            </a:extLst>
          </p:cNvPr>
          <p:cNvSpPr/>
          <p:nvPr/>
        </p:nvSpPr>
        <p:spPr>
          <a:xfrm>
            <a:off x="384826" y="1815548"/>
            <a:ext cx="10814108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sz="2800" b="1" i="0" dirty="0">
                <a:solidFill>
                  <a:srgbClr val="404040"/>
                </a:solidFill>
                <a:effectLst/>
                <a:latin typeface="DeepSeek-CJK-patch"/>
              </a:rPr>
              <a:t>Изменить данные</a:t>
            </a:r>
            <a:r>
              <a:rPr lang="ru-RU" sz="2800" b="0" i="0" dirty="0">
                <a:solidFill>
                  <a:srgbClr val="404040"/>
                </a:solidFill>
                <a:effectLst/>
                <a:latin typeface="DeepSeek-CJK-patch"/>
              </a:rPr>
              <a:t>: обновление информации в профиле (ФИО, должность и др.).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sz="2800" b="1" i="0" dirty="0">
                <a:solidFill>
                  <a:srgbClr val="404040"/>
                </a:solidFill>
                <a:effectLst/>
                <a:latin typeface="DeepSeek-CJK-patch"/>
              </a:rPr>
              <a:t>Аватар</a:t>
            </a:r>
            <a:r>
              <a:rPr lang="ru-RU" sz="2800" b="0" i="0" dirty="0">
                <a:solidFill>
                  <a:srgbClr val="404040"/>
                </a:solidFill>
                <a:effectLst/>
                <a:latin typeface="DeepSeek-CJK-patch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rgbClr val="404040"/>
                </a:solidFill>
                <a:effectLst/>
                <a:latin typeface="DeepSeek-CJK-patch"/>
              </a:rPr>
              <a:t>Загрузка готового изображения;</a:t>
            </a:r>
          </a:p>
          <a:p>
            <a:pPr marL="742950" lvl="1" indent="-28575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sz="2800" b="1" i="0" dirty="0">
                <a:solidFill>
                  <a:srgbClr val="404040"/>
                </a:solidFill>
                <a:effectLst/>
                <a:latin typeface="DeepSeek-CJK-patch"/>
              </a:rPr>
              <a:t>Генерация аватара</a:t>
            </a:r>
            <a:r>
              <a:rPr lang="ru-RU" sz="2800" b="0" i="0" dirty="0">
                <a:solidFill>
                  <a:srgbClr val="404040"/>
                </a:solidFill>
                <a:effectLst/>
                <a:latin typeface="DeepSeek-CJK-patch"/>
              </a:rPr>
              <a:t> (AI):</a:t>
            </a:r>
          </a:p>
          <a:p>
            <a:pPr marL="1143000" lvl="2" indent="-22860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rgbClr val="404040"/>
                </a:solidFill>
                <a:effectLst/>
                <a:latin typeface="DeepSeek-CJK-patch"/>
              </a:rPr>
              <a:t>Введите описание желаемого изображения.</a:t>
            </a:r>
          </a:p>
          <a:p>
            <a:pPr marL="1143000" lvl="2" indent="-22860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rgbClr val="404040"/>
                </a:solidFill>
                <a:effectLst/>
                <a:latin typeface="DeepSeek-CJK-patch"/>
              </a:rPr>
              <a:t>Выберите один из 3 стилей.</a:t>
            </a:r>
          </a:p>
          <a:p>
            <a:pPr marL="1143000" lvl="2" indent="-22860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rgbClr val="404040"/>
                </a:solidFill>
                <a:effectLst/>
                <a:latin typeface="DeepSeek-CJK-patch"/>
              </a:rPr>
              <a:t>Нажмите </a:t>
            </a:r>
            <a:r>
              <a:rPr lang="ru-RU" sz="2800" b="1" i="0" dirty="0">
                <a:solidFill>
                  <a:srgbClr val="404040"/>
                </a:solidFill>
                <a:effectLst/>
                <a:latin typeface="DeepSeek-CJK-patch"/>
              </a:rPr>
              <a:t>«Сгенерировать»</a:t>
            </a:r>
            <a:r>
              <a:rPr lang="ru-RU" sz="2800" b="0" i="0" dirty="0">
                <a:solidFill>
                  <a:srgbClr val="404040"/>
                </a:solidFill>
                <a:effectLst/>
                <a:latin typeface="DeepSeek-CJK-patch"/>
              </a:rPr>
              <a:t> → после обработки сохраните результат или создайте новый вариант.</a:t>
            </a:r>
          </a:p>
        </p:txBody>
      </p:sp>
      <p:sp>
        <p:nvSpPr>
          <p:cNvPr id="1048607" name="Номер слайда 2">
            <a:extLst>
              <a:ext uri="{FF2B5EF4-FFF2-40B4-BE49-F238E27FC236}">
                <a16:creationId xmlns:a16="http://schemas.microsoft.com/office/drawing/2014/main" id="{AEFB9F16-253F-C511-AB5B-5D3F30F35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CA38-E029-447B-91BF-F169DFAD2D75}" type="slidenum">
              <a:rPr lang="ru-RU" smtClean="0"/>
              <a:t>20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9F64F3C-DB94-77ED-BEFB-C4C51E0D153D}"/>
              </a:ext>
            </a:extLst>
          </p:cNvPr>
          <p:cNvSpPr/>
          <p:nvPr/>
        </p:nvSpPr>
        <p:spPr>
          <a:xfrm>
            <a:off x="0" y="6043478"/>
            <a:ext cx="12192000" cy="818207"/>
          </a:xfrm>
          <a:prstGeom prst="rect">
            <a:avLst/>
          </a:prstGeom>
          <a:solidFill>
            <a:srgbClr val="7453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4539B"/>
              </a:solidFill>
            </a:endParaRPr>
          </a:p>
        </p:txBody>
      </p:sp>
      <p:sp>
        <p:nvSpPr>
          <p:cNvPr id="10" name="Номер слайда 6">
            <a:extLst>
              <a:ext uri="{FF2B5EF4-FFF2-40B4-BE49-F238E27FC236}">
                <a16:creationId xmlns:a16="http://schemas.microsoft.com/office/drawing/2014/main" id="{D0A107E3-E846-E727-A235-38FB2A169A9A}"/>
              </a:ext>
            </a:extLst>
          </p:cNvPr>
          <p:cNvSpPr txBox="1">
            <a:spLocks/>
          </p:cNvSpPr>
          <p:nvPr/>
        </p:nvSpPr>
        <p:spPr>
          <a:xfrm>
            <a:off x="8610600" y="635500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38CA38-E029-447B-91BF-F169DFAD2D75}" type="slidenum">
              <a:rPr lang="ru-RU" sz="2000" smtClean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pPr/>
              <a:t>20</a:t>
            </a:fld>
            <a:endParaRPr lang="ru-RU" sz="2000" dirty="0">
              <a:solidFill>
                <a:schemeClr val="bg1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F0D0B6-B7C7-4D6F-81AC-7A4FC184745C}"/>
              </a:ext>
            </a:extLst>
          </p:cNvPr>
          <p:cNvSpPr txBox="1"/>
          <p:nvPr/>
        </p:nvSpPr>
        <p:spPr>
          <a:xfrm>
            <a:off x="2601157" y="665825"/>
            <a:ext cx="6667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3600" b="1" i="0" dirty="0">
                <a:solidFill>
                  <a:srgbClr val="404040"/>
                </a:solidFill>
                <a:effectLst/>
                <a:latin typeface="DeepSeek-CJK-patch"/>
              </a:rPr>
              <a:t>10.2. Редактирование профиля</a:t>
            </a:r>
          </a:p>
        </p:txBody>
      </p:sp>
    </p:spTree>
    <p:extLst>
      <p:ext uri="{BB962C8B-B14F-4D97-AF65-F5344CB8AC3E}">
        <p14:creationId xmlns:p14="http://schemas.microsoft.com/office/powerpoint/2010/main" val="17810108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9C3958-2145-9DA7-1F85-185B1FFBFD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A751419-996E-FDDC-7AC0-14072C35AD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1999" cy="6044825"/>
          </a:xfrm>
          <a:prstGeom prst="rect">
            <a:avLst/>
          </a:prstGeom>
        </p:spPr>
      </p:pic>
      <p:sp>
        <p:nvSpPr>
          <p:cNvPr id="1048609" name="Прямоугольник 4">
            <a:extLst>
              <a:ext uri="{FF2B5EF4-FFF2-40B4-BE49-F238E27FC236}">
                <a16:creationId xmlns:a16="http://schemas.microsoft.com/office/drawing/2014/main" id="{6BCF89BB-C8BA-16FF-1E23-6137D221D611}"/>
              </a:ext>
            </a:extLst>
          </p:cNvPr>
          <p:cNvSpPr/>
          <p:nvPr/>
        </p:nvSpPr>
        <p:spPr>
          <a:xfrm>
            <a:off x="384826" y="1341426"/>
            <a:ext cx="11404720" cy="3377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sz="2800" b="1" i="0" dirty="0">
                <a:solidFill>
                  <a:srgbClr val="404040"/>
                </a:solidFill>
                <a:effectLst/>
                <a:latin typeface="DeepSeek-CJK-patch"/>
              </a:rPr>
              <a:t>Как подключить</a:t>
            </a:r>
            <a:r>
              <a:rPr lang="ru-RU" sz="2800" b="0" i="0" dirty="0">
                <a:solidFill>
                  <a:srgbClr val="404040"/>
                </a:solidFill>
                <a:effectLst/>
                <a:latin typeface="DeepSeek-CJK-patch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rgbClr val="404040"/>
                </a:solidFill>
                <a:effectLst/>
                <a:latin typeface="DeepSeek-CJK-patch"/>
              </a:rPr>
              <a:t>Нажмите </a:t>
            </a:r>
            <a:r>
              <a:rPr lang="ru-RU" sz="2800" b="1" i="0" dirty="0">
                <a:solidFill>
                  <a:srgbClr val="404040"/>
                </a:solidFill>
                <a:effectLst/>
                <a:latin typeface="DeepSeek-CJK-patch"/>
              </a:rPr>
              <a:t>«Включить 2FA»</a:t>
            </a:r>
            <a:r>
              <a:rPr lang="ru-RU" sz="2800" b="0" i="0" dirty="0">
                <a:solidFill>
                  <a:srgbClr val="404040"/>
                </a:solidFill>
                <a:effectLst/>
                <a:latin typeface="DeepSeek-CJK-patch"/>
              </a:rPr>
              <a:t>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rgbClr val="404040"/>
                </a:solidFill>
                <a:effectLst/>
                <a:latin typeface="DeepSeek-CJK-patch"/>
              </a:rPr>
              <a:t>При следующем входе введите </a:t>
            </a:r>
            <a:r>
              <a:rPr lang="ru-RU" sz="2800" b="1" i="0" dirty="0">
                <a:solidFill>
                  <a:srgbClr val="404040"/>
                </a:solidFill>
                <a:effectLst/>
                <a:latin typeface="DeepSeek-CJK-patch"/>
              </a:rPr>
              <a:t>OTP-код</a:t>
            </a:r>
            <a:r>
              <a:rPr lang="ru-RU" sz="2800" b="0" i="0" dirty="0">
                <a:solidFill>
                  <a:srgbClr val="404040"/>
                </a:solidFill>
                <a:effectLst/>
                <a:latin typeface="DeepSeek-CJK-patch"/>
              </a:rPr>
              <a:t> (отправляется на </a:t>
            </a:r>
            <a:r>
              <a:rPr lang="ru-RU" sz="2800" b="0" i="0" dirty="0" err="1">
                <a:solidFill>
                  <a:srgbClr val="404040"/>
                </a:solidFill>
                <a:effectLst/>
                <a:latin typeface="DeepSeek-CJK-patch"/>
              </a:rPr>
              <a:t>email</a:t>
            </a:r>
            <a:r>
              <a:rPr lang="ru-RU" sz="2800" b="0" i="0" dirty="0">
                <a:solidFill>
                  <a:srgbClr val="404040"/>
                </a:solidFill>
                <a:effectLst/>
                <a:latin typeface="DeepSeek-CJK-patch"/>
              </a:rPr>
              <a:t>).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sz="2800" b="1" i="0" dirty="0">
                <a:solidFill>
                  <a:srgbClr val="404040"/>
                </a:solidFill>
                <a:effectLst/>
                <a:latin typeface="DeepSeek-CJK-patch"/>
              </a:rPr>
              <a:t>Важно</a:t>
            </a:r>
            <a:r>
              <a:rPr lang="ru-RU" sz="2800" b="0" i="0" dirty="0">
                <a:solidFill>
                  <a:srgbClr val="404040"/>
                </a:solidFill>
                <a:effectLst/>
                <a:latin typeface="DeepSeek-CJK-patch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rgbClr val="404040"/>
                </a:solidFill>
                <a:effectLst/>
                <a:latin typeface="DeepSeek-CJK-patch"/>
              </a:rPr>
              <a:t>Код требуется только при входе </a:t>
            </a:r>
            <a:r>
              <a:rPr lang="ru-RU" sz="2800" b="1" i="0" dirty="0">
                <a:solidFill>
                  <a:srgbClr val="404040"/>
                </a:solidFill>
                <a:effectLst/>
                <a:latin typeface="DeepSeek-CJK-patch"/>
              </a:rPr>
              <a:t>с нового устройства</a:t>
            </a:r>
            <a:r>
              <a:rPr lang="ru-RU" sz="2800" dirty="0">
                <a:solidFill>
                  <a:srgbClr val="404040"/>
                </a:solidFill>
                <a:latin typeface="DeepSeek-CJK-patch"/>
              </a:rPr>
              <a:t>.</a:t>
            </a:r>
            <a:endParaRPr lang="ru-RU" sz="2800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rgbClr val="404040"/>
                </a:solidFill>
                <a:effectLst/>
                <a:latin typeface="DeepSeek-CJK-patch"/>
              </a:rPr>
              <a:t>При ошибке: запросите новый код или обратитесь к Администратору.</a:t>
            </a:r>
          </a:p>
        </p:txBody>
      </p:sp>
      <p:sp>
        <p:nvSpPr>
          <p:cNvPr id="1048613" name="Номер слайда 1">
            <a:extLst>
              <a:ext uri="{FF2B5EF4-FFF2-40B4-BE49-F238E27FC236}">
                <a16:creationId xmlns:a16="http://schemas.microsoft.com/office/drawing/2014/main" id="{50B451AC-F6D3-F942-ADA5-BFF77A644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CA38-E029-447B-91BF-F169DFAD2D75}" type="slidenum">
              <a:rPr lang="ru-RU" smtClean="0"/>
              <a:t>21</a:t>
            </a:fld>
            <a:endParaRPr lang="ru-RU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D3B65DF-067B-850A-CEE4-72CDE86B344B}"/>
              </a:ext>
            </a:extLst>
          </p:cNvPr>
          <p:cNvSpPr txBox="1">
            <a:spLocks/>
          </p:cNvSpPr>
          <p:nvPr/>
        </p:nvSpPr>
        <p:spPr>
          <a:xfrm>
            <a:off x="630682" y="404314"/>
            <a:ext cx="10515600" cy="5327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None/>
            </a:pPr>
            <a:r>
              <a:rPr lang="ru-RU" sz="2800" b="1" i="0" dirty="0">
                <a:solidFill>
                  <a:srgbClr val="404040"/>
                </a:solidFill>
                <a:effectLst/>
                <a:latin typeface="DeepSeek-CJK-patch"/>
              </a:rPr>
              <a:t>11. Расширенные Настройки безопасности</a:t>
            </a:r>
          </a:p>
          <a:p>
            <a:pPr algn="ctr"/>
            <a:r>
              <a:rPr lang="ru-RU" sz="2800" b="1" i="0" dirty="0">
                <a:solidFill>
                  <a:srgbClr val="404040"/>
                </a:solidFill>
                <a:effectLst/>
                <a:latin typeface="DeepSeek-CJK-patch"/>
              </a:rPr>
              <a:t>11.1. Двухфакторная авторизация (2FA)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8805114-15A6-1BAE-5A58-38A156E66B71}"/>
              </a:ext>
            </a:extLst>
          </p:cNvPr>
          <p:cNvSpPr/>
          <p:nvPr/>
        </p:nvSpPr>
        <p:spPr>
          <a:xfrm>
            <a:off x="0" y="6043478"/>
            <a:ext cx="12192000" cy="818207"/>
          </a:xfrm>
          <a:prstGeom prst="rect">
            <a:avLst/>
          </a:prstGeom>
          <a:solidFill>
            <a:srgbClr val="2BB5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BB5BC"/>
              </a:solidFill>
            </a:endParaRPr>
          </a:p>
        </p:txBody>
      </p:sp>
      <p:sp>
        <p:nvSpPr>
          <p:cNvPr id="8" name="Номер слайда 6">
            <a:extLst>
              <a:ext uri="{FF2B5EF4-FFF2-40B4-BE49-F238E27FC236}">
                <a16:creationId xmlns:a16="http://schemas.microsoft.com/office/drawing/2014/main" id="{05073B7A-5B72-032F-76CE-24334966F5FE}"/>
              </a:ext>
            </a:extLst>
          </p:cNvPr>
          <p:cNvSpPr txBox="1">
            <a:spLocks/>
          </p:cNvSpPr>
          <p:nvPr/>
        </p:nvSpPr>
        <p:spPr>
          <a:xfrm>
            <a:off x="8610600" y="635500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38CA38-E029-447B-91BF-F169DFAD2D75}" type="slidenum">
              <a:rPr lang="ru-RU" sz="2000" smtClean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pPr/>
              <a:t>21</a:t>
            </a:fld>
            <a:endParaRPr lang="ru-RU" sz="2000" dirty="0">
              <a:solidFill>
                <a:schemeClr val="bg1"/>
              </a:solidFill>
              <a:latin typeface="Roboto Slab" pitchFamily="2" charset="0"/>
              <a:ea typeface="Roboto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68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A6ECA-7281-BB31-F28D-72B0A59403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A19FA73-6442-9FBA-2F6C-FFE3133C8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1999" cy="6044825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2763574-C3BB-2A45-AC0A-2774E06107E0}"/>
              </a:ext>
            </a:extLst>
          </p:cNvPr>
          <p:cNvSpPr/>
          <p:nvPr/>
        </p:nvSpPr>
        <p:spPr>
          <a:xfrm>
            <a:off x="0" y="6044825"/>
            <a:ext cx="12192000" cy="818207"/>
          </a:xfrm>
          <a:prstGeom prst="rect">
            <a:avLst/>
          </a:prstGeom>
          <a:solidFill>
            <a:srgbClr val="2FA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FA7D9"/>
              </a:solidFill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921C222-072F-336B-B456-678A63155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CA38-E029-447B-91BF-F169DFAD2D75}" type="slidenum">
              <a:rPr lang="ru-RU" sz="2000" smtClean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22</a:t>
            </a:fld>
            <a:endParaRPr lang="ru-RU" sz="2000" dirty="0">
              <a:solidFill>
                <a:schemeClr val="bg1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5" name="Объект 14">
            <a:extLst>
              <a:ext uri="{FF2B5EF4-FFF2-40B4-BE49-F238E27FC236}">
                <a16:creationId xmlns:a16="http://schemas.microsoft.com/office/drawing/2014/main" id="{2B6BD928-1401-EEAA-F20D-BE2794A9D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Секретный вопрос</a:t>
            </a: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: помогает восстановить доступ при утере пароля.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Резервный </a:t>
            </a:r>
            <a:r>
              <a:rPr lang="ru-RU" b="1" i="0" dirty="0" err="1">
                <a:solidFill>
                  <a:srgbClr val="404040"/>
                </a:solidFill>
                <a:effectLst/>
                <a:latin typeface="DeepSeek-CJK-patch"/>
              </a:rPr>
              <a:t>email</a:t>
            </a: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: для отправки кодов восстановления.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Смена пароля</a:t>
            </a: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: рекомендуется обновлять пароль каждые 3–6 месяцев.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529A54-402F-79B9-63E2-207017230FC8}"/>
              </a:ext>
            </a:extLst>
          </p:cNvPr>
          <p:cNvSpPr txBox="1"/>
          <p:nvPr/>
        </p:nvSpPr>
        <p:spPr>
          <a:xfrm>
            <a:off x="2009775" y="543480"/>
            <a:ext cx="7772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b="1" i="0" dirty="0">
                <a:solidFill>
                  <a:srgbClr val="404040"/>
                </a:solidFill>
                <a:effectLst/>
                <a:latin typeface="DeepSeek-CJK-patch"/>
              </a:rPr>
              <a:t>11.2. Дополнительная защита аккаунта</a:t>
            </a:r>
          </a:p>
        </p:txBody>
      </p:sp>
    </p:spTree>
    <p:extLst>
      <p:ext uri="{BB962C8B-B14F-4D97-AF65-F5344CB8AC3E}">
        <p14:creationId xmlns:p14="http://schemas.microsoft.com/office/powerpoint/2010/main" val="26922500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D8DFC3-CE4E-CC74-FB33-CFEC010A5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6B9213E-F713-D5AB-5A02-E8B8AB7C7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1999" cy="6044825"/>
          </a:xfrm>
          <a:prstGeom prst="rect">
            <a:avLst/>
          </a:prstGeom>
        </p:spPr>
      </p:pic>
      <p:sp>
        <p:nvSpPr>
          <p:cNvPr id="1048595" name="Объект 2">
            <a:extLst>
              <a:ext uri="{FF2B5EF4-FFF2-40B4-BE49-F238E27FC236}">
                <a16:creationId xmlns:a16="http://schemas.microsoft.com/office/drawing/2014/main" id="{5AD649D3-2EDB-1BC0-7E3B-4238AAB3C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543" y="1536270"/>
            <a:ext cx="10656179" cy="4116697"/>
          </a:xfrm>
        </p:spPr>
        <p:txBody>
          <a:bodyPr>
            <a:noAutofit/>
          </a:bodyPr>
          <a:lstStyle/>
          <a:p>
            <a:pPr algn="ctr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Просмотр дат и времени входов в систему (контроль безопасности).</a:t>
            </a:r>
          </a:p>
        </p:txBody>
      </p:sp>
      <p:sp>
        <p:nvSpPr>
          <p:cNvPr id="1048596" name="Заголовок 1">
            <a:extLst>
              <a:ext uri="{FF2B5EF4-FFF2-40B4-BE49-F238E27FC236}">
                <a16:creationId xmlns:a16="http://schemas.microsoft.com/office/drawing/2014/main" id="{0694879B-E374-69C7-0893-2820A2F7A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57" y="403156"/>
            <a:ext cx="10410765" cy="532799"/>
          </a:xfrm>
        </p:spPr>
        <p:txBody>
          <a:bodyPr>
            <a:noAutofit/>
          </a:bodyPr>
          <a:lstStyle/>
          <a:p>
            <a:pPr algn="ctr"/>
            <a:r>
              <a:rPr lang="ru-RU" sz="3200" b="1" i="0" dirty="0">
                <a:solidFill>
                  <a:srgbClr val="404040"/>
                </a:solidFill>
                <a:effectLst/>
                <a:latin typeface="DeepSeek-CJK-patch"/>
              </a:rPr>
              <a:t>11.3. История посещений</a:t>
            </a:r>
          </a:p>
        </p:txBody>
      </p:sp>
      <p:sp>
        <p:nvSpPr>
          <p:cNvPr id="1048598" name="Номер слайда 1">
            <a:extLst>
              <a:ext uri="{FF2B5EF4-FFF2-40B4-BE49-F238E27FC236}">
                <a16:creationId xmlns:a16="http://schemas.microsoft.com/office/drawing/2014/main" id="{84D41703-D0A2-B353-EDA1-979F6E9BA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CA38-E029-447B-91BF-F169DFAD2D75}" type="slidenum">
              <a:rPr lang="ru-RU" smtClean="0"/>
              <a:t>23</a:t>
            </a:fld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6F6AC5C-59FC-AC69-438A-0A7A77834444}"/>
              </a:ext>
            </a:extLst>
          </p:cNvPr>
          <p:cNvSpPr/>
          <p:nvPr/>
        </p:nvSpPr>
        <p:spPr>
          <a:xfrm>
            <a:off x="0" y="6043478"/>
            <a:ext cx="12192000" cy="818207"/>
          </a:xfrm>
          <a:prstGeom prst="rect">
            <a:avLst/>
          </a:prstGeom>
          <a:solidFill>
            <a:srgbClr val="E42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FA7D9"/>
              </a:solidFill>
            </a:endParaRPr>
          </a:p>
        </p:txBody>
      </p:sp>
      <p:sp>
        <p:nvSpPr>
          <p:cNvPr id="13" name="Номер слайда 6">
            <a:extLst>
              <a:ext uri="{FF2B5EF4-FFF2-40B4-BE49-F238E27FC236}">
                <a16:creationId xmlns:a16="http://schemas.microsoft.com/office/drawing/2014/main" id="{0A6B27E6-3023-B27F-CE4E-8E6CAF4263A5}"/>
              </a:ext>
            </a:extLst>
          </p:cNvPr>
          <p:cNvSpPr txBox="1">
            <a:spLocks/>
          </p:cNvSpPr>
          <p:nvPr/>
        </p:nvSpPr>
        <p:spPr>
          <a:xfrm>
            <a:off x="8610600" y="635500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38CA38-E029-447B-91BF-F169DFAD2D75}" type="slidenum">
              <a:rPr lang="ru-RU" sz="2000" smtClean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pPr/>
              <a:t>23</a:t>
            </a:fld>
            <a:endParaRPr lang="ru-RU" sz="2000" dirty="0">
              <a:solidFill>
                <a:schemeClr val="bg1"/>
              </a:solidFill>
              <a:latin typeface="Roboto Slab" pitchFamily="2" charset="0"/>
              <a:ea typeface="Roboto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561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AE8877-4BC9-C93C-F52E-54DCA60A8A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B2DE9C0-6CF6-678E-9040-59382FB00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1999" cy="6044825"/>
          </a:xfrm>
          <a:prstGeom prst="rect">
            <a:avLst/>
          </a:prstGeom>
        </p:spPr>
      </p:pic>
      <p:sp>
        <p:nvSpPr>
          <p:cNvPr id="1048599" name="Заголовок 1">
            <a:extLst>
              <a:ext uri="{FF2B5EF4-FFF2-40B4-BE49-F238E27FC236}">
                <a16:creationId xmlns:a16="http://schemas.microsoft.com/office/drawing/2014/main" id="{EAD3FA1C-8C09-907F-F34E-F8A2818D9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166959"/>
            <a:ext cx="10515600" cy="532799"/>
          </a:xfrm>
        </p:spPr>
        <p:txBody>
          <a:bodyPr>
            <a:noAutofit/>
          </a:bodyPr>
          <a:lstStyle/>
          <a:p>
            <a:pPr algn="ctr"/>
            <a:r>
              <a:rPr lang="ru-RU" sz="3200" b="1" i="0" dirty="0">
                <a:solidFill>
                  <a:srgbClr val="404040"/>
                </a:solidFill>
                <a:effectLst/>
                <a:latin typeface="DeepSeek-CJK-patch"/>
              </a:rPr>
              <a:t>12. Восстановление доступа</a:t>
            </a:r>
            <a:br>
              <a:rPr lang="ru-RU" sz="3200" b="1" i="0" dirty="0">
                <a:solidFill>
                  <a:srgbClr val="404040"/>
                </a:solidFill>
                <a:effectLst/>
                <a:latin typeface="DeepSeek-CJK-patch"/>
              </a:rPr>
            </a:br>
            <a:endParaRPr lang="ru-RU" sz="3200" b="1" dirty="0">
              <a:solidFill>
                <a:srgbClr val="504F4F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048600" name="Прямоугольник 5">
            <a:extLst>
              <a:ext uri="{FF2B5EF4-FFF2-40B4-BE49-F238E27FC236}">
                <a16:creationId xmlns:a16="http://schemas.microsoft.com/office/drawing/2014/main" id="{FF02FBAB-8564-C84C-7143-510518041FE6}"/>
              </a:ext>
            </a:extLst>
          </p:cNvPr>
          <p:cNvSpPr/>
          <p:nvPr/>
        </p:nvSpPr>
        <p:spPr>
          <a:xfrm>
            <a:off x="5404976" y="6469821"/>
            <a:ext cx="6096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1200" i="1" dirty="0">
                <a:solidFill>
                  <a:schemeClr val="bg1">
                    <a:lumMod val="50000"/>
                  </a:schemeClr>
                </a:solidFill>
              </a:rPr>
              <a:t>https://www.who.int/emergencies/disease-outbreak-news/item/DON-389</a:t>
            </a:r>
          </a:p>
        </p:txBody>
      </p:sp>
      <p:sp>
        <p:nvSpPr>
          <p:cNvPr id="1048603" name="Номер слайда 2">
            <a:extLst>
              <a:ext uri="{FF2B5EF4-FFF2-40B4-BE49-F238E27FC236}">
                <a16:creationId xmlns:a16="http://schemas.microsoft.com/office/drawing/2014/main" id="{AD04D782-F0BD-9F0F-F78A-A0735924B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CA38-E029-447B-91BF-F169DFAD2D75}" type="slidenum">
              <a:rPr lang="ru-RU" smtClean="0"/>
              <a:t>24</a:t>
            </a:fld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11329D8-0557-1948-857C-3F7D72E3CD5E}"/>
              </a:ext>
            </a:extLst>
          </p:cNvPr>
          <p:cNvSpPr/>
          <p:nvPr/>
        </p:nvSpPr>
        <p:spPr>
          <a:xfrm>
            <a:off x="0" y="6043478"/>
            <a:ext cx="12192000" cy="818207"/>
          </a:xfrm>
          <a:prstGeom prst="rect">
            <a:avLst/>
          </a:prstGeom>
          <a:solidFill>
            <a:srgbClr val="FBBA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FA7D9"/>
              </a:solidFill>
            </a:endParaRPr>
          </a:p>
        </p:txBody>
      </p:sp>
      <p:sp>
        <p:nvSpPr>
          <p:cNvPr id="5" name="Номер слайда 6">
            <a:extLst>
              <a:ext uri="{FF2B5EF4-FFF2-40B4-BE49-F238E27FC236}">
                <a16:creationId xmlns:a16="http://schemas.microsoft.com/office/drawing/2014/main" id="{9F6C9D34-ED57-A001-CA8E-D33E28C7FE8D}"/>
              </a:ext>
            </a:extLst>
          </p:cNvPr>
          <p:cNvSpPr txBox="1">
            <a:spLocks/>
          </p:cNvSpPr>
          <p:nvPr/>
        </p:nvSpPr>
        <p:spPr>
          <a:xfrm>
            <a:off x="8610600" y="635500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38CA38-E029-447B-91BF-F169DFAD2D75}" type="slidenum">
              <a:rPr lang="ru-RU" sz="2000" smtClean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pPr/>
              <a:t>24</a:t>
            </a:fld>
            <a:endParaRPr lang="ru-RU" sz="2000" dirty="0">
              <a:solidFill>
                <a:schemeClr val="bg1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C5769601-6135-045C-4333-6F0A6AE5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967" y="1074767"/>
            <a:ext cx="10656179" cy="3999611"/>
          </a:xfrm>
        </p:spPr>
        <p:txBody>
          <a:bodyPr>
            <a:noAutofit/>
          </a:bodyPr>
          <a:lstStyle/>
          <a:p>
            <a:pPr algn="l">
              <a:buNone/>
            </a:pPr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12.1. Забыли пароль?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Восстановление через </a:t>
            </a:r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основной или резервный </a:t>
            </a:r>
            <a:r>
              <a:rPr lang="ru-RU" b="1" i="0" dirty="0" err="1">
                <a:solidFill>
                  <a:srgbClr val="404040"/>
                </a:solidFill>
                <a:effectLst/>
                <a:latin typeface="DeepSeek-CJK-patch"/>
              </a:rPr>
              <a:t>email</a:t>
            </a: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 (инструкция придет письмом).</a:t>
            </a:r>
          </a:p>
          <a:p>
            <a:pPr algn="l">
              <a:buNone/>
            </a:pPr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12.2. Авторизация через </a:t>
            </a:r>
            <a:r>
              <a:rPr lang="ru-RU" b="1" i="0" dirty="0" err="1">
                <a:solidFill>
                  <a:srgbClr val="404040"/>
                </a:solidFill>
                <a:effectLst/>
                <a:latin typeface="DeepSeek-CJK-patch"/>
              </a:rPr>
              <a:t>GitHub</a:t>
            </a:r>
            <a:endParaRPr lang="ru-RU" b="1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Альтернативный вход через аккаунт </a:t>
            </a:r>
            <a:r>
              <a:rPr lang="ru-RU" b="0" i="0" dirty="0" err="1">
                <a:solidFill>
                  <a:srgbClr val="404040"/>
                </a:solidFill>
                <a:effectLst/>
                <a:latin typeface="DeepSeek-CJK-patch"/>
              </a:rPr>
              <a:t>GitHub</a:t>
            </a: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 (позже добавятся другие соцсети).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Ограничения</a:t>
            </a: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Пользователи с меткой </a:t>
            </a:r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«Социальные»</a:t>
            </a: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 не имеют доступа к некоторым функциям (например, «Настройки»).</a:t>
            </a:r>
          </a:p>
        </p:txBody>
      </p:sp>
    </p:spTree>
    <p:extLst>
      <p:ext uri="{BB962C8B-B14F-4D97-AF65-F5344CB8AC3E}">
        <p14:creationId xmlns:p14="http://schemas.microsoft.com/office/powerpoint/2010/main" val="3980848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13077E-4349-242A-6E7C-57F2FBFCF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33AD7D4-2075-F74D-6734-B54639D4E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1999" cy="6044825"/>
          </a:xfrm>
          <a:prstGeom prst="rect">
            <a:avLst/>
          </a:prstGeom>
        </p:spPr>
      </p:pic>
      <p:sp>
        <p:nvSpPr>
          <p:cNvPr id="1048606" name="Прямоугольник 6">
            <a:extLst>
              <a:ext uri="{FF2B5EF4-FFF2-40B4-BE49-F238E27FC236}">
                <a16:creationId xmlns:a16="http://schemas.microsoft.com/office/drawing/2014/main" id="{41884213-AEC6-11A6-474E-36A7CEE3CCD6}"/>
              </a:ext>
            </a:extLst>
          </p:cNvPr>
          <p:cNvSpPr/>
          <p:nvPr/>
        </p:nvSpPr>
        <p:spPr>
          <a:xfrm>
            <a:off x="384826" y="1815548"/>
            <a:ext cx="10814108" cy="3248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13.1. RSS-лента</a:t>
            </a:r>
            <a:endParaRPr lang="ru-RU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Подписка на обновления статей (доступна в соответствующем разделе).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13.2. API проекта</a:t>
            </a:r>
            <a:endParaRPr lang="ru-RU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Адрес: http://ohrana-truda.m35.dzm:8000/api/v1/ (бета-версия).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Цель</a:t>
            </a:r>
            <a:r>
              <a:rPr lang="ru-RU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интеграция с мобильным приложением в будущем.</a:t>
            </a:r>
          </a:p>
        </p:txBody>
      </p:sp>
      <p:sp>
        <p:nvSpPr>
          <p:cNvPr id="1048607" name="Номер слайда 2">
            <a:extLst>
              <a:ext uri="{FF2B5EF4-FFF2-40B4-BE49-F238E27FC236}">
                <a16:creationId xmlns:a16="http://schemas.microsoft.com/office/drawing/2014/main" id="{C7B231F3-6424-9342-8472-43A446D2B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CA38-E029-447B-91BF-F169DFAD2D75}" type="slidenum">
              <a:rPr lang="ru-RU" smtClean="0"/>
              <a:t>25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F82E5DE-70B5-9755-D841-4778B7D58367}"/>
              </a:ext>
            </a:extLst>
          </p:cNvPr>
          <p:cNvSpPr/>
          <p:nvPr/>
        </p:nvSpPr>
        <p:spPr>
          <a:xfrm>
            <a:off x="0" y="6043478"/>
            <a:ext cx="12192000" cy="818207"/>
          </a:xfrm>
          <a:prstGeom prst="rect">
            <a:avLst/>
          </a:prstGeom>
          <a:solidFill>
            <a:srgbClr val="7453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4539B"/>
              </a:solidFill>
            </a:endParaRPr>
          </a:p>
        </p:txBody>
      </p:sp>
      <p:sp>
        <p:nvSpPr>
          <p:cNvPr id="10" name="Номер слайда 6">
            <a:extLst>
              <a:ext uri="{FF2B5EF4-FFF2-40B4-BE49-F238E27FC236}">
                <a16:creationId xmlns:a16="http://schemas.microsoft.com/office/drawing/2014/main" id="{3FBD1C0C-5DB5-21A0-7D3B-9756FA6B4977}"/>
              </a:ext>
            </a:extLst>
          </p:cNvPr>
          <p:cNvSpPr txBox="1">
            <a:spLocks/>
          </p:cNvSpPr>
          <p:nvPr/>
        </p:nvSpPr>
        <p:spPr>
          <a:xfrm>
            <a:off x="8610600" y="635500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38CA38-E029-447B-91BF-F169DFAD2D75}" type="slidenum">
              <a:rPr lang="ru-RU" sz="2000" smtClean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pPr/>
              <a:t>25</a:t>
            </a:fld>
            <a:endParaRPr lang="ru-RU" sz="2000" dirty="0">
              <a:solidFill>
                <a:schemeClr val="bg1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3EA41B-BDB9-1C84-E0C0-69090D52D00A}"/>
              </a:ext>
            </a:extLst>
          </p:cNvPr>
          <p:cNvSpPr txBox="1"/>
          <p:nvPr/>
        </p:nvSpPr>
        <p:spPr>
          <a:xfrm>
            <a:off x="2601157" y="665825"/>
            <a:ext cx="6667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3600" b="1" i="0" dirty="0">
                <a:solidFill>
                  <a:srgbClr val="404040"/>
                </a:solidFill>
                <a:effectLst/>
                <a:latin typeface="DeepSeek-CJK-patch"/>
              </a:rPr>
              <a:t>13. Дополнительные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5069264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DBD7C8-5080-71C1-C45E-7EEE53DACF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913F42E-09C6-2F4C-98A1-89B57637A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1999" cy="6044825"/>
          </a:xfrm>
          <a:prstGeom prst="rect">
            <a:avLst/>
          </a:prstGeom>
        </p:spPr>
      </p:pic>
      <p:sp>
        <p:nvSpPr>
          <p:cNvPr id="1048609" name="Прямоугольник 4">
            <a:extLst>
              <a:ext uri="{FF2B5EF4-FFF2-40B4-BE49-F238E27FC236}">
                <a16:creationId xmlns:a16="http://schemas.microsoft.com/office/drawing/2014/main" id="{DBD40EBF-3971-6D7A-2CFB-8B24AAF8B4E4}"/>
              </a:ext>
            </a:extLst>
          </p:cNvPr>
          <p:cNvSpPr/>
          <p:nvPr/>
        </p:nvSpPr>
        <p:spPr>
          <a:xfrm>
            <a:off x="393639" y="1013532"/>
            <a:ext cx="11404720" cy="5101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sz="2800" b="1" i="0" dirty="0">
                <a:solidFill>
                  <a:srgbClr val="404040"/>
                </a:solidFill>
                <a:effectLst/>
                <a:latin typeface="DeepSeek-CJK-patch"/>
              </a:rPr>
              <a:t>14.1. Панель администратора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rgbClr val="404040"/>
                </a:solidFill>
                <a:effectLst/>
                <a:latin typeface="DeepSeek-CJK-patch"/>
              </a:rPr>
              <a:t>Управление данными через </a:t>
            </a:r>
            <a:r>
              <a:rPr lang="ru-RU" sz="2800" b="1" i="0" dirty="0" err="1">
                <a:solidFill>
                  <a:srgbClr val="404040"/>
                </a:solidFill>
                <a:effectLst/>
                <a:latin typeface="DeepSeek-CJK-patch"/>
              </a:rPr>
              <a:t>PostgreSQL</a:t>
            </a:r>
            <a:r>
              <a:rPr lang="ru-RU" sz="2800" b="1" i="0" dirty="0">
                <a:solidFill>
                  <a:srgbClr val="404040"/>
                </a:solidFill>
                <a:effectLst/>
                <a:latin typeface="DeepSeek-CJK-patch"/>
              </a:rPr>
              <a:t> базу данных</a:t>
            </a:r>
            <a:r>
              <a:rPr lang="ru-RU" sz="2800" b="0" i="0" dirty="0">
                <a:solidFill>
                  <a:srgbClr val="404040"/>
                </a:solidFill>
                <a:effectLst/>
                <a:latin typeface="DeepSeek-CJK-patch"/>
              </a:rPr>
              <a:t>.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rgbClr val="404040"/>
                </a:solidFill>
                <a:effectLst/>
                <a:latin typeface="DeepSeek-CJK-patch"/>
              </a:rPr>
              <a:t>Функционал для специалистов по охране труда (СОТ):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rgbClr val="404040"/>
                </a:solidFill>
                <a:effectLst/>
                <a:latin typeface="DeepSeek-CJK-patch"/>
              </a:rPr>
              <a:t>Добавление обучения для сотрудников (например, при смене должности).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rgbClr val="404040"/>
                </a:solidFill>
                <a:effectLst/>
                <a:latin typeface="DeepSeek-CJK-patch"/>
              </a:rPr>
              <a:t>Мониторинг успеваемости с фильтрацией по подразделениям.</a:t>
            </a:r>
          </a:p>
          <a:p>
            <a:pPr>
              <a:buNone/>
            </a:pPr>
            <a:r>
              <a:rPr lang="ru-RU" sz="2800" b="1" i="0" dirty="0">
                <a:solidFill>
                  <a:srgbClr val="404040"/>
                </a:solidFill>
                <a:effectLst/>
                <a:latin typeface="DeepSeek-CJK-patch"/>
              </a:rPr>
              <a:t>14.2. Загрузка документов</a:t>
            </a:r>
          </a:p>
          <a:p>
            <a:pPr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rgbClr val="404040"/>
                </a:solidFill>
                <a:effectLst/>
                <a:latin typeface="DeepSeek-CJK-patch"/>
              </a:rPr>
              <a:t>Массовая загрузка файлов: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rgbClr val="404040"/>
                </a:solidFill>
                <a:effectLst/>
                <a:latin typeface="DeepSeek-CJK-patch"/>
              </a:rPr>
              <a:t>Для нескольких отделений одновременно (например, для всех инфекционных отделений).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rgbClr val="404040"/>
                </a:solidFill>
                <a:effectLst/>
                <a:latin typeface="DeepSeek-CJK-patch"/>
              </a:rPr>
              <a:t>Шаблоны и инструкции.</a:t>
            </a:r>
          </a:p>
        </p:txBody>
      </p:sp>
      <p:sp>
        <p:nvSpPr>
          <p:cNvPr id="1048613" name="Номер слайда 1">
            <a:extLst>
              <a:ext uri="{FF2B5EF4-FFF2-40B4-BE49-F238E27FC236}">
                <a16:creationId xmlns:a16="http://schemas.microsoft.com/office/drawing/2014/main" id="{340564CA-377A-4670-1965-D61A534E0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CA38-E029-447B-91BF-F169DFAD2D75}" type="slidenum">
              <a:rPr lang="ru-RU" smtClean="0"/>
              <a:t>26</a:t>
            </a:fld>
            <a:endParaRPr lang="ru-RU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3115869-F570-0009-EAA4-80AAB065F49D}"/>
              </a:ext>
            </a:extLst>
          </p:cNvPr>
          <p:cNvSpPr txBox="1">
            <a:spLocks/>
          </p:cNvSpPr>
          <p:nvPr/>
        </p:nvSpPr>
        <p:spPr>
          <a:xfrm>
            <a:off x="630682" y="404314"/>
            <a:ext cx="10515600" cy="5327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i="0" dirty="0">
                <a:solidFill>
                  <a:srgbClr val="404040"/>
                </a:solidFill>
                <a:effectLst/>
                <a:latin typeface="DeepSeek-CJK-patch"/>
              </a:rPr>
              <a:t>14. Административные инструменты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814C743-10F8-E1F6-DD75-6ED67715BAC6}"/>
              </a:ext>
            </a:extLst>
          </p:cNvPr>
          <p:cNvSpPr/>
          <p:nvPr/>
        </p:nvSpPr>
        <p:spPr>
          <a:xfrm>
            <a:off x="0" y="6043478"/>
            <a:ext cx="12192000" cy="818207"/>
          </a:xfrm>
          <a:prstGeom prst="rect">
            <a:avLst/>
          </a:prstGeom>
          <a:solidFill>
            <a:srgbClr val="2BB5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BB5BC"/>
              </a:solidFill>
            </a:endParaRPr>
          </a:p>
        </p:txBody>
      </p:sp>
      <p:sp>
        <p:nvSpPr>
          <p:cNvPr id="8" name="Номер слайда 6">
            <a:extLst>
              <a:ext uri="{FF2B5EF4-FFF2-40B4-BE49-F238E27FC236}">
                <a16:creationId xmlns:a16="http://schemas.microsoft.com/office/drawing/2014/main" id="{22B2FEBB-AE56-CD4E-27CF-E1966313F883}"/>
              </a:ext>
            </a:extLst>
          </p:cNvPr>
          <p:cNvSpPr txBox="1">
            <a:spLocks/>
          </p:cNvSpPr>
          <p:nvPr/>
        </p:nvSpPr>
        <p:spPr>
          <a:xfrm>
            <a:off x="8610600" y="635500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38CA38-E029-447B-91BF-F169DFAD2D75}" type="slidenum">
              <a:rPr lang="ru-RU" sz="2000" smtClean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pPr/>
              <a:t>26</a:t>
            </a:fld>
            <a:endParaRPr lang="ru-RU" sz="2000" dirty="0">
              <a:solidFill>
                <a:schemeClr val="bg1"/>
              </a:solidFill>
              <a:latin typeface="Roboto Slab" pitchFamily="2" charset="0"/>
              <a:ea typeface="Roboto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1920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A1330A-8FFB-8CB9-8650-E3E097927F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3A4CEBC-4DDD-61CF-D3FC-4BCD8FFE2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1999" cy="6044825"/>
          </a:xfrm>
          <a:prstGeom prst="rect">
            <a:avLst/>
          </a:prstGeom>
        </p:spPr>
      </p:pic>
      <p:sp>
        <p:nvSpPr>
          <p:cNvPr id="1048595" name="Объект 2">
            <a:extLst>
              <a:ext uri="{FF2B5EF4-FFF2-40B4-BE49-F238E27FC236}">
                <a16:creationId xmlns:a16="http://schemas.microsoft.com/office/drawing/2014/main" id="{E817EB77-008D-E135-88E1-6EAABC251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543" y="1431368"/>
            <a:ext cx="10656179" cy="4116697"/>
          </a:xfrm>
        </p:spPr>
        <p:txBody>
          <a:bodyPr>
            <a:noAutofit/>
          </a:bodyPr>
          <a:lstStyle/>
          <a:p>
            <a:pPr algn="l">
              <a:buNone/>
            </a:pP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Данное руководство охватывает </a:t>
            </a:r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все функции портала</a:t>
            </a: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, включая расширенные настройки и администрирование.</a:t>
            </a:r>
            <a:b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</a:b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Для обновлений следите за разделом </a:t>
            </a:r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«Уведомления»</a:t>
            </a: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 (значок колокольчика).</a:t>
            </a:r>
          </a:p>
          <a:p>
            <a:pPr algn="l"/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Благодарим за использование системы!</a:t>
            </a:r>
            <a:endParaRPr lang="ru-RU" b="0" i="0" dirty="0">
              <a:solidFill>
                <a:srgbClr val="404040"/>
              </a:solidFill>
              <a:effectLst/>
              <a:latin typeface="DeepSeek-CJK-patch"/>
            </a:endParaRPr>
          </a:p>
        </p:txBody>
      </p:sp>
      <p:sp>
        <p:nvSpPr>
          <p:cNvPr id="1048596" name="Заголовок 1">
            <a:extLst>
              <a:ext uri="{FF2B5EF4-FFF2-40B4-BE49-F238E27FC236}">
                <a16:creationId xmlns:a16="http://schemas.microsoft.com/office/drawing/2014/main" id="{36EFEC27-4835-1EEA-0F72-9216D9326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57" y="403156"/>
            <a:ext cx="10410765" cy="532799"/>
          </a:xfrm>
        </p:spPr>
        <p:txBody>
          <a:bodyPr>
            <a:noAutofit/>
          </a:bodyPr>
          <a:lstStyle/>
          <a:p>
            <a:pPr algn="ctr"/>
            <a:r>
              <a:rPr lang="ru-RU" sz="3200" b="1" i="0" dirty="0">
                <a:solidFill>
                  <a:srgbClr val="404040"/>
                </a:solidFill>
                <a:effectLst/>
                <a:latin typeface="DeepSeek-CJK-patch"/>
              </a:rPr>
              <a:t>Заключение</a:t>
            </a:r>
          </a:p>
        </p:txBody>
      </p:sp>
      <p:sp>
        <p:nvSpPr>
          <p:cNvPr id="1048598" name="Номер слайда 1">
            <a:extLst>
              <a:ext uri="{FF2B5EF4-FFF2-40B4-BE49-F238E27FC236}">
                <a16:creationId xmlns:a16="http://schemas.microsoft.com/office/drawing/2014/main" id="{6CD9E290-92A4-FFB1-2599-9D8EE2B77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CA38-E029-447B-91BF-F169DFAD2D75}" type="slidenum">
              <a:rPr lang="ru-RU" smtClean="0"/>
              <a:t>27</a:t>
            </a:fld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A727645-6931-28C4-384E-1E9A9B1D0BCF}"/>
              </a:ext>
            </a:extLst>
          </p:cNvPr>
          <p:cNvSpPr/>
          <p:nvPr/>
        </p:nvSpPr>
        <p:spPr>
          <a:xfrm>
            <a:off x="0" y="6043478"/>
            <a:ext cx="12192000" cy="818207"/>
          </a:xfrm>
          <a:prstGeom prst="rect">
            <a:avLst/>
          </a:prstGeom>
          <a:solidFill>
            <a:srgbClr val="E42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FA7D9"/>
              </a:solidFill>
            </a:endParaRPr>
          </a:p>
        </p:txBody>
      </p:sp>
      <p:sp>
        <p:nvSpPr>
          <p:cNvPr id="13" name="Номер слайда 6">
            <a:extLst>
              <a:ext uri="{FF2B5EF4-FFF2-40B4-BE49-F238E27FC236}">
                <a16:creationId xmlns:a16="http://schemas.microsoft.com/office/drawing/2014/main" id="{52CA8120-BC2E-7B90-1EF7-CB7219FFAD4A}"/>
              </a:ext>
            </a:extLst>
          </p:cNvPr>
          <p:cNvSpPr txBox="1">
            <a:spLocks/>
          </p:cNvSpPr>
          <p:nvPr/>
        </p:nvSpPr>
        <p:spPr>
          <a:xfrm>
            <a:off x="8610600" y="635500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38CA38-E029-447B-91BF-F169DFAD2D75}" type="slidenum">
              <a:rPr lang="ru-RU" sz="2000" smtClean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pPr/>
              <a:t>27</a:t>
            </a:fld>
            <a:endParaRPr lang="ru-RU" sz="2000" dirty="0">
              <a:solidFill>
                <a:schemeClr val="bg1"/>
              </a:solidFill>
              <a:latin typeface="Roboto Slab" pitchFamily="2" charset="0"/>
              <a:ea typeface="Roboto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2788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33FD039-970F-1057-A779-6144AC560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1999" cy="604482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3E86D3D-F2EC-FCA9-36C2-4D68282688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t="2859" b="49240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1048661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CA38-E029-447B-91BF-F169DFAD2D75}" type="slidenum">
              <a:rPr lang="ru-RU" smtClean="0"/>
              <a:t>28</a:t>
            </a:fld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08DD2ED-77E5-2556-BF1D-45661EAFADCC}"/>
              </a:ext>
            </a:extLst>
          </p:cNvPr>
          <p:cNvSpPr/>
          <p:nvPr/>
        </p:nvSpPr>
        <p:spPr>
          <a:xfrm>
            <a:off x="0" y="6043478"/>
            <a:ext cx="12192000" cy="818207"/>
          </a:xfrm>
          <a:prstGeom prst="rect">
            <a:avLst/>
          </a:prstGeom>
          <a:solidFill>
            <a:srgbClr val="2FA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BBA22"/>
              </a:solidFill>
            </a:endParaRPr>
          </a:p>
        </p:txBody>
      </p:sp>
      <p:sp>
        <p:nvSpPr>
          <p:cNvPr id="8" name="Номер слайда 6">
            <a:extLst>
              <a:ext uri="{FF2B5EF4-FFF2-40B4-BE49-F238E27FC236}">
                <a16:creationId xmlns:a16="http://schemas.microsoft.com/office/drawing/2014/main" id="{9A9C0765-20B8-CDC6-446C-453A06D86088}"/>
              </a:ext>
            </a:extLst>
          </p:cNvPr>
          <p:cNvSpPr txBox="1">
            <a:spLocks/>
          </p:cNvSpPr>
          <p:nvPr/>
        </p:nvSpPr>
        <p:spPr>
          <a:xfrm>
            <a:off x="8610600" y="635500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38CA38-E029-447B-91BF-F169DFAD2D75}" type="slidenum">
              <a:rPr lang="ru-RU" sz="2000" smtClean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pPr/>
              <a:t>28</a:t>
            </a:fld>
            <a:endParaRPr lang="ru-RU" sz="2000" dirty="0">
              <a:solidFill>
                <a:schemeClr val="bg1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D8788C-975F-1D6C-741D-2F9C8A6F800B}"/>
              </a:ext>
            </a:extLst>
          </p:cNvPr>
          <p:cNvSpPr txBox="1"/>
          <p:nvPr/>
        </p:nvSpPr>
        <p:spPr>
          <a:xfrm>
            <a:off x="886906" y="1852188"/>
            <a:ext cx="1041818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000" b="1" dirty="0">
                <a:solidFill>
                  <a:srgbClr val="504F4F"/>
                </a:solidFill>
                <a:latin typeface="Roboto Slab" pitchFamily="2" charset="0"/>
                <a:ea typeface="Roboto Slab" pitchFamily="2" charset="0"/>
              </a:rPr>
              <a:t>Спасибо за внимание!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E6184F-41B9-85A5-4A6E-56B407B2A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0242" y="4606252"/>
            <a:ext cx="14097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057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5D9AA45-FEED-FDD2-C4B6-A35670CA6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1999" cy="6044825"/>
          </a:xfrm>
          <a:prstGeom prst="rect">
            <a:avLst/>
          </a:prstGeom>
        </p:spPr>
      </p:pic>
      <p:sp>
        <p:nvSpPr>
          <p:cNvPr id="1048595" name="Объект 2"/>
          <p:cNvSpPr>
            <a:spLocks noGrp="1"/>
          </p:cNvSpPr>
          <p:nvPr>
            <p:ph idx="1"/>
          </p:nvPr>
        </p:nvSpPr>
        <p:spPr>
          <a:xfrm>
            <a:off x="404543" y="1145745"/>
            <a:ext cx="10656179" cy="4116697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1.1. Заполнение анкеты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регистрации необходимо корректно заполнить все поля формы, включая: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ФИО</a:t>
            </a:r>
            <a:r>
              <a:rPr lang="ru-RU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2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Email</a:t>
            </a:r>
            <a:r>
              <a:rPr lang="ru-RU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(используется для активации аккаунта);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Телефон</a:t>
            </a:r>
            <a:r>
              <a:rPr lang="ru-RU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(</a:t>
            </a:r>
            <a:r>
              <a:rPr lang="ru-RU" sz="22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необязательное поле</a:t>
            </a:r>
            <a:r>
              <a:rPr lang="ru-RU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но должен быть в формате +7 XXX XXX-XX-XX);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Дата трудоустройства</a:t>
            </a:r>
            <a:r>
              <a:rPr lang="ru-RU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(</a:t>
            </a:r>
            <a:r>
              <a:rPr lang="ru-RU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Обязательно выбираем дату трудоустройства. Для работников, кто работает более 3 месяцев – хотя бы примерную</a:t>
            </a:r>
            <a:r>
              <a:rPr lang="ru-RU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Статус</a:t>
            </a:r>
            <a:r>
              <a:rPr lang="ru-RU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— определяет доступные программы обучения</a:t>
            </a:r>
          </a:p>
        </p:txBody>
      </p:sp>
      <p:sp>
        <p:nvSpPr>
          <p:cNvPr id="1048598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CA38-E029-447B-91BF-F169DFAD2D75}" type="slidenum">
              <a:rPr lang="ru-RU" smtClean="0"/>
              <a:t>3</a:t>
            </a:fld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684F232-F461-D48C-06AC-6A910480133A}"/>
              </a:ext>
            </a:extLst>
          </p:cNvPr>
          <p:cNvSpPr/>
          <p:nvPr/>
        </p:nvSpPr>
        <p:spPr>
          <a:xfrm>
            <a:off x="0" y="6043478"/>
            <a:ext cx="12192000" cy="818207"/>
          </a:xfrm>
          <a:prstGeom prst="rect">
            <a:avLst/>
          </a:prstGeom>
          <a:solidFill>
            <a:srgbClr val="E42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FA7D9"/>
              </a:solidFill>
            </a:endParaRPr>
          </a:p>
        </p:txBody>
      </p:sp>
      <p:sp>
        <p:nvSpPr>
          <p:cNvPr id="13" name="Номер слайда 6">
            <a:extLst>
              <a:ext uri="{FF2B5EF4-FFF2-40B4-BE49-F238E27FC236}">
                <a16:creationId xmlns:a16="http://schemas.microsoft.com/office/drawing/2014/main" id="{6E6916E2-6BED-DC24-4393-4312E21EECF5}"/>
              </a:ext>
            </a:extLst>
          </p:cNvPr>
          <p:cNvSpPr txBox="1">
            <a:spLocks/>
          </p:cNvSpPr>
          <p:nvPr/>
        </p:nvSpPr>
        <p:spPr>
          <a:xfrm>
            <a:off x="8610600" y="635500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38CA38-E029-447B-91BF-F169DFAD2D75}" type="slidenum">
              <a:rPr lang="ru-RU" sz="2000" smtClean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pPr/>
              <a:t>3</a:t>
            </a:fld>
            <a:endParaRPr lang="ru-RU" sz="2000" dirty="0">
              <a:solidFill>
                <a:schemeClr val="bg1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16AE7E-9F58-F420-53D0-56061FAC103F}"/>
              </a:ext>
            </a:extLst>
          </p:cNvPr>
          <p:cNvSpPr txBox="1"/>
          <p:nvPr/>
        </p:nvSpPr>
        <p:spPr>
          <a:xfrm>
            <a:off x="1131278" y="416669"/>
            <a:ext cx="9593872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Регистрация нового пользователя</a:t>
            </a:r>
            <a:endParaRPr lang="ru-RU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3D0BBEB-EBE1-098E-C9CE-8871A9F44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1999" cy="6044825"/>
          </a:xfrm>
          <a:prstGeom prst="rect">
            <a:avLst/>
          </a:prstGeom>
        </p:spPr>
      </p:pic>
      <p:sp>
        <p:nvSpPr>
          <p:cNvPr id="1048600" name="Прямоугольник 5"/>
          <p:cNvSpPr/>
          <p:nvPr/>
        </p:nvSpPr>
        <p:spPr>
          <a:xfrm>
            <a:off x="5404976" y="6469821"/>
            <a:ext cx="6096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1200" i="1" dirty="0">
                <a:solidFill>
                  <a:schemeClr val="bg1">
                    <a:lumMod val="50000"/>
                  </a:schemeClr>
                </a:solidFill>
              </a:rPr>
              <a:t>https://www.who.int/emergencies/disease-outbreak-news/item/DON-389</a:t>
            </a:r>
          </a:p>
        </p:txBody>
      </p:sp>
      <p:sp>
        <p:nvSpPr>
          <p:cNvPr id="104860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CA38-E029-447B-91BF-F169DFAD2D75}" type="slidenum">
              <a:rPr lang="ru-RU" smtClean="0"/>
              <a:t>4</a:t>
            </a:fld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A7B2668-2F16-6C92-00D1-97C59EF7DDB4}"/>
              </a:ext>
            </a:extLst>
          </p:cNvPr>
          <p:cNvSpPr/>
          <p:nvPr/>
        </p:nvSpPr>
        <p:spPr>
          <a:xfrm>
            <a:off x="0" y="6043478"/>
            <a:ext cx="12192000" cy="818207"/>
          </a:xfrm>
          <a:prstGeom prst="rect">
            <a:avLst/>
          </a:prstGeom>
          <a:solidFill>
            <a:srgbClr val="FBBA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FA7D9"/>
              </a:solidFill>
            </a:endParaRPr>
          </a:p>
        </p:txBody>
      </p:sp>
      <p:sp>
        <p:nvSpPr>
          <p:cNvPr id="5" name="Номер слайда 6">
            <a:extLst>
              <a:ext uri="{FF2B5EF4-FFF2-40B4-BE49-F238E27FC236}">
                <a16:creationId xmlns:a16="http://schemas.microsoft.com/office/drawing/2014/main" id="{F1C1AAA7-1192-3BA4-C1D3-C734E29E6C29}"/>
              </a:ext>
            </a:extLst>
          </p:cNvPr>
          <p:cNvSpPr txBox="1">
            <a:spLocks/>
          </p:cNvSpPr>
          <p:nvPr/>
        </p:nvSpPr>
        <p:spPr>
          <a:xfrm>
            <a:off x="8610600" y="635500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38CA38-E029-447B-91BF-F169DFAD2D75}" type="slidenum">
              <a:rPr lang="ru-RU" sz="2000" smtClean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pPr/>
              <a:t>4</a:t>
            </a:fld>
            <a:endParaRPr lang="ru-RU" sz="2000" dirty="0">
              <a:solidFill>
                <a:schemeClr val="bg1"/>
              </a:solidFill>
              <a:latin typeface="Roboto Slab" pitchFamily="2" charset="0"/>
              <a:ea typeface="Roboto Slab" pitchFamily="2" charset="0"/>
            </a:endParaRPr>
          </a:p>
        </p:txBody>
      </p:sp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863890EB-38F1-C534-EEE6-6B48BB9055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167508"/>
              </p:ext>
            </p:extLst>
          </p:nvPr>
        </p:nvGraphicFramePr>
        <p:xfrm>
          <a:off x="838200" y="235661"/>
          <a:ext cx="10515600" cy="5866595"/>
        </p:xfrm>
        <a:graphic>
          <a:graphicData uri="http://schemas.openxmlformats.org/drawingml/2006/table">
            <a:tbl>
              <a:tblPr/>
              <a:tblGrid>
                <a:gridCol w="5210995">
                  <a:extLst>
                    <a:ext uri="{9D8B030D-6E8A-4147-A177-3AD203B41FA5}">
                      <a16:colId xmlns:a16="http://schemas.microsoft.com/office/drawing/2014/main" val="715144440"/>
                    </a:ext>
                  </a:extLst>
                </a:gridCol>
                <a:gridCol w="5304605">
                  <a:extLst>
                    <a:ext uri="{9D8B030D-6E8A-4147-A177-3AD203B41FA5}">
                      <a16:colId xmlns:a16="http://schemas.microsoft.com/office/drawing/2014/main" val="3765086364"/>
                    </a:ext>
                  </a:extLst>
                </a:gridCol>
              </a:tblGrid>
              <a:tr h="678965">
                <a:tc>
                  <a:txBody>
                    <a:bodyPr/>
                    <a:lstStyle/>
                    <a:p>
                      <a:pPr algn="l"/>
                      <a:r>
                        <a:rPr lang="ru-RU" sz="2000" b="1">
                          <a:effectLst/>
                        </a:rPr>
                        <a:t>Статус</a:t>
                      </a:r>
                    </a:p>
                  </a:txBody>
                  <a:tcPr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b="1">
                          <a:effectLst/>
                        </a:rPr>
                        <a:t>Кто выбирает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7878733"/>
                  </a:ext>
                </a:extLst>
              </a:tr>
              <a:tr h="678965">
                <a:tc>
                  <a:txBody>
                    <a:bodyPr/>
                    <a:lstStyle/>
                    <a:p>
                      <a:r>
                        <a:rPr lang="ru-RU" sz="2000" b="1" dirty="0">
                          <a:effectLst/>
                        </a:rPr>
                        <a:t>Руководитель</a:t>
                      </a:r>
                      <a:endParaRPr lang="ru-RU" sz="2000" dirty="0">
                        <a:effectLst/>
                      </a:endParaRPr>
                    </a:p>
                  </a:txBody>
                  <a:tcPr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effectLst/>
                        </a:rPr>
                        <a:t>Начальники отделений, заведующие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0940902"/>
                  </a:ext>
                </a:extLst>
              </a:tr>
              <a:tr h="1079665">
                <a:tc>
                  <a:txBody>
                    <a:bodyPr/>
                    <a:lstStyle/>
                    <a:p>
                      <a:r>
                        <a:rPr lang="ru-RU" sz="2000" b="1">
                          <a:effectLst/>
                        </a:rPr>
                        <a:t>Медик</a:t>
                      </a:r>
                      <a:endParaRPr lang="ru-RU" sz="2000">
                        <a:effectLst/>
                      </a:endParaRPr>
                    </a:p>
                  </a:txBody>
                  <a:tcPr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effectLst/>
                        </a:rPr>
                        <a:t>Медицинские работники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4110278"/>
                  </a:ext>
                </a:extLst>
              </a:tr>
              <a:tr h="1079665">
                <a:tc>
                  <a:txBody>
                    <a:bodyPr/>
                    <a:lstStyle/>
                    <a:p>
                      <a:r>
                        <a:rPr lang="ru-RU" sz="2000" b="1">
                          <a:effectLst/>
                        </a:rPr>
                        <a:t>Рабочий</a:t>
                      </a:r>
                      <a:endParaRPr lang="ru-RU" sz="2000">
                        <a:effectLst/>
                      </a:endParaRPr>
                    </a:p>
                  </a:txBody>
                  <a:tcPr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Работники хозяйственного отдела, чьи рабочие места прикреплены к отделениям (Буфетчик, кастелянша и т.д.), выбирают в качестве статуса - рабочий, а в качестве отделения - то отделение, в котором фактически работают. 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1724518"/>
                  </a:ext>
                </a:extLst>
              </a:tr>
              <a:tr h="1079665">
                <a:tc>
                  <a:txBody>
                    <a:bodyPr/>
                    <a:lstStyle/>
                    <a:p>
                      <a:r>
                        <a:rPr lang="ru-RU" sz="2000" b="1" dirty="0">
                          <a:effectLst/>
                        </a:rPr>
                        <a:t>Административный персонал</a:t>
                      </a:r>
                      <a:endParaRPr lang="ru-RU" sz="2000" dirty="0">
                        <a:effectLst/>
                      </a:endParaRPr>
                    </a:p>
                  </a:txBody>
                  <a:tcPr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Администрация учреждения, а также работники «офисного» профиля (Экономист, Администратор, Медицинский регистратор и т.д.)- Административный персонал.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503197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30E0799-5784-CA32-33B2-DE21A3CFB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1999" cy="6044825"/>
          </a:xfrm>
          <a:prstGeom prst="rect">
            <a:avLst/>
          </a:prstGeom>
        </p:spPr>
      </p:pic>
      <p:sp>
        <p:nvSpPr>
          <p:cNvPr id="1048607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CA38-E029-447B-91BF-F169DFAD2D75}" type="slidenum">
              <a:rPr lang="ru-RU" smtClean="0"/>
              <a:t>5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7F1E4D8-3714-54DC-63C4-B10B0DFF14F2}"/>
              </a:ext>
            </a:extLst>
          </p:cNvPr>
          <p:cNvSpPr/>
          <p:nvPr/>
        </p:nvSpPr>
        <p:spPr>
          <a:xfrm>
            <a:off x="0" y="6043478"/>
            <a:ext cx="12192000" cy="818207"/>
          </a:xfrm>
          <a:prstGeom prst="rect">
            <a:avLst/>
          </a:prstGeom>
          <a:solidFill>
            <a:srgbClr val="7453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4539B"/>
              </a:solidFill>
            </a:endParaRPr>
          </a:p>
        </p:txBody>
      </p:sp>
      <p:sp>
        <p:nvSpPr>
          <p:cNvPr id="10" name="Номер слайда 6">
            <a:extLst>
              <a:ext uri="{FF2B5EF4-FFF2-40B4-BE49-F238E27FC236}">
                <a16:creationId xmlns:a16="http://schemas.microsoft.com/office/drawing/2014/main" id="{5806A625-3048-429F-705D-F6F366005D73}"/>
              </a:ext>
            </a:extLst>
          </p:cNvPr>
          <p:cNvSpPr txBox="1">
            <a:spLocks/>
          </p:cNvSpPr>
          <p:nvPr/>
        </p:nvSpPr>
        <p:spPr>
          <a:xfrm>
            <a:off x="8610600" y="635500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38CA38-E029-447B-91BF-F169DFAD2D75}" type="slidenum">
              <a:rPr lang="ru-RU" sz="2000" smtClean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pPr/>
              <a:t>5</a:t>
            </a:fld>
            <a:endParaRPr lang="ru-RU" sz="2000" dirty="0">
              <a:solidFill>
                <a:schemeClr val="bg1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E60B0F-21F8-E0B4-75FE-35C1BD749A4A}"/>
              </a:ext>
            </a:extLst>
          </p:cNvPr>
          <p:cNvSpPr txBox="1"/>
          <p:nvPr/>
        </p:nvSpPr>
        <p:spPr>
          <a:xfrm>
            <a:off x="762000" y="90843"/>
            <a:ext cx="10925175" cy="5812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/>
              <a:t>Возможные проблемы:</a:t>
            </a:r>
          </a:p>
          <a:p>
            <a:endParaRPr lang="ru-RU" sz="24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Двух Руководителей в одном отделении быть не может. Если Вы сильно хотите предоставить доступ своему заместителю или Старшей медицинской сестре, обратитесь к Администратору</a:t>
            </a:r>
          </a:p>
          <a:p>
            <a:endParaRPr lang="ru-RU" sz="2400" dirty="0"/>
          </a:p>
          <a:p>
            <a:r>
              <a:rPr lang="ru-RU" sz="2400" dirty="0"/>
              <a:t>Если в списке нет вашей должности или отделения, обновите страницу.</a:t>
            </a:r>
          </a:p>
          <a:p>
            <a:endParaRPr lang="ru-RU" sz="2400" dirty="0"/>
          </a:p>
          <a:p>
            <a:r>
              <a:rPr lang="ru-RU" sz="2400" dirty="0"/>
              <a:t>Проверьте корректность должности (например, вместо «Медсестра» — «Медицинская сестра»).</a:t>
            </a:r>
          </a:p>
          <a:p>
            <a:endParaRPr lang="ru-RU" sz="2400" dirty="0"/>
          </a:p>
          <a:p>
            <a:r>
              <a:rPr lang="ru-RU" sz="2400" b="1" dirty="0"/>
              <a:t>Согласие на обработку данных</a:t>
            </a:r>
          </a:p>
          <a:p>
            <a:r>
              <a:rPr lang="ru-RU" sz="2400" dirty="0"/>
              <a:t>Перед отправкой формы поставьте галочку в поле:</a:t>
            </a:r>
          </a:p>
          <a:p>
            <a:endParaRPr lang="ru-RU" sz="2400" dirty="0"/>
          </a:p>
          <a:p>
            <a:r>
              <a:rPr lang="ru-RU" sz="2400" dirty="0"/>
              <a:t>«Нажимая на регистрацию, я соглашаюсь передать свои персональные данные».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5041190-2802-A305-4C50-DFF8947A9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1999" cy="6044825"/>
          </a:xfrm>
          <a:prstGeom prst="rect">
            <a:avLst/>
          </a:prstGeom>
        </p:spPr>
      </p:pic>
      <p:sp>
        <p:nvSpPr>
          <p:cNvPr id="1048609" name="Прямоугольник 4"/>
          <p:cNvSpPr/>
          <p:nvPr/>
        </p:nvSpPr>
        <p:spPr>
          <a:xfrm>
            <a:off x="384826" y="1341426"/>
            <a:ext cx="11404720" cy="3162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ru-RU" sz="2400" b="1" i="0" dirty="0">
                <a:solidFill>
                  <a:srgbClr val="404040"/>
                </a:solidFill>
                <a:effectLst/>
                <a:latin typeface="DeepSeek-CJK-patch"/>
              </a:rPr>
              <a:t>Варианты активации:</a:t>
            </a:r>
          </a:p>
          <a:p>
            <a:pPr algn="l">
              <a:buFont typeface="+mj-lt"/>
              <a:buAutoNum type="arabicPeriod"/>
            </a:pPr>
            <a:r>
              <a:rPr lang="ru-RU" sz="2400" b="0" i="0" dirty="0">
                <a:solidFill>
                  <a:srgbClr val="404040"/>
                </a:solidFill>
                <a:effectLst/>
                <a:latin typeface="DeepSeek-CJK-patch"/>
              </a:rPr>
              <a:t>Перейти по ссылке </a:t>
            </a:r>
            <a:r>
              <a:rPr lang="ru-RU" sz="2400" b="1" i="0" dirty="0">
                <a:solidFill>
                  <a:srgbClr val="404040"/>
                </a:solidFill>
                <a:effectLst/>
                <a:latin typeface="DeepSeek-CJK-patch"/>
              </a:rPr>
              <a:t>с рабочего компьютера</a:t>
            </a:r>
            <a:r>
              <a:rPr lang="ru-RU" sz="2400" b="0" i="0" dirty="0">
                <a:solidFill>
                  <a:srgbClr val="404040"/>
                </a:solidFill>
                <a:effectLst/>
                <a:latin typeface="DeepSeek-CJK-patch"/>
              </a:rPr>
              <a:t>.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ru-RU" sz="2400" b="0" i="0" dirty="0">
                <a:solidFill>
                  <a:srgbClr val="404040"/>
                </a:solidFill>
                <a:effectLst/>
                <a:latin typeface="DeepSeek-CJK-patch"/>
              </a:rPr>
              <a:t>Скопировать ссылку из письма и вставить в браузер на рабочем ПК.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ru-RU" sz="2400" b="0" i="0" dirty="0">
                <a:solidFill>
                  <a:srgbClr val="404040"/>
                </a:solidFill>
                <a:effectLst/>
                <a:latin typeface="DeepSeek-CJK-patch"/>
              </a:rPr>
              <a:t>Если письмо не пришло (проверьте </a:t>
            </a:r>
            <a:r>
              <a:rPr lang="ru-RU" sz="2400" b="1" i="0" dirty="0">
                <a:solidFill>
                  <a:srgbClr val="404040"/>
                </a:solidFill>
                <a:effectLst/>
                <a:latin typeface="DeepSeek-CJK-patch"/>
              </a:rPr>
              <a:t>спам</a:t>
            </a:r>
            <a:r>
              <a:rPr lang="ru-RU" sz="2400" b="0" i="0" dirty="0">
                <a:solidFill>
                  <a:srgbClr val="404040"/>
                </a:solidFill>
                <a:effectLst/>
                <a:latin typeface="DeepSeek-CJK-patch"/>
              </a:rPr>
              <a:t>) или возникли ошибки — обратитесь к Администратору.</a:t>
            </a:r>
          </a:p>
          <a:p>
            <a:pPr algn="l">
              <a:buNone/>
            </a:pPr>
            <a:r>
              <a:rPr lang="ru-RU" sz="2400" b="1" i="0" dirty="0">
                <a:solidFill>
                  <a:srgbClr val="404040"/>
                </a:solidFill>
                <a:effectLst/>
                <a:latin typeface="DeepSeek-CJK-patch"/>
              </a:rPr>
              <a:t>Примечание:</a:t>
            </a:r>
            <a:endParaRPr lang="ru-RU" sz="2400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404040"/>
                </a:solidFill>
                <a:effectLst/>
                <a:latin typeface="DeepSeek-CJK-patch"/>
              </a:rPr>
              <a:t>Пароль хранится в зашифрованном виде и недоступен даже Администратору.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404040"/>
                </a:solidFill>
                <a:effectLst/>
                <a:latin typeface="DeepSeek-CJK-patch"/>
              </a:rPr>
              <a:t>Восстановление пароля (Смотреть слайд № 24 )</a:t>
            </a:r>
          </a:p>
        </p:txBody>
      </p:sp>
      <p:sp>
        <p:nvSpPr>
          <p:cNvPr id="1048613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CA38-E029-447B-91BF-F169DFAD2D75}" type="slidenum">
              <a:rPr lang="ru-RU" smtClean="0"/>
              <a:t>6</a:t>
            </a:fld>
            <a:endParaRPr lang="ru-RU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CC3DAF0-5ABF-3802-168A-A50612A870EF}"/>
              </a:ext>
            </a:extLst>
          </p:cNvPr>
          <p:cNvSpPr txBox="1">
            <a:spLocks/>
          </p:cNvSpPr>
          <p:nvPr/>
        </p:nvSpPr>
        <p:spPr>
          <a:xfrm>
            <a:off x="630682" y="404314"/>
            <a:ext cx="10515600" cy="5327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i="0" dirty="0">
                <a:solidFill>
                  <a:srgbClr val="404040"/>
                </a:solidFill>
                <a:effectLst/>
                <a:latin typeface="DeepSeek-CJK-patch"/>
              </a:rPr>
              <a:t>2. Активация аккаунта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2B78564-544F-33AB-1085-BA4A4D8F4CD0}"/>
              </a:ext>
            </a:extLst>
          </p:cNvPr>
          <p:cNvSpPr/>
          <p:nvPr/>
        </p:nvSpPr>
        <p:spPr>
          <a:xfrm>
            <a:off x="0" y="6043478"/>
            <a:ext cx="12192000" cy="818207"/>
          </a:xfrm>
          <a:prstGeom prst="rect">
            <a:avLst/>
          </a:prstGeom>
          <a:solidFill>
            <a:srgbClr val="2BB5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BB5BC"/>
              </a:solidFill>
            </a:endParaRPr>
          </a:p>
        </p:txBody>
      </p:sp>
      <p:sp>
        <p:nvSpPr>
          <p:cNvPr id="8" name="Номер слайда 6">
            <a:extLst>
              <a:ext uri="{FF2B5EF4-FFF2-40B4-BE49-F238E27FC236}">
                <a16:creationId xmlns:a16="http://schemas.microsoft.com/office/drawing/2014/main" id="{DF5AA4EC-E341-DBC8-AF57-28CF5E431C40}"/>
              </a:ext>
            </a:extLst>
          </p:cNvPr>
          <p:cNvSpPr txBox="1">
            <a:spLocks/>
          </p:cNvSpPr>
          <p:nvPr/>
        </p:nvSpPr>
        <p:spPr>
          <a:xfrm>
            <a:off x="8610600" y="635500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38CA38-E029-447B-91BF-F169DFAD2D75}" type="slidenum">
              <a:rPr lang="ru-RU" sz="2000" smtClean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pPr/>
              <a:t>6</a:t>
            </a:fld>
            <a:endParaRPr lang="ru-RU" sz="2000" dirty="0">
              <a:solidFill>
                <a:schemeClr val="bg1"/>
              </a:solidFill>
              <a:latin typeface="Roboto Slab" pitchFamily="2" charset="0"/>
              <a:ea typeface="Roboto Slab" pitchFamily="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C25BE2-E14C-9D7D-B676-9B2A0E22E7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02E76A5-DCD9-1B6E-FCD1-6B7888143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1999" cy="6044825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F421774-685D-BE95-8843-493DA5674EF9}"/>
              </a:ext>
            </a:extLst>
          </p:cNvPr>
          <p:cNvSpPr/>
          <p:nvPr/>
        </p:nvSpPr>
        <p:spPr>
          <a:xfrm>
            <a:off x="0" y="6044825"/>
            <a:ext cx="12192000" cy="818207"/>
          </a:xfrm>
          <a:prstGeom prst="rect">
            <a:avLst/>
          </a:prstGeom>
          <a:solidFill>
            <a:srgbClr val="2FA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FA7D9"/>
              </a:solidFill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B510CDF-78FF-B44C-41AD-22619BC67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CA38-E029-447B-91BF-F169DFAD2D75}" type="slidenum">
              <a:rPr lang="ru-RU" sz="2000" smtClean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7</a:t>
            </a:fld>
            <a:endParaRPr lang="ru-RU" sz="2000" dirty="0">
              <a:solidFill>
                <a:schemeClr val="bg1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15" name="Объект 14">
            <a:extLst>
              <a:ext uri="{FF2B5EF4-FFF2-40B4-BE49-F238E27FC236}">
                <a16:creationId xmlns:a16="http://schemas.microsoft.com/office/drawing/2014/main" id="{F30A3B65-2360-1A9B-4819-73944D4E8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3487"/>
            <a:ext cx="10515600" cy="4351338"/>
          </a:xfrm>
        </p:spPr>
        <p:txBody>
          <a:bodyPr/>
          <a:lstStyle/>
          <a:p>
            <a:pPr algn="l">
              <a:buNone/>
            </a:pP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Для входа используйте: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Логин</a:t>
            </a: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, </a:t>
            </a:r>
            <a:r>
              <a:rPr lang="ru-RU" b="1" i="0" dirty="0" err="1">
                <a:solidFill>
                  <a:srgbClr val="404040"/>
                </a:solidFill>
                <a:effectLst/>
                <a:latin typeface="DeepSeek-CJK-patch"/>
              </a:rPr>
              <a:t>email</a:t>
            </a: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 или </a:t>
            </a:r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телефон</a:t>
            </a: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;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Пароль</a:t>
            </a: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.</a:t>
            </a:r>
          </a:p>
          <a:p>
            <a:pPr algn="l">
              <a:buNone/>
            </a:pPr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Дополнительные опции:</a:t>
            </a:r>
            <a:endParaRPr lang="ru-RU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✅ </a:t>
            </a:r>
            <a:r>
              <a:rPr lang="ru-RU" b="0" i="1" dirty="0">
                <a:solidFill>
                  <a:srgbClr val="404040"/>
                </a:solidFill>
                <a:effectLst/>
                <a:latin typeface="DeepSeek-CJK-patch"/>
              </a:rPr>
              <a:t>«Запомнить меня»</a:t>
            </a: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 — чтобы не вводить данные повторно.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❗ После </a:t>
            </a:r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5 неверных попыток</a:t>
            </a: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 аккаунт блокируется на </a:t>
            </a:r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1 час</a:t>
            </a: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. Либо можете обратиться к Администратору.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79CEFD-AFF5-DE7C-880F-9F541618F312}"/>
              </a:ext>
            </a:extLst>
          </p:cNvPr>
          <p:cNvSpPr txBox="1"/>
          <p:nvPr/>
        </p:nvSpPr>
        <p:spPr>
          <a:xfrm>
            <a:off x="3109913" y="443844"/>
            <a:ext cx="61626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b="1" i="0" dirty="0">
                <a:solidFill>
                  <a:srgbClr val="404040"/>
                </a:solidFill>
                <a:effectLst/>
                <a:latin typeface="DeepSeek-CJK-patch"/>
              </a:rPr>
              <a:t>3. Авторизация</a:t>
            </a:r>
          </a:p>
        </p:txBody>
      </p:sp>
    </p:spTree>
    <p:extLst>
      <p:ext uri="{BB962C8B-B14F-4D97-AF65-F5344CB8AC3E}">
        <p14:creationId xmlns:p14="http://schemas.microsoft.com/office/powerpoint/2010/main" val="3010804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D66338-CDF8-0047-A663-0E1413FEFB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3C563F8-8875-B4A2-A0A0-BAF3D3EAF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1999" cy="6044825"/>
          </a:xfrm>
          <a:prstGeom prst="rect">
            <a:avLst/>
          </a:prstGeom>
        </p:spPr>
      </p:pic>
      <p:sp>
        <p:nvSpPr>
          <p:cNvPr id="1048595" name="Объект 2">
            <a:extLst>
              <a:ext uri="{FF2B5EF4-FFF2-40B4-BE49-F238E27FC236}">
                <a16:creationId xmlns:a16="http://schemas.microsoft.com/office/drawing/2014/main" id="{E95EB410-231B-E122-F3B0-8497E0438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543" y="1145745"/>
            <a:ext cx="10656179" cy="4116697"/>
          </a:xfrm>
        </p:spPr>
        <p:txBody>
          <a:bodyPr>
            <a:noAutofit/>
          </a:bodyPr>
          <a:lstStyle/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Статьи</a:t>
            </a: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 — материалы по охране труда с фильтрами по категориям, тегам и популярности.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Можно ставить </a:t>
            </a:r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лайки/дизлайки</a:t>
            </a: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, оставлять комментарии (только для зарегистрированных).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Название отделения</a:t>
            </a: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 — локальные инструкции и файлы для вашего подразделения.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Локальные документы</a:t>
            </a: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 и </a:t>
            </a:r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Гос. нормативы</a:t>
            </a: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 — внутренние приказы и федеральные законы.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СОУТ</a:t>
            </a: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 — результаты специальной оценки условий труда.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Шаблоны</a:t>
            </a: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 — готовые формы для документооборота.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Калькулятор СИЗ</a:t>
            </a: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 — перечень положенных средств защиты для вашей должности.</a:t>
            </a:r>
          </a:p>
        </p:txBody>
      </p:sp>
      <p:sp>
        <p:nvSpPr>
          <p:cNvPr id="1048596" name="Заголовок 1">
            <a:extLst>
              <a:ext uri="{FF2B5EF4-FFF2-40B4-BE49-F238E27FC236}">
                <a16:creationId xmlns:a16="http://schemas.microsoft.com/office/drawing/2014/main" id="{ABC7F63C-77EE-EBE6-A7C2-A69EE6A72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57" y="403156"/>
            <a:ext cx="10410765" cy="532799"/>
          </a:xfrm>
        </p:spPr>
        <p:txBody>
          <a:bodyPr>
            <a:noAutofit/>
          </a:bodyPr>
          <a:lstStyle/>
          <a:p>
            <a:pPr algn="ctr"/>
            <a:r>
              <a:rPr lang="ru-RU" sz="3200" b="1" i="0" dirty="0">
                <a:solidFill>
                  <a:srgbClr val="404040"/>
                </a:solidFill>
                <a:effectLst/>
                <a:latin typeface="DeepSeek-CJK-patch"/>
              </a:rPr>
              <a:t>4. Основные разделы портала.</a:t>
            </a:r>
            <a:br>
              <a:rPr lang="ru-RU" sz="3200" b="1" i="0" dirty="0">
                <a:solidFill>
                  <a:srgbClr val="404040"/>
                </a:solidFill>
                <a:effectLst/>
                <a:latin typeface="DeepSeek-CJK-patch"/>
              </a:rPr>
            </a:br>
            <a:r>
              <a:rPr lang="ru-RU" sz="3200" b="1" i="0" dirty="0">
                <a:solidFill>
                  <a:srgbClr val="404040"/>
                </a:solidFill>
                <a:effectLst/>
                <a:latin typeface="DeepSeek-CJK-patch"/>
              </a:rPr>
              <a:t> 4.1. Вкладка «Информация»</a:t>
            </a:r>
            <a:br>
              <a:rPr lang="ru-RU" sz="3200" b="1" i="0" dirty="0">
                <a:solidFill>
                  <a:srgbClr val="404040"/>
                </a:solidFill>
                <a:effectLst/>
                <a:latin typeface="DeepSeek-CJK-patch"/>
              </a:rPr>
            </a:br>
            <a:endParaRPr lang="ru-RU" sz="3200" b="1" i="0" dirty="0">
              <a:solidFill>
                <a:srgbClr val="404040"/>
              </a:solidFill>
              <a:effectLst/>
              <a:latin typeface="DeepSeek-CJK-patch"/>
            </a:endParaRPr>
          </a:p>
        </p:txBody>
      </p:sp>
      <p:sp>
        <p:nvSpPr>
          <p:cNvPr id="1048598" name="Номер слайда 1">
            <a:extLst>
              <a:ext uri="{FF2B5EF4-FFF2-40B4-BE49-F238E27FC236}">
                <a16:creationId xmlns:a16="http://schemas.microsoft.com/office/drawing/2014/main" id="{B2782936-0FFB-2BE4-1FB6-D4419F04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CA38-E029-447B-91BF-F169DFAD2D75}" type="slidenum">
              <a:rPr lang="ru-RU" smtClean="0"/>
              <a:t>8</a:t>
            </a:fld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62A77C0-7875-6135-2410-B8E6DD0749DF}"/>
              </a:ext>
            </a:extLst>
          </p:cNvPr>
          <p:cNvSpPr/>
          <p:nvPr/>
        </p:nvSpPr>
        <p:spPr>
          <a:xfrm>
            <a:off x="0" y="6043478"/>
            <a:ext cx="12192000" cy="818207"/>
          </a:xfrm>
          <a:prstGeom prst="rect">
            <a:avLst/>
          </a:prstGeom>
          <a:solidFill>
            <a:srgbClr val="E42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FA7D9"/>
              </a:solidFill>
            </a:endParaRPr>
          </a:p>
        </p:txBody>
      </p:sp>
      <p:sp>
        <p:nvSpPr>
          <p:cNvPr id="13" name="Номер слайда 6">
            <a:extLst>
              <a:ext uri="{FF2B5EF4-FFF2-40B4-BE49-F238E27FC236}">
                <a16:creationId xmlns:a16="http://schemas.microsoft.com/office/drawing/2014/main" id="{D7D1A6C9-587B-5B80-3E35-E9CAE90D5DF4}"/>
              </a:ext>
            </a:extLst>
          </p:cNvPr>
          <p:cNvSpPr txBox="1">
            <a:spLocks/>
          </p:cNvSpPr>
          <p:nvPr/>
        </p:nvSpPr>
        <p:spPr>
          <a:xfrm>
            <a:off x="8610600" y="635500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38CA38-E029-447B-91BF-F169DFAD2D75}" type="slidenum">
              <a:rPr lang="ru-RU" sz="2000" smtClean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pPr/>
              <a:t>8</a:t>
            </a:fld>
            <a:endParaRPr lang="ru-RU" sz="2000" dirty="0">
              <a:solidFill>
                <a:schemeClr val="bg1"/>
              </a:solidFill>
              <a:latin typeface="Roboto Slab" pitchFamily="2" charset="0"/>
              <a:ea typeface="Roboto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758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198D7F-21C3-0A5C-5CC5-3B4A17FC3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6E50144-C843-F499-8DF2-4280D5714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1999" cy="6044825"/>
          </a:xfrm>
          <a:prstGeom prst="rect">
            <a:avLst/>
          </a:prstGeom>
        </p:spPr>
      </p:pic>
      <p:sp>
        <p:nvSpPr>
          <p:cNvPr id="1048599" name="Заголовок 1">
            <a:extLst>
              <a:ext uri="{FF2B5EF4-FFF2-40B4-BE49-F238E27FC236}">
                <a16:creationId xmlns:a16="http://schemas.microsoft.com/office/drawing/2014/main" id="{FBDD14C1-83D1-D65F-6D19-2EA1CB36A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3600" b="1" i="0" dirty="0">
                <a:solidFill>
                  <a:srgbClr val="404040"/>
                </a:solidFill>
                <a:effectLst/>
                <a:latin typeface="DeepSeek-CJK-patch"/>
              </a:rPr>
              <a:t>4.2. Вкладка «Обучение»</a:t>
            </a:r>
          </a:p>
        </p:txBody>
      </p:sp>
      <p:graphicFrame>
        <p:nvGraphicFramePr>
          <p:cNvPr id="25" name="Объект 24">
            <a:extLst>
              <a:ext uri="{FF2B5EF4-FFF2-40B4-BE49-F238E27FC236}">
                <a16:creationId xmlns:a16="http://schemas.microsoft.com/office/drawing/2014/main" id="{A79B5B51-DAF3-7C74-952E-5AA07DA0EB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1676742"/>
              </p:ext>
            </p:extLst>
          </p:nvPr>
        </p:nvGraphicFramePr>
        <p:xfrm>
          <a:off x="838200" y="2660174"/>
          <a:ext cx="10515600" cy="3322320"/>
        </p:xfrm>
        <a:graphic>
          <a:graphicData uri="http://schemas.openxmlformats.org/drawingml/2006/table">
            <a:tbl>
              <a:tblPr/>
              <a:tblGrid>
                <a:gridCol w="5210995">
                  <a:extLst>
                    <a:ext uri="{9D8B030D-6E8A-4147-A177-3AD203B41FA5}">
                      <a16:colId xmlns:a16="http://schemas.microsoft.com/office/drawing/2014/main" val="184952698"/>
                    </a:ext>
                  </a:extLst>
                </a:gridCol>
                <a:gridCol w="5304605">
                  <a:extLst>
                    <a:ext uri="{9D8B030D-6E8A-4147-A177-3AD203B41FA5}">
                      <a16:colId xmlns:a16="http://schemas.microsoft.com/office/drawing/2014/main" val="17376589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ru-RU" sz="2400" b="1">
                          <a:effectLst/>
                        </a:rPr>
                        <a:t>Статус</a:t>
                      </a:r>
                    </a:p>
                  </a:txBody>
                  <a:tcPr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400" b="1">
                          <a:effectLst/>
                        </a:rPr>
                        <a:t>Доступные курсы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15215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2400" b="1" dirty="0">
                          <a:effectLst/>
                        </a:rPr>
                        <a:t>Руководитель</a:t>
                      </a:r>
                      <a:endParaRPr lang="ru-RU" sz="2400" dirty="0">
                        <a:effectLst/>
                      </a:endParaRPr>
                    </a:p>
                  </a:txBody>
                  <a:tcPr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>
                          <a:effectLst/>
                        </a:rPr>
                        <a:t>1. Общие вопросы охраны труда.</a:t>
                      </a:r>
                      <a:br>
                        <a:rPr lang="ru-RU" sz="2400">
                          <a:effectLst/>
                        </a:rPr>
                      </a:br>
                      <a:r>
                        <a:rPr lang="ru-RU" sz="2400">
                          <a:effectLst/>
                        </a:rPr>
                        <a:t>2. Безопасные методы работы.</a:t>
                      </a:r>
                      <a:br>
                        <a:rPr lang="ru-RU" sz="2400">
                          <a:effectLst/>
                        </a:rPr>
                      </a:br>
                      <a:r>
                        <a:rPr lang="ru-RU" sz="2400">
                          <a:effectLst/>
                        </a:rPr>
                        <a:t>3. Первая помощь.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35526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2400" b="1">
                          <a:effectLst/>
                        </a:rPr>
                        <a:t>Медик</a:t>
                      </a:r>
                      <a:endParaRPr lang="ru-RU" sz="2400">
                        <a:effectLst/>
                      </a:endParaRPr>
                    </a:p>
                  </a:txBody>
                  <a:tcPr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>
                          <a:effectLst/>
                        </a:rPr>
                        <a:t>1. Безопасные методы работы.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1095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2400" b="1" dirty="0">
                          <a:effectLst/>
                        </a:rPr>
                        <a:t>Рабочий</a:t>
                      </a:r>
                      <a:endParaRPr lang="ru-RU" sz="2400" dirty="0">
                        <a:effectLst/>
                      </a:endParaRPr>
                    </a:p>
                  </a:txBody>
                  <a:tcPr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effectLst/>
                        </a:rPr>
                        <a:t>1. Безопасные методы работы.</a:t>
                      </a:r>
                      <a:br>
                        <a:rPr lang="ru-RU" sz="2400" dirty="0">
                          <a:effectLst/>
                        </a:rPr>
                      </a:br>
                      <a:r>
                        <a:rPr lang="ru-RU" sz="2400" dirty="0">
                          <a:effectLst/>
                        </a:rPr>
                        <a:t>2. Первая помощь.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977078"/>
                  </a:ext>
                </a:extLst>
              </a:tr>
            </a:tbl>
          </a:graphicData>
        </a:graphic>
      </p:graphicFrame>
      <p:sp>
        <p:nvSpPr>
          <p:cNvPr id="1048603" name="Номер слайда 2">
            <a:extLst>
              <a:ext uri="{FF2B5EF4-FFF2-40B4-BE49-F238E27FC236}">
                <a16:creationId xmlns:a16="http://schemas.microsoft.com/office/drawing/2014/main" id="{D338DFBC-279C-B582-6F4D-344052653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8CA38-E029-447B-91BF-F169DFAD2D75}" type="slidenum">
              <a:rPr lang="ru-RU" smtClean="0"/>
              <a:t>9</a:t>
            </a:fld>
            <a:endParaRPr lang="ru-RU"/>
          </a:p>
        </p:txBody>
      </p:sp>
      <p:sp>
        <p:nvSpPr>
          <p:cNvPr id="1048600" name="Прямоугольник 5">
            <a:extLst>
              <a:ext uri="{FF2B5EF4-FFF2-40B4-BE49-F238E27FC236}">
                <a16:creationId xmlns:a16="http://schemas.microsoft.com/office/drawing/2014/main" id="{2BB12140-3B0D-1E8B-1105-39014CE11937}"/>
              </a:ext>
            </a:extLst>
          </p:cNvPr>
          <p:cNvSpPr/>
          <p:nvPr/>
        </p:nvSpPr>
        <p:spPr>
          <a:xfrm>
            <a:off x="5404976" y="6469821"/>
            <a:ext cx="6096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1200" i="1" dirty="0">
                <a:solidFill>
                  <a:schemeClr val="bg1">
                    <a:lumMod val="50000"/>
                  </a:schemeClr>
                </a:solidFill>
              </a:rPr>
              <a:t>https://www.who.int/emergencies/disease-outbreak-news/item/DON-389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51FB78B-5435-B752-72EC-EE4B82F627E1}"/>
              </a:ext>
            </a:extLst>
          </p:cNvPr>
          <p:cNvSpPr/>
          <p:nvPr/>
        </p:nvSpPr>
        <p:spPr>
          <a:xfrm>
            <a:off x="0" y="6043478"/>
            <a:ext cx="12192000" cy="818207"/>
          </a:xfrm>
          <a:prstGeom prst="rect">
            <a:avLst/>
          </a:prstGeom>
          <a:solidFill>
            <a:srgbClr val="FBBA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FA7D9"/>
              </a:solidFill>
            </a:endParaRPr>
          </a:p>
        </p:txBody>
      </p:sp>
      <p:sp>
        <p:nvSpPr>
          <p:cNvPr id="5" name="Номер слайда 6">
            <a:extLst>
              <a:ext uri="{FF2B5EF4-FFF2-40B4-BE49-F238E27FC236}">
                <a16:creationId xmlns:a16="http://schemas.microsoft.com/office/drawing/2014/main" id="{72B5B49E-A5C0-0340-894D-3C7FEB259267}"/>
              </a:ext>
            </a:extLst>
          </p:cNvPr>
          <p:cNvSpPr txBox="1">
            <a:spLocks/>
          </p:cNvSpPr>
          <p:nvPr/>
        </p:nvSpPr>
        <p:spPr>
          <a:xfrm>
            <a:off x="8610600" y="635500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38CA38-E029-447B-91BF-F169DFAD2D75}" type="slidenum">
              <a:rPr lang="ru-RU" sz="2000" smtClean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pPr/>
              <a:t>9</a:t>
            </a:fld>
            <a:endParaRPr lang="ru-RU" sz="2000" dirty="0">
              <a:solidFill>
                <a:schemeClr val="bg1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BD7B68F-5C30-B141-6859-6CA824F898C6}"/>
              </a:ext>
            </a:extLst>
          </p:cNvPr>
          <p:cNvSpPr txBox="1"/>
          <p:nvPr/>
        </p:nvSpPr>
        <p:spPr>
          <a:xfrm>
            <a:off x="838199" y="1342625"/>
            <a:ext cx="10201276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2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DeepSeek-CJK-patch"/>
              </a:rPr>
              <a:t>Вводный инструктаж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DeepSeek-CJK-patch"/>
              </a:rPr>
              <a:t> — интерактивный курс (проводит «аватар Лея»).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2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DeepSeek-CJK-patch"/>
              </a:rPr>
              <a:t>Программы обучения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DeepSeek-CJK-patch"/>
              </a:rPr>
              <a:t> (доступны в зависимости от статуса):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7071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</TotalTime>
  <Words>1434</Words>
  <Application>Microsoft Office PowerPoint</Application>
  <PresentationFormat>Широкоэкранный</PresentationFormat>
  <Paragraphs>227</Paragraphs>
  <Slides>28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DeepSeek-CJK-patch</vt:lpstr>
      <vt:lpstr>Roboto Slab</vt:lpstr>
      <vt:lpstr>Symbol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4. Основные разделы портала.  4.1. Вкладка «Информация» </vt:lpstr>
      <vt:lpstr>4.2. Вкладка «Обучение»</vt:lpstr>
      <vt:lpstr>Презентация PowerPoint</vt:lpstr>
      <vt:lpstr>Презентация PowerPoint</vt:lpstr>
      <vt:lpstr>Презентация PowerPoint</vt:lpstr>
      <vt:lpstr>6.2. Вкладка «Моё подразделение» (доступна только руководителям)</vt:lpstr>
      <vt:lpstr>6.3. Вкладка «Класс условий труда»</vt:lpstr>
      <vt:lpstr>Презентация PowerPoint</vt:lpstr>
      <vt:lpstr>Презентация PowerPoint</vt:lpstr>
      <vt:lpstr>Презентация PowerPoint</vt:lpstr>
      <vt:lpstr>Презентация PowerPoint</vt:lpstr>
      <vt:lpstr>10. Расширенные возможности личного кабинета 10.1. Вкладка «Достижения» (значок «Кубок»)</vt:lpstr>
      <vt:lpstr>Презентация PowerPoint</vt:lpstr>
      <vt:lpstr>Презентация PowerPoint</vt:lpstr>
      <vt:lpstr>Презентация PowerPoint</vt:lpstr>
      <vt:lpstr>11.3. История посещений</vt:lpstr>
      <vt:lpstr>12. Восстановление доступа </vt:lpstr>
      <vt:lpstr>Презентация PowerPoint</vt:lpstr>
      <vt:lpstr>Презентация PowerPoint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Вирусные гепатиты неуточненной этиологии. Опыт ИКБ №1</dc:title>
  <dc:creator>User</dc:creator>
  <cp:lastModifiedBy>USER</cp:lastModifiedBy>
  <cp:revision>32</cp:revision>
  <dcterms:created xsi:type="dcterms:W3CDTF">2022-10-07T02:45:53Z</dcterms:created>
  <dcterms:modified xsi:type="dcterms:W3CDTF">2025-04-25T06:53:29Z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2d3db185f2724954b76f3a255f2d156e</vt:lpwstr>
  </property>
</Properties>
</file>