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AEE2E5-C722-4961-BCCF-A46DAE3A4C06}">
  <a:tblStyle styleId="{3FAEE2E5-C722-4961-BCCF-A46DAE3A4C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4c25ca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c25ca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4c25ca4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c25ca4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https://medium.com/@jonathan_hui/real-time-object-detection-with-yolo-yolov2-28b1b93e2088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165772d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165772d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165772d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165772d4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24c25ca44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c25ca44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165772d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165772d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fa93fcba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a93fcba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1fa93fcb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fa93fcb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fa93fcba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a93fcba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41883c35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1883c35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fa93fcb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a93fc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41883c353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1883c353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rgbClr val="434343"/>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fa93fcb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a93fcb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fa93fcb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a93fcb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1fa93fcb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a93fcb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165772d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165772d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41883c353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1883c353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3"/>
          <p:cNvSpPr/>
          <p:nvPr/>
        </p:nvSpPr>
        <p:spPr>
          <a:xfrm>
            <a:off x="2316574" y="3364649"/>
            <a:ext cx="1632000" cy="1632000"/>
          </a:xfrm>
          <a:prstGeom prst="ellipse">
            <a:avLst/>
          </a:prstGeom>
          <a:noFill/>
          <a:ln cap="flat" cmpd="sng" w="1905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13"/>
          <p:cNvSpPr/>
          <p:nvPr/>
        </p:nvSpPr>
        <p:spPr>
          <a:xfrm>
            <a:off x="6118424" y="1414824"/>
            <a:ext cx="1632000" cy="1632000"/>
          </a:xfrm>
          <a:prstGeom prst="ellipse">
            <a:avLst/>
          </a:prstGeom>
          <a:noFill/>
          <a:ln cap="flat" cmpd="sng" w="1905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3"/>
          <p:cNvSpPr/>
          <p:nvPr/>
        </p:nvSpPr>
        <p:spPr>
          <a:xfrm>
            <a:off x="7500225" y="4086700"/>
            <a:ext cx="831300" cy="831300"/>
          </a:xfrm>
          <a:prstGeom prst="ellipse">
            <a:avLst/>
          </a:prstGeom>
          <a:noFill/>
          <a:ln cap="flat" cmpd="sng" w="1905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3"/>
          <p:cNvSpPr/>
          <p:nvPr/>
        </p:nvSpPr>
        <p:spPr>
          <a:xfrm>
            <a:off x="794188" y="1494263"/>
            <a:ext cx="831300" cy="831300"/>
          </a:xfrm>
          <a:prstGeom prst="ellipse">
            <a:avLst/>
          </a:prstGeom>
          <a:noFill/>
          <a:ln cap="flat" cmpd="sng" w="1905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13"/>
          <p:cNvSpPr/>
          <p:nvPr/>
        </p:nvSpPr>
        <p:spPr>
          <a:xfrm>
            <a:off x="1080300" y="1677388"/>
            <a:ext cx="3452400" cy="14505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3"/>
          <p:cNvSpPr/>
          <p:nvPr/>
        </p:nvSpPr>
        <p:spPr>
          <a:xfrm>
            <a:off x="4611275" y="1677388"/>
            <a:ext cx="3452400" cy="14505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3"/>
          <p:cNvSpPr/>
          <p:nvPr/>
        </p:nvSpPr>
        <p:spPr>
          <a:xfrm>
            <a:off x="4611300" y="3204100"/>
            <a:ext cx="3452400" cy="14505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13"/>
          <p:cNvSpPr/>
          <p:nvPr/>
        </p:nvSpPr>
        <p:spPr>
          <a:xfrm>
            <a:off x="1080325" y="3204100"/>
            <a:ext cx="3452400" cy="14505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13"/>
          <p:cNvSpPr txBox="1"/>
          <p:nvPr>
            <p:ph type="title"/>
          </p:nvPr>
        </p:nvSpPr>
        <p:spPr>
          <a:xfrm>
            <a:off x="1347900" y="446125"/>
            <a:ext cx="6448200" cy="9123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93" name="Google Shape;93;p13"/>
          <p:cNvSpPr txBox="1"/>
          <p:nvPr>
            <p:ph idx="1" type="body"/>
          </p:nvPr>
        </p:nvSpPr>
        <p:spPr>
          <a:xfrm>
            <a:off x="1347925" y="1772900"/>
            <a:ext cx="2917200" cy="12594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94" name="Google Shape;94;p13"/>
          <p:cNvSpPr txBox="1"/>
          <p:nvPr>
            <p:ph idx="2" type="body"/>
          </p:nvPr>
        </p:nvSpPr>
        <p:spPr>
          <a:xfrm>
            <a:off x="4878875" y="1772900"/>
            <a:ext cx="2917200" cy="12594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95" name="Google Shape;95;p13"/>
          <p:cNvSpPr txBox="1"/>
          <p:nvPr>
            <p:ph idx="3" type="body"/>
          </p:nvPr>
        </p:nvSpPr>
        <p:spPr>
          <a:xfrm>
            <a:off x="1347900" y="3299650"/>
            <a:ext cx="2917200" cy="12594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96" name="Google Shape;96;p13"/>
          <p:cNvSpPr txBox="1"/>
          <p:nvPr>
            <p:ph idx="4" type="body"/>
          </p:nvPr>
        </p:nvSpPr>
        <p:spPr>
          <a:xfrm>
            <a:off x="4878875" y="3299650"/>
            <a:ext cx="2917200" cy="12594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97" name="Google Shape;9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V8jlUlhz0-L_ykePCIOtDJFYhU_XK0oR/view" TargetMode="External"/><Relationship Id="rId4" Type="http://schemas.openxmlformats.org/officeDocument/2006/relationships/image" Target="../media/image6.jpg"/><Relationship Id="rId5" Type="http://schemas.openxmlformats.org/officeDocument/2006/relationships/hyperlink" Target="http://drive.google.com/file/d/1jqTWfT8sn4pUrVcFv2XKBHem1ijNgkgh/view" TargetMode="External"/><Relationship Id="rId6"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H9fJwIK7DuiZnTNkYo4-N3300tY7inc4/view" TargetMode="External"/><Relationship Id="rId4" Type="http://schemas.openxmlformats.org/officeDocument/2006/relationships/image" Target="../media/image11.jpg"/><Relationship Id="rId5" Type="http://schemas.openxmlformats.org/officeDocument/2006/relationships/hyperlink" Target="http://drive.google.com/file/d/1qGASB0oAr1BK1NzJpq35MguwaTJarO8Y/view" TargetMode="External"/><Relationship Id="rId6"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ctrTitle"/>
          </p:nvPr>
        </p:nvSpPr>
        <p:spPr>
          <a:xfrm>
            <a:off x="539850" y="1697825"/>
            <a:ext cx="8064300" cy="1664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A general approach of transfer learning in computer vision to classify objects in videos</a:t>
            </a:r>
            <a:endParaRPr sz="3600"/>
          </a:p>
        </p:txBody>
      </p:sp>
      <p:sp>
        <p:nvSpPr>
          <p:cNvPr id="103" name="Google Shape;103;p14"/>
          <p:cNvSpPr txBox="1"/>
          <p:nvPr>
            <p:ph idx="1" type="subTitle"/>
          </p:nvPr>
        </p:nvSpPr>
        <p:spPr>
          <a:xfrm>
            <a:off x="729627" y="3630100"/>
            <a:ext cx="7688100" cy="541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200"/>
              <a:t>Presented by Kitu Komya</a:t>
            </a:r>
            <a:endParaRPr sz="2200"/>
          </a:p>
          <a:p>
            <a:pPr indent="0" lvl="0" marL="0" rtl="0" algn="ctr">
              <a:spcBef>
                <a:spcPts val="0"/>
              </a:spcBef>
              <a:spcAft>
                <a:spcPts val="0"/>
              </a:spcAft>
              <a:buNone/>
            </a:pPr>
            <a:r>
              <a:rPr lang="en" sz="2200"/>
              <a:t>On behalf of Nidhi Tiwari</a:t>
            </a:r>
            <a:endParaRPr sz="2200"/>
          </a:p>
          <a:p>
            <a:pPr indent="0" lvl="0" marL="0" rtl="0" algn="ctr">
              <a:spcBef>
                <a:spcPts val="0"/>
              </a:spcBef>
              <a:spcAft>
                <a:spcPts val="0"/>
              </a:spcAft>
              <a:buNone/>
            </a:pPr>
            <a:r>
              <a:t/>
            </a:r>
            <a:endParaRPr/>
          </a:p>
          <a:p>
            <a:pPr indent="0" lvl="0" marL="0" algn="ctr">
              <a:spcBef>
                <a:spcPts val="0"/>
              </a:spcBef>
              <a:spcAft>
                <a:spcPts val="0"/>
              </a:spcAft>
              <a:buNone/>
            </a:pPr>
            <a:r>
              <a:rPr lang="en" sz="1800"/>
              <a:t>September</a:t>
            </a:r>
            <a:r>
              <a:rPr lang="en" sz="1800"/>
              <a:t> 7, 2018</a:t>
            </a:r>
            <a:endParaRPr sz="1800"/>
          </a:p>
        </p:txBody>
      </p:sp>
      <p:pic>
        <p:nvPicPr>
          <p:cNvPr id="104" name="Google Shape;104;p14"/>
          <p:cNvPicPr preferRelativeResize="0"/>
          <p:nvPr/>
        </p:nvPicPr>
        <p:blipFill>
          <a:blip r:embed="rId3">
            <a:alphaModFix/>
          </a:blip>
          <a:stretch>
            <a:fillRect/>
          </a:stretch>
        </p:blipFill>
        <p:spPr>
          <a:xfrm>
            <a:off x="6404350" y="549873"/>
            <a:ext cx="2594248" cy="12241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41875" y="5692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Implementing Object Detection</a:t>
            </a:r>
            <a:endParaRPr/>
          </a:p>
        </p:txBody>
      </p:sp>
      <p:sp>
        <p:nvSpPr>
          <p:cNvPr id="212" name="Google Shape;212;p23"/>
          <p:cNvSpPr txBox="1"/>
          <p:nvPr>
            <p:ph idx="1" type="body"/>
          </p:nvPr>
        </p:nvSpPr>
        <p:spPr>
          <a:xfrm>
            <a:off x="417225" y="1500325"/>
            <a:ext cx="8301000" cy="3158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Image Classification only detects one object per image</a:t>
            </a:r>
            <a:endParaRPr sz="2000"/>
          </a:p>
          <a:p>
            <a:pPr indent="-355600" lvl="1" marL="914400" rtl="0">
              <a:spcBef>
                <a:spcPts val="0"/>
              </a:spcBef>
              <a:spcAft>
                <a:spcPts val="0"/>
              </a:spcAft>
              <a:buSzPts val="2000"/>
              <a:buChar char="○"/>
            </a:pPr>
            <a:r>
              <a:rPr lang="en" sz="2000"/>
              <a:t>Most images are bounded by multiple objects</a:t>
            </a:r>
            <a:endParaRPr sz="2000"/>
          </a:p>
          <a:p>
            <a:pPr indent="-355600" lvl="0" marL="457200" rtl="0">
              <a:spcBef>
                <a:spcPts val="0"/>
              </a:spcBef>
              <a:spcAft>
                <a:spcPts val="0"/>
              </a:spcAft>
              <a:buSzPts val="2000"/>
              <a:buChar char="➢"/>
            </a:pPr>
            <a:r>
              <a:rPr lang="en" sz="2000"/>
              <a:t>With huge help of Gaston Bizel, implemented </a:t>
            </a:r>
            <a:r>
              <a:rPr b="1" lang="en" sz="2000">
                <a:solidFill>
                  <a:srgbClr val="4285F4"/>
                </a:solidFill>
              </a:rPr>
              <a:t>YOLO</a:t>
            </a:r>
            <a:r>
              <a:rPr lang="en" sz="2000"/>
              <a:t> (You Only Look Once) detection in Keras</a:t>
            </a:r>
            <a:endParaRPr sz="2000"/>
          </a:p>
          <a:p>
            <a:pPr indent="-355600" lvl="1" marL="914400" rtl="0">
              <a:spcBef>
                <a:spcPts val="0"/>
              </a:spcBef>
              <a:spcAft>
                <a:spcPts val="0"/>
              </a:spcAft>
              <a:buSzPts val="2000"/>
              <a:buChar char="○"/>
            </a:pPr>
            <a:r>
              <a:rPr lang="en" sz="2000"/>
              <a:t>YOLO divides input into a </a:t>
            </a:r>
            <a:r>
              <a:rPr b="1" lang="en" sz="2000">
                <a:solidFill>
                  <a:srgbClr val="4285F4"/>
                </a:solidFill>
              </a:rPr>
              <a:t>square grid</a:t>
            </a:r>
            <a:endParaRPr b="1" sz="2000">
              <a:solidFill>
                <a:srgbClr val="4285F4"/>
              </a:solidFill>
            </a:endParaRPr>
          </a:p>
          <a:p>
            <a:pPr indent="-355600" lvl="1" marL="914400" rtl="0">
              <a:spcBef>
                <a:spcPts val="0"/>
              </a:spcBef>
              <a:spcAft>
                <a:spcPts val="0"/>
              </a:spcAft>
              <a:buSzPts val="2000"/>
              <a:buChar char="○"/>
            </a:pPr>
            <a:r>
              <a:rPr lang="en" sz="2000"/>
              <a:t>Makes a prediction on each grid</a:t>
            </a:r>
            <a:endParaRPr sz="2000"/>
          </a:p>
          <a:p>
            <a:pPr indent="-355600" lvl="1" marL="914400" rtl="0">
              <a:spcBef>
                <a:spcPts val="0"/>
              </a:spcBef>
              <a:spcAft>
                <a:spcPts val="0"/>
              </a:spcAft>
              <a:buSzPts val="2000"/>
              <a:buChar char="○"/>
            </a:pPr>
            <a:r>
              <a:rPr lang="en" sz="2000"/>
              <a:t>Makes a predicted </a:t>
            </a:r>
            <a:r>
              <a:rPr b="1" lang="en" sz="2000">
                <a:solidFill>
                  <a:srgbClr val="4285F4"/>
                </a:solidFill>
              </a:rPr>
              <a:t>bounding box</a:t>
            </a:r>
            <a:r>
              <a:rPr lang="en" sz="2000"/>
              <a:t> on each grid</a:t>
            </a:r>
            <a:endParaRPr sz="2000"/>
          </a:p>
          <a:p>
            <a:pPr indent="-355600" lvl="1" marL="914400" rtl="0">
              <a:spcBef>
                <a:spcPts val="0"/>
              </a:spcBef>
              <a:spcAft>
                <a:spcPts val="0"/>
              </a:spcAft>
              <a:buSzPts val="2000"/>
              <a:buChar char="○"/>
            </a:pPr>
            <a:r>
              <a:rPr lang="en" sz="2000"/>
              <a:t>Need training data with bounding boxes</a:t>
            </a:r>
            <a:endParaRPr sz="2000"/>
          </a:p>
          <a:p>
            <a:pPr indent="-355600" lvl="1" marL="914400" rtl="0">
              <a:spcBef>
                <a:spcPts val="0"/>
              </a:spcBef>
              <a:spcAft>
                <a:spcPts val="0"/>
              </a:spcAft>
              <a:buSzPts val="2000"/>
              <a:buChar char="○"/>
            </a:pPr>
            <a:r>
              <a:rPr lang="en" sz="2000"/>
              <a:t>Works well because it’s generalized and fast</a:t>
            </a:r>
            <a:endParaRPr sz="2000"/>
          </a:p>
        </p:txBody>
      </p:sp>
      <p:sp>
        <p:nvSpPr>
          <p:cNvPr id="213" name="Google Shape;213;p23"/>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a:t>
            </a:r>
            <a:endParaRPr/>
          </a:p>
        </p:txBody>
      </p:sp>
      <p:sp>
        <p:nvSpPr>
          <p:cNvPr id="214" name="Google Shape;214;p23"/>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5" name="Google Shape;215;p23"/>
          <p:cNvSpPr txBox="1"/>
          <p:nvPr/>
        </p:nvSpPr>
        <p:spPr>
          <a:xfrm>
            <a:off x="646300" y="109675"/>
            <a:ext cx="7061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a:t>
            </a:r>
            <a:r>
              <a:rPr b="1" lang="en" sz="1100">
                <a:solidFill>
                  <a:srgbClr val="999999"/>
                </a:solidFill>
              </a:rPr>
              <a:t> implement</a:t>
            </a:r>
            <a:r>
              <a:rPr lang="en" sz="1100">
                <a:solidFill>
                  <a:srgbClr val="999999"/>
                </a:solidFill>
              </a:rPr>
              <a:t> - visualize - summary - next steps</a:t>
            </a:r>
            <a:endParaRPr sz="11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41875" y="569275"/>
            <a:ext cx="8810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Visualizing Object Detection</a:t>
            </a:r>
            <a:endParaRPr/>
          </a:p>
        </p:txBody>
      </p:sp>
      <p:sp>
        <p:nvSpPr>
          <p:cNvPr id="221" name="Google Shape;221;p24"/>
          <p:cNvSpPr txBox="1"/>
          <p:nvPr>
            <p:ph idx="1" type="body"/>
          </p:nvPr>
        </p:nvSpPr>
        <p:spPr>
          <a:xfrm>
            <a:off x="872263" y="4295775"/>
            <a:ext cx="29736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YOLO can predict multiple objects			       </a:t>
            </a:r>
            <a:endParaRPr sz="1400"/>
          </a:p>
        </p:txBody>
      </p:sp>
      <p:sp>
        <p:nvSpPr>
          <p:cNvPr id="222" name="Google Shape;222;p24"/>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3B</a:t>
            </a:r>
            <a:endParaRPr/>
          </a:p>
        </p:txBody>
      </p:sp>
      <p:sp>
        <p:nvSpPr>
          <p:cNvPr id="223" name="Google Shape;223;p24"/>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4" name="Google Shape;224;p24"/>
          <p:cNvSpPr txBox="1"/>
          <p:nvPr/>
        </p:nvSpPr>
        <p:spPr>
          <a:xfrm>
            <a:off x="646300" y="109675"/>
            <a:ext cx="6971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implement </a:t>
            </a:r>
            <a:r>
              <a:rPr lang="en" sz="1100">
                <a:solidFill>
                  <a:srgbClr val="999999"/>
                </a:solidFill>
              </a:rPr>
              <a:t>- </a:t>
            </a:r>
            <a:r>
              <a:rPr b="1" lang="en" sz="1100">
                <a:solidFill>
                  <a:srgbClr val="999999"/>
                </a:solidFill>
              </a:rPr>
              <a:t>visualize</a:t>
            </a:r>
            <a:r>
              <a:rPr lang="en" sz="1100">
                <a:solidFill>
                  <a:srgbClr val="999999"/>
                </a:solidFill>
              </a:rPr>
              <a:t> - summary - next steps</a:t>
            </a:r>
            <a:endParaRPr sz="1100">
              <a:solidFill>
                <a:srgbClr val="999999"/>
              </a:solidFill>
            </a:endParaRPr>
          </a:p>
        </p:txBody>
      </p:sp>
      <p:pic>
        <p:nvPicPr>
          <p:cNvPr id="225" name="Google Shape;225;p24"/>
          <p:cNvPicPr preferRelativeResize="0"/>
          <p:nvPr/>
        </p:nvPicPr>
        <p:blipFill>
          <a:blip r:embed="rId3">
            <a:alphaModFix/>
          </a:blip>
          <a:stretch>
            <a:fillRect/>
          </a:stretch>
        </p:blipFill>
        <p:spPr>
          <a:xfrm>
            <a:off x="481225" y="1361788"/>
            <a:ext cx="3755670" cy="2520988"/>
          </a:xfrm>
          <a:prstGeom prst="rect">
            <a:avLst/>
          </a:prstGeom>
          <a:noFill/>
          <a:ln>
            <a:noFill/>
          </a:ln>
        </p:spPr>
      </p:pic>
      <p:pic>
        <p:nvPicPr>
          <p:cNvPr id="226" name="Google Shape;226;p24"/>
          <p:cNvPicPr preferRelativeResize="0"/>
          <p:nvPr/>
        </p:nvPicPr>
        <p:blipFill>
          <a:blip r:embed="rId4">
            <a:alphaModFix/>
          </a:blip>
          <a:stretch>
            <a:fillRect/>
          </a:stretch>
        </p:blipFill>
        <p:spPr>
          <a:xfrm>
            <a:off x="4520775" y="1361788"/>
            <a:ext cx="4300234" cy="2521000"/>
          </a:xfrm>
          <a:prstGeom prst="rect">
            <a:avLst/>
          </a:prstGeom>
          <a:noFill/>
          <a:ln>
            <a:noFill/>
          </a:ln>
        </p:spPr>
      </p:pic>
      <p:sp>
        <p:nvSpPr>
          <p:cNvPr id="227" name="Google Shape;227;p24"/>
          <p:cNvSpPr txBox="1"/>
          <p:nvPr/>
        </p:nvSpPr>
        <p:spPr>
          <a:xfrm>
            <a:off x="4660825" y="4160050"/>
            <a:ext cx="4160100" cy="408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accent1"/>
                </a:solidFill>
                <a:latin typeface="Lato"/>
                <a:ea typeface="Lato"/>
                <a:cs typeface="Lato"/>
                <a:sym typeface="Lato"/>
              </a:rPr>
              <a:t>Will make prediction grid by grid...hence need training    data that is labelled as such</a:t>
            </a:r>
            <a:endParaRPr>
              <a:solidFill>
                <a:schemeClr val="accent1"/>
              </a:solidFill>
              <a:latin typeface="Lato"/>
              <a:ea typeface="Lato"/>
              <a:cs typeface="Lato"/>
              <a:sym typeface="Lato"/>
            </a:endParaRPr>
          </a:p>
          <a:p>
            <a:pPr indent="0" lvl="0" marL="0">
              <a:spcBef>
                <a:spcPts val="0"/>
              </a:spcBef>
              <a:spcAft>
                <a:spcPts val="0"/>
              </a:spcAft>
              <a:buNone/>
            </a:pPr>
            <a:r>
              <a:t/>
            </a:r>
            <a:endParaRPr/>
          </a:p>
        </p:txBody>
      </p:sp>
    </p:spTree>
  </p:cSld>
  <p:clrMapOvr>
    <a:masterClrMapping/>
  </p:clrMapOvr>
  <mc:AlternateContent>
    <mc:Choice Requires="p14">
      <p:transition p14:dur="400">
        <p:push dir="r"/>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141875" y="5692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Implementing Transfer Learning</a:t>
            </a:r>
            <a:endParaRPr/>
          </a:p>
        </p:txBody>
      </p:sp>
      <p:sp>
        <p:nvSpPr>
          <p:cNvPr id="233" name="Google Shape;233;p25"/>
          <p:cNvSpPr txBox="1"/>
          <p:nvPr>
            <p:ph idx="1" type="body"/>
          </p:nvPr>
        </p:nvSpPr>
        <p:spPr>
          <a:xfrm>
            <a:off x="432325" y="1313275"/>
            <a:ext cx="5314500" cy="3763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accent1"/>
              </a:buClr>
              <a:buSzPts val="2000"/>
              <a:buFont typeface="Lato"/>
              <a:buChar char="➢"/>
            </a:pPr>
            <a:r>
              <a:rPr lang="en" sz="2000"/>
              <a:t>Build upon YOLO detection by teaching model to </a:t>
            </a:r>
            <a:r>
              <a:rPr b="1" lang="en" sz="2000">
                <a:solidFill>
                  <a:srgbClr val="4285F4"/>
                </a:solidFill>
              </a:rPr>
              <a:t>identify new classes</a:t>
            </a:r>
            <a:endParaRPr b="1" sz="2000">
              <a:solidFill>
                <a:srgbClr val="4285F4"/>
              </a:solidFill>
            </a:endParaRPr>
          </a:p>
          <a:p>
            <a:pPr indent="-355600" lvl="0" marL="457200" marR="0" rtl="0" algn="l">
              <a:lnSpc>
                <a:spcPct val="115000"/>
              </a:lnSpc>
              <a:spcBef>
                <a:spcPts val="0"/>
              </a:spcBef>
              <a:spcAft>
                <a:spcPts val="0"/>
              </a:spcAft>
              <a:buSzPts val="2000"/>
              <a:buChar char="➢"/>
            </a:pPr>
            <a:r>
              <a:rPr lang="en" sz="2000"/>
              <a:t>Building model from scratch very time-consuming, so </a:t>
            </a:r>
            <a:r>
              <a:rPr b="1" lang="en" sz="2000">
                <a:solidFill>
                  <a:srgbClr val="4285F4"/>
                </a:solidFill>
              </a:rPr>
              <a:t>using layers of YOLO’s pretrained weights </a:t>
            </a:r>
            <a:r>
              <a:rPr lang="en" sz="2000">
                <a:solidFill>
                  <a:srgbClr val="616161"/>
                </a:solidFill>
              </a:rPr>
              <a:t>until last one</a:t>
            </a:r>
            <a:endParaRPr sz="2000">
              <a:solidFill>
                <a:srgbClr val="616161"/>
              </a:solidFill>
            </a:endParaRPr>
          </a:p>
          <a:p>
            <a:pPr indent="-355600" lvl="0" marL="457200" marR="0" rtl="0" algn="l">
              <a:lnSpc>
                <a:spcPct val="115000"/>
              </a:lnSpc>
              <a:spcBef>
                <a:spcPts val="0"/>
              </a:spcBef>
              <a:spcAft>
                <a:spcPts val="0"/>
              </a:spcAft>
              <a:buSzPts val="2000"/>
              <a:buChar char="➢"/>
            </a:pPr>
            <a:r>
              <a:rPr lang="en" sz="2000"/>
              <a:t>For demo, using Raccoon detection because found </a:t>
            </a:r>
            <a:r>
              <a:rPr b="1" lang="en" sz="2000">
                <a:solidFill>
                  <a:srgbClr val="4285F4"/>
                </a:solidFill>
              </a:rPr>
              <a:t>labelled dataset of bounding boxes</a:t>
            </a:r>
            <a:endParaRPr b="1" sz="2000">
              <a:solidFill>
                <a:srgbClr val="4285F4"/>
              </a:solidFill>
            </a:endParaRPr>
          </a:p>
          <a:p>
            <a:pPr indent="-355600" lvl="0" marL="457200" marR="0" rtl="0" algn="l">
              <a:lnSpc>
                <a:spcPct val="115000"/>
              </a:lnSpc>
              <a:spcBef>
                <a:spcPts val="0"/>
              </a:spcBef>
              <a:spcAft>
                <a:spcPts val="0"/>
              </a:spcAft>
              <a:buSzPts val="2000"/>
              <a:buChar char="➢"/>
            </a:pPr>
            <a:r>
              <a:rPr lang="en" sz="2000"/>
              <a:t>Can apply this general technique to any object (spiders, phones, donuts)</a:t>
            </a:r>
            <a:endParaRPr sz="2000"/>
          </a:p>
        </p:txBody>
      </p:sp>
      <p:sp>
        <p:nvSpPr>
          <p:cNvPr id="234" name="Google Shape;234;p25"/>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t>A</a:t>
            </a:r>
            <a:endParaRPr/>
          </a:p>
        </p:txBody>
      </p:sp>
      <p:sp>
        <p:nvSpPr>
          <p:cNvPr id="235" name="Google Shape;235;p25"/>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6" name="Google Shape;236;p25"/>
          <p:cNvSpPr txBox="1"/>
          <p:nvPr/>
        </p:nvSpPr>
        <p:spPr>
          <a:xfrm>
            <a:off x="646300" y="109675"/>
            <a:ext cx="6821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a:t>
            </a:r>
            <a:r>
              <a:rPr b="1" lang="en" sz="1100">
                <a:solidFill>
                  <a:srgbClr val="999999"/>
                </a:solidFill>
              </a:rPr>
              <a:t>implement</a:t>
            </a:r>
            <a:r>
              <a:rPr lang="en" sz="1100">
                <a:solidFill>
                  <a:srgbClr val="999999"/>
                </a:solidFill>
              </a:rPr>
              <a:t> </a:t>
            </a:r>
            <a:r>
              <a:rPr lang="en" sz="1100">
                <a:solidFill>
                  <a:srgbClr val="999999"/>
                </a:solidFill>
              </a:rPr>
              <a:t>- visualize - summary - next steps</a:t>
            </a:r>
            <a:endParaRPr sz="1100">
              <a:solidFill>
                <a:srgbClr val="999999"/>
              </a:solidFill>
            </a:endParaRPr>
          </a:p>
        </p:txBody>
      </p:sp>
      <p:pic>
        <p:nvPicPr>
          <p:cNvPr id="237" name="Google Shape;237;p25"/>
          <p:cNvPicPr preferRelativeResize="0"/>
          <p:nvPr/>
        </p:nvPicPr>
        <p:blipFill>
          <a:blip r:embed="rId3">
            <a:alphaModFix/>
          </a:blip>
          <a:stretch>
            <a:fillRect/>
          </a:stretch>
        </p:blipFill>
        <p:spPr>
          <a:xfrm>
            <a:off x="6155625" y="866400"/>
            <a:ext cx="2517425" cy="3978600"/>
          </a:xfrm>
          <a:prstGeom prst="rect">
            <a:avLst/>
          </a:prstGeom>
          <a:noFill/>
          <a:ln>
            <a:noFill/>
          </a:ln>
        </p:spPr>
      </p:pic>
      <p:sp>
        <p:nvSpPr>
          <p:cNvPr id="238" name="Google Shape;238;p25"/>
          <p:cNvSpPr/>
          <p:nvPr/>
        </p:nvSpPr>
        <p:spPr>
          <a:xfrm>
            <a:off x="4238475" y="3661525"/>
            <a:ext cx="2670000" cy="72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41875" y="569275"/>
            <a:ext cx="8679000" cy="101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Visualizing Transfer Learning</a:t>
            </a:r>
            <a:endParaRPr/>
          </a:p>
        </p:txBody>
      </p:sp>
      <p:sp>
        <p:nvSpPr>
          <p:cNvPr id="244" name="Google Shape;244;p26"/>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a:t>
            </a:r>
            <a:endParaRPr/>
          </a:p>
        </p:txBody>
      </p:sp>
      <p:sp>
        <p:nvSpPr>
          <p:cNvPr id="245" name="Google Shape;245;p26"/>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research - implement - </a:t>
            </a:r>
            <a:r>
              <a:rPr b="1" lang="en" sz="1100">
                <a:solidFill>
                  <a:srgbClr val="999999"/>
                </a:solidFill>
              </a:rPr>
              <a:t>visualize</a:t>
            </a:r>
            <a:r>
              <a:rPr lang="en" sz="1100">
                <a:solidFill>
                  <a:srgbClr val="999999"/>
                </a:solidFill>
              </a:rPr>
              <a:t> - summary - next steps</a:t>
            </a:r>
            <a:endParaRPr sz="1100">
              <a:solidFill>
                <a:srgbClr val="999999"/>
              </a:solidFill>
            </a:endParaRPr>
          </a:p>
        </p:txBody>
      </p:sp>
      <p:pic>
        <p:nvPicPr>
          <p:cNvPr id="246" name="Google Shape;246;p26"/>
          <p:cNvPicPr preferRelativeResize="0"/>
          <p:nvPr/>
        </p:nvPicPr>
        <p:blipFill>
          <a:blip r:embed="rId3">
            <a:alphaModFix/>
          </a:blip>
          <a:stretch>
            <a:fillRect/>
          </a:stretch>
        </p:blipFill>
        <p:spPr>
          <a:xfrm>
            <a:off x="1266080" y="1335000"/>
            <a:ext cx="6430600" cy="3469150"/>
          </a:xfrm>
          <a:prstGeom prst="rect">
            <a:avLst/>
          </a:prstGeom>
          <a:noFill/>
          <a:ln>
            <a:noFill/>
          </a:ln>
        </p:spPr>
      </p:pic>
    </p:spTree>
  </p:cSld>
  <p:clrMapOvr>
    <a:masterClrMapping/>
  </p:clrMapOvr>
  <mc:AlternateContent>
    <mc:Choice Requires="p14">
      <p:transition p14:dur="400">
        <p:push dir="r"/>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141875" y="569275"/>
            <a:ext cx="8679000" cy="101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Visualizing Transfer Learning</a:t>
            </a:r>
            <a:endParaRPr/>
          </a:p>
        </p:txBody>
      </p:sp>
      <p:sp>
        <p:nvSpPr>
          <p:cNvPr id="252" name="Google Shape;252;p27"/>
          <p:cNvSpPr txBox="1"/>
          <p:nvPr>
            <p:ph idx="1" type="body"/>
          </p:nvPr>
        </p:nvSpPr>
        <p:spPr>
          <a:xfrm>
            <a:off x="1681775" y="4427250"/>
            <a:ext cx="5599200" cy="62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500"/>
          </a:p>
          <a:p>
            <a:pPr indent="0" lvl="0" marL="0" rtl="0">
              <a:spcBef>
                <a:spcPts val="0"/>
              </a:spcBef>
              <a:spcAft>
                <a:spcPts val="0"/>
              </a:spcAft>
              <a:buNone/>
            </a:pPr>
            <a:r>
              <a:rPr lang="en" sz="1500"/>
              <a:t>Side by side of YOLO detector (left) and Raccoon detector (right).</a:t>
            </a:r>
            <a:endParaRPr sz="1500"/>
          </a:p>
        </p:txBody>
      </p:sp>
      <p:sp>
        <p:nvSpPr>
          <p:cNvPr id="253" name="Google Shape;253;p27"/>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a:t>
            </a:r>
            <a:endParaRPr/>
          </a:p>
        </p:txBody>
      </p:sp>
      <p:sp>
        <p:nvSpPr>
          <p:cNvPr id="254" name="Google Shape;254;p27"/>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a:t>
            </a:r>
            <a:r>
              <a:rPr lang="en" sz="1100">
                <a:solidFill>
                  <a:srgbClr val="999999"/>
                </a:solidFill>
              </a:rPr>
              <a:t> research - implement</a:t>
            </a:r>
            <a:r>
              <a:rPr lang="en" sz="1100">
                <a:solidFill>
                  <a:srgbClr val="999999"/>
                </a:solidFill>
              </a:rPr>
              <a:t> - </a:t>
            </a:r>
            <a:r>
              <a:rPr b="1" lang="en" sz="1100">
                <a:solidFill>
                  <a:srgbClr val="999999"/>
                </a:solidFill>
              </a:rPr>
              <a:t>visualize</a:t>
            </a:r>
            <a:r>
              <a:rPr lang="en" sz="1100">
                <a:solidFill>
                  <a:srgbClr val="999999"/>
                </a:solidFill>
              </a:rPr>
              <a:t> - summary - next steps</a:t>
            </a:r>
            <a:endParaRPr sz="1100">
              <a:solidFill>
                <a:srgbClr val="999999"/>
              </a:solidFill>
            </a:endParaRPr>
          </a:p>
        </p:txBody>
      </p:sp>
      <p:pic>
        <p:nvPicPr>
          <p:cNvPr id="255" name="Google Shape;255;p27" title="raccoon sweep YOLO bbox.mp4">
            <a:hlinkClick r:id="rId3"/>
          </p:cNvPr>
          <p:cNvPicPr preferRelativeResize="0"/>
          <p:nvPr/>
        </p:nvPicPr>
        <p:blipFill>
          <a:blip r:embed="rId4">
            <a:alphaModFix/>
          </a:blip>
          <a:stretch>
            <a:fillRect/>
          </a:stretch>
        </p:blipFill>
        <p:spPr>
          <a:xfrm>
            <a:off x="224850" y="1372163"/>
            <a:ext cx="4327724" cy="3245800"/>
          </a:xfrm>
          <a:prstGeom prst="rect">
            <a:avLst/>
          </a:prstGeom>
          <a:noFill/>
          <a:ln>
            <a:noFill/>
          </a:ln>
        </p:spPr>
      </p:pic>
      <p:pic>
        <p:nvPicPr>
          <p:cNvPr id="256" name="Google Shape;256;p27" title="raccoon sweep bbox.mp4">
            <a:hlinkClick r:id="rId5"/>
          </p:cNvPr>
          <p:cNvPicPr preferRelativeResize="0"/>
          <p:nvPr/>
        </p:nvPicPr>
        <p:blipFill>
          <a:blip r:embed="rId6">
            <a:alphaModFix/>
          </a:blip>
          <a:stretch>
            <a:fillRect/>
          </a:stretch>
        </p:blipFill>
        <p:spPr>
          <a:xfrm>
            <a:off x="4655225" y="1372175"/>
            <a:ext cx="4327726" cy="3245786"/>
          </a:xfrm>
          <a:prstGeom prst="rect">
            <a:avLst/>
          </a:prstGeom>
          <a:noFill/>
          <a:ln>
            <a:noFill/>
          </a:ln>
        </p:spPr>
      </p:pic>
    </p:spTree>
  </p:cSld>
  <p:clrMapOvr>
    <a:masterClrMapping/>
  </p:clrMapOvr>
  <mc:AlternateContent>
    <mc:Choice Requires="p14">
      <p:transition p14:dur="400">
        <p:push dir="r"/>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41875" y="569275"/>
            <a:ext cx="8679000" cy="101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Visualizing Transfer Learning</a:t>
            </a:r>
            <a:endParaRPr/>
          </a:p>
        </p:txBody>
      </p:sp>
      <p:sp>
        <p:nvSpPr>
          <p:cNvPr id="262" name="Google Shape;262;p28"/>
          <p:cNvSpPr txBox="1"/>
          <p:nvPr>
            <p:ph idx="1" type="body"/>
          </p:nvPr>
        </p:nvSpPr>
        <p:spPr>
          <a:xfrm>
            <a:off x="1681775" y="4427250"/>
            <a:ext cx="5599200" cy="62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500"/>
          </a:p>
          <a:p>
            <a:pPr indent="0" lvl="0" marL="0" rtl="0">
              <a:spcBef>
                <a:spcPts val="0"/>
              </a:spcBef>
              <a:spcAft>
                <a:spcPts val="0"/>
              </a:spcAft>
              <a:buNone/>
            </a:pPr>
            <a:r>
              <a:rPr lang="en" sz="1500"/>
              <a:t>Side by side of YOLO detector (left) and Raccoon detector (right).</a:t>
            </a:r>
            <a:endParaRPr sz="1500"/>
          </a:p>
        </p:txBody>
      </p:sp>
      <p:sp>
        <p:nvSpPr>
          <p:cNvPr id="263" name="Google Shape;263;p28"/>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a:t>
            </a:r>
            <a:endParaRPr/>
          </a:p>
        </p:txBody>
      </p:sp>
      <p:sp>
        <p:nvSpPr>
          <p:cNvPr id="264" name="Google Shape;264;p28"/>
          <p:cNvSpPr txBox="1"/>
          <p:nvPr/>
        </p:nvSpPr>
        <p:spPr>
          <a:xfrm>
            <a:off x="646300" y="109675"/>
            <a:ext cx="6911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implement</a:t>
            </a:r>
            <a:r>
              <a:rPr lang="en" sz="1100">
                <a:solidFill>
                  <a:srgbClr val="999999"/>
                </a:solidFill>
              </a:rPr>
              <a:t> - </a:t>
            </a:r>
            <a:r>
              <a:rPr b="1" lang="en" sz="1100">
                <a:solidFill>
                  <a:srgbClr val="999999"/>
                </a:solidFill>
              </a:rPr>
              <a:t>visualize</a:t>
            </a:r>
            <a:r>
              <a:rPr lang="en" sz="1100">
                <a:solidFill>
                  <a:srgbClr val="999999"/>
                </a:solidFill>
              </a:rPr>
              <a:t> - summary - next steps</a:t>
            </a:r>
            <a:endParaRPr sz="1100">
              <a:solidFill>
                <a:srgbClr val="999999"/>
              </a:solidFill>
            </a:endParaRPr>
          </a:p>
        </p:txBody>
      </p:sp>
      <p:pic>
        <p:nvPicPr>
          <p:cNvPr id="265" name="Google Shape;265;p28" title="raccoon bike YOLO bbox.mp4">
            <a:hlinkClick r:id="rId3"/>
          </p:cNvPr>
          <p:cNvPicPr preferRelativeResize="0"/>
          <p:nvPr/>
        </p:nvPicPr>
        <p:blipFill>
          <a:blip r:embed="rId4">
            <a:alphaModFix/>
          </a:blip>
          <a:stretch>
            <a:fillRect/>
          </a:stretch>
        </p:blipFill>
        <p:spPr>
          <a:xfrm>
            <a:off x="336825" y="1289300"/>
            <a:ext cx="4101875" cy="3076400"/>
          </a:xfrm>
          <a:prstGeom prst="rect">
            <a:avLst/>
          </a:prstGeom>
          <a:noFill/>
          <a:ln>
            <a:noFill/>
          </a:ln>
        </p:spPr>
      </p:pic>
      <p:pic>
        <p:nvPicPr>
          <p:cNvPr id="266" name="Google Shape;266;p28" title="raccoon bike bbox.mp4">
            <a:hlinkClick r:id="rId5"/>
          </p:cNvPr>
          <p:cNvPicPr preferRelativeResize="0"/>
          <p:nvPr/>
        </p:nvPicPr>
        <p:blipFill>
          <a:blip r:embed="rId6">
            <a:alphaModFix/>
          </a:blip>
          <a:stretch>
            <a:fillRect/>
          </a:stretch>
        </p:blipFill>
        <p:spPr>
          <a:xfrm>
            <a:off x="4719000" y="1289303"/>
            <a:ext cx="4101875" cy="3076399"/>
          </a:xfrm>
          <a:prstGeom prst="rect">
            <a:avLst/>
          </a:prstGeom>
          <a:noFill/>
          <a:ln>
            <a:noFill/>
          </a:ln>
        </p:spPr>
      </p:pic>
    </p:spTree>
  </p:cSld>
  <p:clrMapOvr>
    <a:masterClrMapping/>
  </p:clrMapOvr>
  <mc:AlternateContent>
    <mc:Choice Requires="p14">
      <p:transition p14:dur="400">
        <p:push dir="r"/>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272" name="Google Shape;27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a:spcBef>
                <a:spcPts val="0"/>
              </a:spcBef>
              <a:spcAft>
                <a:spcPts val="0"/>
              </a:spcAft>
              <a:buSzPts val="2000"/>
              <a:buChar char="➢"/>
            </a:pPr>
            <a:r>
              <a:rPr lang="en" sz="2000"/>
              <a:t>Started with image classification</a:t>
            </a:r>
            <a:endParaRPr b="1" sz="2000">
              <a:solidFill>
                <a:srgbClr val="4285F4"/>
              </a:solidFill>
            </a:endParaRPr>
          </a:p>
          <a:p>
            <a:pPr indent="-355600" lvl="0" marL="457200">
              <a:spcBef>
                <a:spcPts val="1000"/>
              </a:spcBef>
              <a:spcAft>
                <a:spcPts val="0"/>
              </a:spcAft>
              <a:buSzPts val="2000"/>
              <a:buChar char="➢"/>
            </a:pPr>
            <a:r>
              <a:rPr lang="en" sz="2000"/>
              <a:t>Used object detection to bound multiple objects</a:t>
            </a:r>
            <a:endParaRPr b="1" sz="2000">
              <a:solidFill>
                <a:srgbClr val="4285F4"/>
              </a:solidFill>
            </a:endParaRPr>
          </a:p>
          <a:p>
            <a:pPr indent="-355600" lvl="0" marL="457200">
              <a:spcBef>
                <a:spcPts val="1000"/>
              </a:spcBef>
              <a:spcAft>
                <a:spcPts val="0"/>
              </a:spcAft>
              <a:buSzPts val="2000"/>
              <a:buChar char="➢"/>
            </a:pPr>
            <a:r>
              <a:rPr lang="en" sz="2000"/>
              <a:t>Implemented transfer learning to add different classes</a:t>
            </a:r>
            <a:endParaRPr sz="2000"/>
          </a:p>
          <a:p>
            <a:pPr indent="-355600" lvl="1" marL="914400" rtl="0">
              <a:spcBef>
                <a:spcPts val="1000"/>
              </a:spcBef>
              <a:spcAft>
                <a:spcPts val="1000"/>
              </a:spcAft>
              <a:buSzPts val="2000"/>
              <a:buChar char="○"/>
            </a:pPr>
            <a:r>
              <a:rPr lang="en" sz="2000"/>
              <a:t>Train</a:t>
            </a:r>
            <a:r>
              <a:rPr lang="en" sz="2000"/>
              <a:t>ing </a:t>
            </a:r>
            <a:r>
              <a:rPr lang="en" sz="2000"/>
              <a:t>on Raccoon dataset led to a Raccoon detector</a:t>
            </a:r>
            <a:endParaRPr b="1" sz="2000">
              <a:solidFill>
                <a:srgbClr val="4285F4"/>
              </a:solidFill>
            </a:endParaRPr>
          </a:p>
        </p:txBody>
      </p:sp>
      <p:sp>
        <p:nvSpPr>
          <p:cNvPr id="273" name="Google Shape;273;p29"/>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4" name="Google Shape;274;p29"/>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research - implement</a:t>
            </a:r>
            <a:r>
              <a:rPr lang="en" sz="1100">
                <a:solidFill>
                  <a:srgbClr val="999999"/>
                </a:solidFill>
              </a:rPr>
              <a:t> - visualize - </a:t>
            </a:r>
            <a:r>
              <a:rPr b="1" lang="en" sz="1100">
                <a:solidFill>
                  <a:srgbClr val="999999"/>
                </a:solidFill>
              </a:rPr>
              <a:t>summary</a:t>
            </a:r>
            <a:r>
              <a:rPr lang="en" sz="1100">
                <a:solidFill>
                  <a:srgbClr val="999999"/>
                </a:solidFill>
              </a:rPr>
              <a:t> - next steps</a:t>
            </a:r>
            <a:endParaRPr sz="11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Steps</a:t>
            </a:r>
            <a:endParaRPr/>
          </a:p>
        </p:txBody>
      </p:sp>
      <p:sp>
        <p:nvSpPr>
          <p:cNvPr id="280" name="Google Shape;28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616161"/>
              </a:buClr>
              <a:buSzPts val="2000"/>
              <a:buChar char="➢"/>
            </a:pPr>
            <a:r>
              <a:rPr lang="en" sz="2000">
                <a:solidFill>
                  <a:srgbClr val="616161"/>
                </a:solidFill>
              </a:rPr>
              <a:t>Use Transfer Learning to create model that can detect the original + trained classes</a:t>
            </a:r>
            <a:endParaRPr sz="2000">
              <a:solidFill>
                <a:srgbClr val="616161"/>
              </a:solidFill>
            </a:endParaRPr>
          </a:p>
          <a:p>
            <a:pPr indent="-355600" lvl="0" marL="457200" rtl="0">
              <a:spcBef>
                <a:spcPts val="1000"/>
              </a:spcBef>
              <a:spcAft>
                <a:spcPts val="0"/>
              </a:spcAft>
              <a:buClr>
                <a:srgbClr val="616161"/>
              </a:buClr>
              <a:buSzPts val="2000"/>
              <a:buChar char="➢"/>
            </a:pPr>
            <a:r>
              <a:rPr lang="en" sz="2000">
                <a:solidFill>
                  <a:srgbClr val="616161"/>
                </a:solidFill>
              </a:rPr>
              <a:t>Measure speed of objects, number of objects, time of objects and analyze these statistics</a:t>
            </a:r>
            <a:endParaRPr sz="2000">
              <a:solidFill>
                <a:srgbClr val="616161"/>
              </a:solidFill>
            </a:endParaRPr>
          </a:p>
          <a:p>
            <a:pPr indent="-355600" lvl="0" marL="457200">
              <a:spcBef>
                <a:spcPts val="1000"/>
              </a:spcBef>
              <a:spcAft>
                <a:spcPts val="1000"/>
              </a:spcAft>
              <a:buSzPts val="2000"/>
              <a:buChar char="➢"/>
            </a:pPr>
            <a:r>
              <a:rPr lang="en" sz="2000"/>
              <a:t>Create online tool for ease of usability</a:t>
            </a:r>
            <a:endParaRPr b="1" sz="2000">
              <a:solidFill>
                <a:srgbClr val="4285F4"/>
              </a:solidFill>
            </a:endParaRPr>
          </a:p>
        </p:txBody>
      </p:sp>
      <p:sp>
        <p:nvSpPr>
          <p:cNvPr id="281" name="Google Shape;281;p30"/>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2" name="Google Shape;282;p30"/>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a:t>
            </a:r>
            <a:r>
              <a:rPr lang="en" sz="1100">
                <a:solidFill>
                  <a:srgbClr val="999999"/>
                </a:solidFill>
              </a:rPr>
              <a:t> research - implement</a:t>
            </a:r>
            <a:r>
              <a:rPr lang="en" sz="1100">
                <a:solidFill>
                  <a:srgbClr val="999999"/>
                </a:solidFill>
              </a:rPr>
              <a:t>- visualize - summary - </a:t>
            </a:r>
            <a:r>
              <a:rPr b="1" lang="en" sz="1100">
                <a:solidFill>
                  <a:srgbClr val="999999"/>
                </a:solidFill>
              </a:rPr>
              <a:t>next steps</a:t>
            </a:r>
            <a:endParaRPr b="1" sz="1100">
              <a:solidFill>
                <a:srgbClr val="9999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Acknowledgements</a:t>
            </a:r>
            <a:endParaRPr/>
          </a:p>
        </p:txBody>
      </p:sp>
      <p:sp>
        <p:nvSpPr>
          <p:cNvPr id="288" name="Google Shape;28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Thank you for your time in listening to my presentation.</a:t>
            </a:r>
            <a:endParaRPr sz="2000"/>
          </a:p>
          <a:p>
            <a:pPr indent="0" lvl="0" marL="0">
              <a:spcBef>
                <a:spcPts val="1600"/>
              </a:spcBef>
              <a:spcAft>
                <a:spcPts val="1600"/>
              </a:spcAft>
              <a:buNone/>
            </a:pPr>
            <a:r>
              <a:rPr lang="en" sz="2000"/>
              <a:t>I would also like to acknowledge Infosys’ lab resources and Ms. Nidhi Tiwari for supporting me in my endeavors and for giving me the opportunity to explore computer vision, despite my having no background in it.</a:t>
            </a:r>
            <a:endParaRPr sz="2000"/>
          </a:p>
        </p:txBody>
      </p:sp>
      <p:sp>
        <p:nvSpPr>
          <p:cNvPr id="289" name="Google Shape;289;p31"/>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29450" y="785250"/>
            <a:ext cx="7688700" cy="879900"/>
          </a:xfrm>
          <a:prstGeom prst="rect">
            <a:avLst/>
          </a:prstGeom>
          <a:solidFill>
            <a:srgbClr val="FFFFFF"/>
          </a:solidFill>
        </p:spPr>
        <p:txBody>
          <a:bodyPr anchorCtr="0" anchor="t" bIns="91425" lIns="91425" spcFirstLastPara="1" rIns="91425" wrap="square" tIns="91425">
            <a:noAutofit/>
          </a:bodyPr>
          <a:lstStyle/>
          <a:p>
            <a:pPr indent="0" lvl="0" marL="0" algn="ctr">
              <a:spcBef>
                <a:spcPts val="0"/>
              </a:spcBef>
              <a:spcAft>
                <a:spcPts val="0"/>
              </a:spcAft>
              <a:buNone/>
            </a:pPr>
            <a:r>
              <a:rPr lang="en"/>
              <a:t>Background</a:t>
            </a:r>
            <a:endParaRPr/>
          </a:p>
        </p:txBody>
      </p:sp>
      <p:sp>
        <p:nvSpPr>
          <p:cNvPr id="110" name="Google Shape;110;p15"/>
          <p:cNvSpPr txBox="1"/>
          <p:nvPr>
            <p:ph idx="1" type="body"/>
          </p:nvPr>
        </p:nvSpPr>
        <p:spPr>
          <a:xfrm>
            <a:off x="653250" y="1469275"/>
            <a:ext cx="8049300" cy="28680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solidFill>
                  <a:srgbClr val="6D9EEB"/>
                </a:solidFill>
              </a:rPr>
              <a:t>Computer Vision</a:t>
            </a:r>
            <a:r>
              <a:rPr lang="en" sz="2000"/>
              <a:t> is a field in which computers are taught to see, identify, and process images the same way humans do</a:t>
            </a:r>
            <a:endParaRPr sz="2000"/>
          </a:p>
          <a:p>
            <a:pPr indent="-355600" lvl="0" marL="457200" rtl="0">
              <a:spcBef>
                <a:spcPts val="1000"/>
              </a:spcBef>
              <a:spcAft>
                <a:spcPts val="0"/>
              </a:spcAft>
              <a:buSzPts val="2000"/>
              <a:buChar char="➢"/>
            </a:pPr>
            <a:r>
              <a:rPr b="1" lang="en" sz="2000">
                <a:solidFill>
                  <a:srgbClr val="6D9EEB"/>
                </a:solidFill>
              </a:rPr>
              <a:t>Object Detection </a:t>
            </a:r>
            <a:r>
              <a:rPr lang="en" sz="2000"/>
              <a:t>locates and identifies </a:t>
            </a:r>
            <a:r>
              <a:rPr lang="en" sz="2000"/>
              <a:t>objects such as bicycles, humans, or cats</a:t>
            </a:r>
            <a:endParaRPr sz="2000"/>
          </a:p>
          <a:p>
            <a:pPr indent="-355600" lvl="0" marL="457200" rtl="0">
              <a:spcBef>
                <a:spcPts val="1000"/>
              </a:spcBef>
              <a:spcAft>
                <a:spcPts val="0"/>
              </a:spcAft>
              <a:buSzPts val="2000"/>
              <a:buChar char="➢"/>
            </a:pPr>
            <a:r>
              <a:rPr b="1" lang="en" sz="2000">
                <a:solidFill>
                  <a:srgbClr val="6D9EEB"/>
                </a:solidFill>
              </a:rPr>
              <a:t>Transfer Learning </a:t>
            </a:r>
            <a:r>
              <a:rPr lang="en" sz="2000"/>
              <a:t>is a machine learning technique where a model trained on one task is re-purposed on a second, related task</a:t>
            </a:r>
            <a:endParaRPr sz="2000"/>
          </a:p>
          <a:p>
            <a:pPr indent="-355600" lvl="0" marL="457200" rtl="0">
              <a:spcBef>
                <a:spcPts val="1000"/>
              </a:spcBef>
              <a:spcAft>
                <a:spcPts val="1000"/>
              </a:spcAft>
              <a:buSzPts val="2000"/>
              <a:buChar char="➢"/>
            </a:pPr>
            <a:r>
              <a:rPr b="1" lang="en" sz="2000">
                <a:solidFill>
                  <a:srgbClr val="6D9EEB"/>
                </a:solidFill>
              </a:rPr>
              <a:t>Convoluted Neural Networks (CNNs) </a:t>
            </a:r>
            <a:r>
              <a:rPr lang="en" sz="2000"/>
              <a:t> are used in object detection</a:t>
            </a:r>
            <a:endParaRPr sz="2000"/>
          </a:p>
        </p:txBody>
      </p:sp>
      <p:sp>
        <p:nvSpPr>
          <p:cNvPr id="111" name="Google Shape;111;p15"/>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999999"/>
                </a:solidFill>
              </a:rPr>
              <a:t>background</a:t>
            </a:r>
            <a:r>
              <a:rPr lang="en" sz="1100">
                <a:solidFill>
                  <a:srgbClr val="999999"/>
                </a:solidFill>
              </a:rPr>
              <a:t> - overview - goals - workflow - research - implement - visualize - summary - next steps</a:t>
            </a:r>
            <a:endParaRPr sz="11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709050"/>
            <a:ext cx="7688700" cy="695100"/>
          </a:xfrm>
          <a:prstGeom prst="rect">
            <a:avLst/>
          </a:prstGeom>
          <a:solidFill>
            <a:srgbClr val="FFFFFF"/>
          </a:solidFill>
        </p:spPr>
        <p:txBody>
          <a:bodyPr anchorCtr="0" anchor="t" bIns="91425" lIns="91425" spcFirstLastPara="1" rIns="91425" wrap="square" tIns="91425">
            <a:noAutofit/>
          </a:bodyPr>
          <a:lstStyle/>
          <a:p>
            <a:pPr indent="0" lvl="0" marL="0" algn="ctr">
              <a:spcBef>
                <a:spcPts val="0"/>
              </a:spcBef>
              <a:spcAft>
                <a:spcPts val="0"/>
              </a:spcAft>
              <a:buNone/>
            </a:pPr>
            <a:r>
              <a:rPr lang="en"/>
              <a:t>Overview</a:t>
            </a:r>
            <a:endParaRPr/>
          </a:p>
        </p:txBody>
      </p:sp>
      <p:sp>
        <p:nvSpPr>
          <p:cNvPr id="117" name="Google Shape;117;p16"/>
          <p:cNvSpPr txBox="1"/>
          <p:nvPr>
            <p:ph idx="1" type="body"/>
          </p:nvPr>
        </p:nvSpPr>
        <p:spPr>
          <a:xfrm>
            <a:off x="315075" y="1587425"/>
            <a:ext cx="2651400" cy="3254400"/>
          </a:xfrm>
          <a:prstGeom prst="rect">
            <a:avLst/>
          </a:prstGeom>
          <a:solidFill>
            <a:srgbClr val="EAD1DC"/>
          </a:solidFill>
          <a:ln cap="flat" cmpd="sng" w="9525">
            <a:solidFill>
              <a:srgbClr val="EA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Problems	</a:t>
            </a:r>
            <a:endParaRPr b="1" sz="2400"/>
          </a:p>
          <a:p>
            <a:pPr indent="0" lvl="0" marL="0" rtl="0">
              <a:spcBef>
                <a:spcPts val="0"/>
              </a:spcBef>
              <a:spcAft>
                <a:spcPts val="0"/>
              </a:spcAft>
              <a:buNone/>
            </a:pPr>
            <a:r>
              <a:t/>
            </a:r>
            <a:endParaRPr sz="1600"/>
          </a:p>
          <a:p>
            <a:pPr indent="0" lvl="0" marL="0" rtl="0">
              <a:spcBef>
                <a:spcPts val="0"/>
              </a:spcBef>
              <a:spcAft>
                <a:spcPts val="0"/>
              </a:spcAft>
              <a:buNone/>
            </a:pPr>
            <a:r>
              <a:rPr lang="en" sz="1700"/>
              <a:t>Models can only classify a limited set of classes (perhaps cat and dog, but not aardvark or rhinos)</a:t>
            </a:r>
            <a:endParaRPr sz="1700"/>
          </a:p>
          <a:p>
            <a:pPr indent="0" lvl="0" marL="0" rtl="0">
              <a:spcBef>
                <a:spcPts val="0"/>
              </a:spcBef>
              <a:spcAft>
                <a:spcPts val="0"/>
              </a:spcAft>
              <a:buNone/>
            </a:pPr>
            <a:r>
              <a:t/>
            </a:r>
            <a:endParaRPr sz="1700"/>
          </a:p>
          <a:p>
            <a:pPr indent="0" lvl="0" marL="0" rtl="0">
              <a:spcBef>
                <a:spcPts val="0"/>
              </a:spcBef>
              <a:spcAft>
                <a:spcPts val="0"/>
              </a:spcAft>
              <a:buNone/>
            </a:pPr>
            <a:r>
              <a:rPr lang="en" sz="1700"/>
              <a:t>Creating new models from scratch is time-consuming</a:t>
            </a:r>
            <a:endParaRPr sz="1700"/>
          </a:p>
          <a:p>
            <a:pPr indent="0" lvl="0" marL="0" rtl="0">
              <a:spcBef>
                <a:spcPts val="0"/>
              </a:spcBef>
              <a:spcAft>
                <a:spcPts val="0"/>
              </a:spcAft>
              <a:buNone/>
            </a:pPr>
            <a:r>
              <a:t/>
            </a:r>
            <a:endParaRPr sz="1600"/>
          </a:p>
          <a:p>
            <a:pPr indent="0" lvl="0" marL="0" rtl="0">
              <a:spcBef>
                <a:spcPts val="0"/>
              </a:spcBef>
              <a:spcAft>
                <a:spcPts val="0"/>
              </a:spcAft>
              <a:buNone/>
            </a:pPr>
            <a:r>
              <a:t/>
            </a:r>
            <a:endParaRPr sz="1600"/>
          </a:p>
        </p:txBody>
      </p:sp>
      <p:sp>
        <p:nvSpPr>
          <p:cNvPr id="118" name="Google Shape;118;p16"/>
          <p:cNvSpPr txBox="1"/>
          <p:nvPr>
            <p:ph idx="1" type="body"/>
          </p:nvPr>
        </p:nvSpPr>
        <p:spPr>
          <a:xfrm>
            <a:off x="3226525" y="1587325"/>
            <a:ext cx="2651400" cy="3254400"/>
          </a:xfrm>
          <a:prstGeom prst="rect">
            <a:avLst/>
          </a:prstGeom>
          <a:solidFill>
            <a:srgbClr val="D9EAD3"/>
          </a:solidFill>
          <a:ln cap="flat" cmpd="sng" w="9525">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Solution</a:t>
            </a:r>
            <a:endParaRPr b="1" sz="2400"/>
          </a:p>
          <a:p>
            <a:pPr indent="0" lvl="0" marL="0" rtl="0" algn="ctr">
              <a:spcBef>
                <a:spcPts val="0"/>
              </a:spcBef>
              <a:spcAft>
                <a:spcPts val="0"/>
              </a:spcAft>
              <a:buNone/>
            </a:pPr>
            <a:r>
              <a:t/>
            </a:r>
            <a:endParaRPr b="1" sz="1600"/>
          </a:p>
          <a:p>
            <a:pPr indent="0" lvl="0" marL="0" rtl="0">
              <a:spcBef>
                <a:spcPts val="0"/>
              </a:spcBef>
              <a:spcAft>
                <a:spcPts val="0"/>
              </a:spcAft>
              <a:buNone/>
            </a:pPr>
            <a:r>
              <a:rPr lang="en" sz="2200"/>
              <a:t>Use transfer learning to classify new objects and to build upon pre-existing models</a:t>
            </a:r>
            <a:endParaRPr sz="2200"/>
          </a:p>
          <a:p>
            <a:pPr indent="0" lvl="0" marL="0" rtl="0">
              <a:spcBef>
                <a:spcPts val="0"/>
              </a:spcBef>
              <a:spcAft>
                <a:spcPts val="0"/>
              </a:spcAft>
              <a:buNone/>
            </a:pPr>
            <a:r>
              <a:t/>
            </a:r>
            <a:endParaRPr sz="1600"/>
          </a:p>
          <a:p>
            <a:pPr indent="0" lvl="0" marL="0" rtl="0" algn="l">
              <a:spcBef>
                <a:spcPts val="0"/>
              </a:spcBef>
              <a:spcAft>
                <a:spcPts val="0"/>
              </a:spcAft>
              <a:buNone/>
            </a:pPr>
            <a:r>
              <a:t/>
            </a:r>
            <a:endParaRPr sz="1600" u="sng"/>
          </a:p>
        </p:txBody>
      </p:sp>
      <p:sp>
        <p:nvSpPr>
          <p:cNvPr id="119" name="Google Shape;119;p16"/>
          <p:cNvSpPr txBox="1"/>
          <p:nvPr>
            <p:ph idx="1" type="body"/>
          </p:nvPr>
        </p:nvSpPr>
        <p:spPr>
          <a:xfrm>
            <a:off x="6129350" y="1587375"/>
            <a:ext cx="2651400" cy="3254400"/>
          </a:xfrm>
          <a:prstGeom prst="rect">
            <a:avLst/>
          </a:prstGeom>
          <a:solidFill>
            <a:srgbClr val="C9DAF8"/>
          </a:solidFill>
          <a:ln cap="flat" cmpd="sng" w="9525">
            <a:solidFill>
              <a:srgbClr val="A4C2F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Impacts</a:t>
            </a:r>
            <a:endParaRPr b="1" sz="2400"/>
          </a:p>
          <a:p>
            <a:pPr indent="0" lvl="0" marL="0" rtl="0">
              <a:spcBef>
                <a:spcPts val="0"/>
              </a:spcBef>
              <a:spcAft>
                <a:spcPts val="0"/>
              </a:spcAft>
              <a:buNone/>
            </a:pPr>
            <a:r>
              <a:t/>
            </a:r>
            <a:endParaRPr sz="1600"/>
          </a:p>
          <a:p>
            <a:pPr indent="0" lvl="0" marL="0" rtl="0">
              <a:spcBef>
                <a:spcPts val="0"/>
              </a:spcBef>
              <a:spcAft>
                <a:spcPts val="0"/>
              </a:spcAft>
              <a:buNone/>
            </a:pPr>
            <a:r>
              <a:rPr lang="en" sz="2000"/>
              <a:t>Can detect any type of object quickly</a:t>
            </a:r>
            <a:endParaRPr sz="2000"/>
          </a:p>
          <a:p>
            <a:pPr indent="0" lvl="0" marL="0" rtl="0">
              <a:spcBef>
                <a:spcPts val="0"/>
              </a:spcBef>
              <a:spcAft>
                <a:spcPts val="0"/>
              </a:spcAft>
              <a:buNone/>
            </a:pPr>
            <a:r>
              <a:t/>
            </a:r>
            <a:endParaRPr sz="2000"/>
          </a:p>
          <a:p>
            <a:pPr indent="0" lvl="0" marL="0" rtl="0">
              <a:spcBef>
                <a:spcPts val="0"/>
              </a:spcBef>
              <a:spcAft>
                <a:spcPts val="0"/>
              </a:spcAft>
              <a:buNone/>
            </a:pPr>
            <a:r>
              <a:rPr lang="en" sz="2000"/>
              <a:t>Solution is general and can thus be applied to any situation</a:t>
            </a:r>
            <a:endParaRPr sz="2000"/>
          </a:p>
          <a:p>
            <a:pPr indent="0" lvl="0" marL="0" rtl="0">
              <a:spcBef>
                <a:spcPts val="0"/>
              </a:spcBef>
              <a:spcAft>
                <a:spcPts val="0"/>
              </a:spcAft>
              <a:buNone/>
            </a:pPr>
            <a:r>
              <a:t/>
            </a:r>
            <a:endParaRPr sz="1600" u="sng"/>
          </a:p>
        </p:txBody>
      </p:sp>
      <p:sp>
        <p:nvSpPr>
          <p:cNvPr id="120" name="Google Shape;120;p16"/>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a:t>
            </a:r>
            <a:r>
              <a:rPr b="1" lang="en" sz="1100">
                <a:solidFill>
                  <a:srgbClr val="999999"/>
                </a:solidFill>
              </a:rPr>
              <a:t>overview</a:t>
            </a:r>
            <a:r>
              <a:rPr b="1" lang="en" sz="1100">
                <a:solidFill>
                  <a:srgbClr val="666666"/>
                </a:solidFill>
              </a:rPr>
              <a:t> </a:t>
            </a:r>
            <a:r>
              <a:rPr lang="en" sz="1100">
                <a:solidFill>
                  <a:srgbClr val="999999"/>
                </a:solidFill>
              </a:rPr>
              <a:t>- goals - workflow -</a:t>
            </a:r>
            <a:r>
              <a:rPr b="1" lang="en" sz="1100">
                <a:solidFill>
                  <a:srgbClr val="999999"/>
                </a:solidFill>
              </a:rPr>
              <a:t> </a:t>
            </a:r>
            <a:r>
              <a:rPr lang="en" sz="1100">
                <a:solidFill>
                  <a:srgbClr val="999999"/>
                </a:solidFill>
              </a:rPr>
              <a:t>research - implement</a:t>
            </a:r>
            <a:r>
              <a:rPr lang="en" sz="1100">
                <a:solidFill>
                  <a:srgbClr val="999999"/>
                </a:solidFill>
              </a:rPr>
              <a:t> - visualize - summary - next steps</a:t>
            </a:r>
            <a:endParaRPr sz="11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347900" y="446125"/>
            <a:ext cx="64482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126" name="Google Shape;126;p17"/>
          <p:cNvSpPr txBox="1"/>
          <p:nvPr>
            <p:ph idx="1" type="body"/>
          </p:nvPr>
        </p:nvSpPr>
        <p:spPr>
          <a:xfrm>
            <a:off x="1347925" y="1772900"/>
            <a:ext cx="2917200" cy="1259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sz="1600"/>
              <a:t>Learn the fundamentals         and vocabulary of</a:t>
            </a:r>
            <a:endParaRPr sz="1600"/>
          </a:p>
          <a:p>
            <a:pPr indent="0" lvl="0" marL="0" rtl="0" algn="ctr">
              <a:spcBef>
                <a:spcPts val="0"/>
              </a:spcBef>
              <a:spcAft>
                <a:spcPts val="0"/>
              </a:spcAft>
              <a:buNone/>
            </a:pPr>
            <a:r>
              <a:rPr b="1" lang="en" sz="1600">
                <a:solidFill>
                  <a:srgbClr val="0F9D58"/>
                </a:solidFill>
              </a:rPr>
              <a:t>Computer Vision</a:t>
            </a:r>
            <a:endParaRPr b="1" sz="1600">
              <a:solidFill>
                <a:srgbClr val="0F9D58"/>
              </a:solidFill>
            </a:endParaRPr>
          </a:p>
          <a:p>
            <a:pPr indent="0" lvl="0" marL="0" rtl="0" algn="ctr">
              <a:spcBef>
                <a:spcPts val="0"/>
              </a:spcBef>
              <a:spcAft>
                <a:spcPts val="0"/>
              </a:spcAft>
              <a:buNone/>
            </a:pPr>
            <a:r>
              <a:t/>
            </a:r>
            <a:endParaRPr sz="1600"/>
          </a:p>
          <a:p>
            <a:pPr indent="0" lvl="0" marL="0" rtl="0" algn="ctr">
              <a:spcBef>
                <a:spcPts val="1000"/>
              </a:spcBef>
              <a:spcAft>
                <a:spcPts val="0"/>
              </a:spcAft>
              <a:buNone/>
            </a:pPr>
            <a:r>
              <a:t/>
            </a:r>
            <a:endParaRPr sz="1600"/>
          </a:p>
        </p:txBody>
      </p:sp>
      <p:sp>
        <p:nvSpPr>
          <p:cNvPr id="127" name="Google Shape;127;p17"/>
          <p:cNvSpPr txBox="1"/>
          <p:nvPr>
            <p:ph idx="2" type="body"/>
          </p:nvPr>
        </p:nvSpPr>
        <p:spPr>
          <a:xfrm>
            <a:off x="4878875" y="1772900"/>
            <a:ext cx="2917200" cy="1259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sz="1600"/>
              <a:t>Implement</a:t>
            </a:r>
            <a:endParaRPr sz="1600"/>
          </a:p>
          <a:p>
            <a:pPr indent="0" lvl="0" marL="0" rtl="0" algn="ctr">
              <a:spcBef>
                <a:spcPts val="0"/>
              </a:spcBef>
              <a:spcAft>
                <a:spcPts val="0"/>
              </a:spcAft>
              <a:buNone/>
            </a:pPr>
            <a:r>
              <a:rPr b="1" lang="en" sz="1600">
                <a:solidFill>
                  <a:srgbClr val="0F9D58"/>
                </a:solidFill>
              </a:rPr>
              <a:t>Image Classification </a:t>
            </a:r>
            <a:r>
              <a:rPr lang="en" sz="1600"/>
              <a:t>algorithms</a:t>
            </a:r>
            <a:endParaRPr b="1" sz="1600">
              <a:solidFill>
                <a:srgbClr val="0F9D58"/>
              </a:solidFill>
            </a:endParaRPr>
          </a:p>
          <a:p>
            <a:pPr indent="0" lvl="0" marL="0" rtl="0" algn="ctr">
              <a:spcBef>
                <a:spcPts val="0"/>
              </a:spcBef>
              <a:spcAft>
                <a:spcPts val="0"/>
              </a:spcAft>
              <a:buNone/>
            </a:pPr>
            <a:r>
              <a:t/>
            </a:r>
            <a:endParaRPr sz="1600"/>
          </a:p>
        </p:txBody>
      </p:sp>
      <p:sp>
        <p:nvSpPr>
          <p:cNvPr id="128" name="Google Shape;128;p17"/>
          <p:cNvSpPr txBox="1"/>
          <p:nvPr>
            <p:ph idx="3" type="body"/>
          </p:nvPr>
        </p:nvSpPr>
        <p:spPr>
          <a:xfrm>
            <a:off x="1347900" y="3299650"/>
            <a:ext cx="2917200" cy="1259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sz="1600"/>
              <a:t>Implement</a:t>
            </a:r>
            <a:endParaRPr sz="1600"/>
          </a:p>
          <a:p>
            <a:pPr indent="0" lvl="0" marL="0" rtl="0" algn="ctr">
              <a:spcBef>
                <a:spcPts val="0"/>
              </a:spcBef>
              <a:spcAft>
                <a:spcPts val="0"/>
              </a:spcAft>
              <a:buNone/>
            </a:pPr>
            <a:r>
              <a:rPr b="1" lang="en" sz="1600">
                <a:solidFill>
                  <a:srgbClr val="0F9D58"/>
                </a:solidFill>
              </a:rPr>
              <a:t>Object Detection      </a:t>
            </a:r>
            <a:r>
              <a:rPr lang="en" sz="1600"/>
              <a:t>algorithms</a:t>
            </a:r>
            <a:endParaRPr b="1" sz="1600">
              <a:solidFill>
                <a:srgbClr val="0F9D58"/>
              </a:solidFill>
            </a:endParaRPr>
          </a:p>
          <a:p>
            <a:pPr indent="0" lvl="0" marL="0" rtl="0" algn="ctr">
              <a:spcBef>
                <a:spcPts val="0"/>
              </a:spcBef>
              <a:spcAft>
                <a:spcPts val="0"/>
              </a:spcAft>
              <a:buNone/>
            </a:pPr>
            <a:r>
              <a:t/>
            </a:r>
            <a:endParaRPr sz="1600"/>
          </a:p>
          <a:p>
            <a:pPr indent="0" lvl="0" marL="0" rtl="0" algn="ctr">
              <a:spcBef>
                <a:spcPts val="1000"/>
              </a:spcBef>
              <a:spcAft>
                <a:spcPts val="0"/>
              </a:spcAft>
              <a:buNone/>
            </a:pPr>
            <a:r>
              <a:t/>
            </a:r>
            <a:endParaRPr sz="1600"/>
          </a:p>
        </p:txBody>
      </p:sp>
      <p:sp>
        <p:nvSpPr>
          <p:cNvPr id="129" name="Google Shape;129;p17"/>
          <p:cNvSpPr txBox="1"/>
          <p:nvPr>
            <p:ph idx="4" type="body"/>
          </p:nvPr>
        </p:nvSpPr>
        <p:spPr>
          <a:xfrm>
            <a:off x="4878875" y="3299650"/>
            <a:ext cx="2917200" cy="1259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sz="1600"/>
              <a:t>Combine results with</a:t>
            </a:r>
            <a:endParaRPr sz="1600"/>
          </a:p>
          <a:p>
            <a:pPr indent="0" lvl="0" marL="0" rtl="0" algn="ctr">
              <a:spcBef>
                <a:spcPts val="0"/>
              </a:spcBef>
              <a:spcAft>
                <a:spcPts val="0"/>
              </a:spcAft>
              <a:buNone/>
            </a:pPr>
            <a:r>
              <a:rPr b="1" lang="en" sz="1600">
                <a:solidFill>
                  <a:srgbClr val="0F9D58"/>
                </a:solidFill>
              </a:rPr>
              <a:t>Transfer Learning </a:t>
            </a:r>
            <a:r>
              <a:rPr lang="en" sz="1600"/>
              <a:t>to detect objects in videos</a:t>
            </a:r>
            <a:endParaRPr b="1" sz="1600">
              <a:solidFill>
                <a:srgbClr val="0F9D58"/>
              </a:solidFill>
            </a:endParaRPr>
          </a:p>
          <a:p>
            <a:pPr indent="0" lvl="0" marL="0" rtl="0" algn="ctr">
              <a:spcBef>
                <a:spcPts val="0"/>
              </a:spcBef>
              <a:spcAft>
                <a:spcPts val="0"/>
              </a:spcAft>
              <a:buNone/>
            </a:pPr>
            <a:r>
              <a:t/>
            </a:r>
            <a:endParaRPr sz="1600"/>
          </a:p>
          <a:p>
            <a:pPr indent="0" lvl="0" marL="0" rtl="0" algn="l">
              <a:spcBef>
                <a:spcPts val="0"/>
              </a:spcBef>
              <a:spcAft>
                <a:spcPts val="1600"/>
              </a:spcAft>
              <a:buNone/>
            </a:pPr>
            <a:r>
              <a:t/>
            </a:r>
            <a:endParaRPr sz="1600"/>
          </a:p>
        </p:txBody>
      </p:sp>
      <p:sp>
        <p:nvSpPr>
          <p:cNvPr id="130" name="Google Shape;130;p17"/>
          <p:cNvSpPr/>
          <p:nvPr/>
        </p:nvSpPr>
        <p:spPr>
          <a:xfrm>
            <a:off x="1134125" y="1739550"/>
            <a:ext cx="3618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1" name="Google Shape;131;p17"/>
          <p:cNvSpPr/>
          <p:nvPr/>
        </p:nvSpPr>
        <p:spPr>
          <a:xfrm>
            <a:off x="4666150" y="1739550"/>
            <a:ext cx="3618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32" name="Google Shape;132;p17"/>
          <p:cNvSpPr/>
          <p:nvPr/>
        </p:nvSpPr>
        <p:spPr>
          <a:xfrm>
            <a:off x="1134125" y="3250250"/>
            <a:ext cx="3618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3" name="Google Shape;133;p17"/>
          <p:cNvSpPr/>
          <p:nvPr/>
        </p:nvSpPr>
        <p:spPr>
          <a:xfrm>
            <a:off x="4666150" y="3250250"/>
            <a:ext cx="3618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34" name="Google Shape;134;p17"/>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a:t>
            </a:r>
            <a:r>
              <a:rPr b="1" lang="en" sz="1100">
                <a:solidFill>
                  <a:srgbClr val="999999"/>
                </a:solidFill>
              </a:rPr>
              <a:t>goals </a:t>
            </a:r>
            <a:r>
              <a:rPr lang="en" sz="1100">
                <a:solidFill>
                  <a:srgbClr val="999999"/>
                </a:solidFill>
              </a:rPr>
              <a:t>- workflow -</a:t>
            </a:r>
            <a:r>
              <a:rPr lang="en" sz="1100">
                <a:solidFill>
                  <a:srgbClr val="999999"/>
                </a:solidFill>
              </a:rPr>
              <a:t> research - implement</a:t>
            </a:r>
            <a:r>
              <a:rPr lang="en" sz="1100">
                <a:solidFill>
                  <a:srgbClr val="999999"/>
                </a:solidFill>
              </a:rPr>
              <a:t> - visualize - summary - next steps</a:t>
            </a:r>
            <a:endParaRPr sz="11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296575" y="789550"/>
            <a:ext cx="7688700" cy="535200"/>
          </a:xfrm>
          <a:prstGeom prst="rect">
            <a:avLst/>
          </a:prstGeom>
          <a:solidFill>
            <a:srgbClr val="FFFFFF"/>
          </a:solidFill>
        </p:spPr>
        <p:txBody>
          <a:bodyPr anchorCtr="0" anchor="t" bIns="91425" lIns="91425" spcFirstLastPara="1" rIns="91425" wrap="square" tIns="91425">
            <a:noAutofit/>
          </a:bodyPr>
          <a:lstStyle/>
          <a:p>
            <a:pPr indent="0" lvl="0" marL="0" algn="ctr">
              <a:spcBef>
                <a:spcPts val="0"/>
              </a:spcBef>
              <a:spcAft>
                <a:spcPts val="0"/>
              </a:spcAft>
              <a:buNone/>
            </a:pPr>
            <a:r>
              <a:rPr lang="en"/>
              <a:t>Workflow</a:t>
            </a:r>
            <a:endParaRPr/>
          </a:p>
        </p:txBody>
      </p:sp>
      <p:sp>
        <p:nvSpPr>
          <p:cNvPr id="140" name="Google Shape;140;p18"/>
          <p:cNvSpPr txBox="1"/>
          <p:nvPr/>
        </p:nvSpPr>
        <p:spPr>
          <a:xfrm>
            <a:off x="595200" y="1534700"/>
            <a:ext cx="8171100" cy="39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u="sng">
                <a:solidFill>
                  <a:srgbClr val="DB4437"/>
                </a:solidFill>
              </a:rPr>
              <a:t>Research</a:t>
            </a:r>
            <a:r>
              <a:rPr b="1" lang="en" u="sng"/>
              <a:t>					</a:t>
            </a:r>
            <a:r>
              <a:rPr lang="en"/>
              <a:t>     </a:t>
            </a:r>
            <a:r>
              <a:rPr b="1" lang="en" u="sng">
                <a:solidFill>
                  <a:srgbClr val="0F9D58"/>
                </a:solidFill>
              </a:rPr>
              <a:t>Implement</a:t>
            </a:r>
            <a:r>
              <a:rPr b="1" lang="en" u="sng"/>
              <a:t>					</a:t>
            </a:r>
            <a:r>
              <a:rPr lang="en"/>
              <a:t>          </a:t>
            </a:r>
            <a:r>
              <a:rPr b="1" lang="en" u="sng">
                <a:solidFill>
                  <a:srgbClr val="4285F4"/>
                </a:solidFill>
              </a:rPr>
              <a:t>Visualize</a:t>
            </a:r>
            <a:endParaRPr b="1" u="sng">
              <a:solidFill>
                <a:srgbClr val="4285F4"/>
              </a:solidFill>
            </a:endParaRPr>
          </a:p>
        </p:txBody>
      </p:sp>
      <p:sp>
        <p:nvSpPr>
          <p:cNvPr id="141" name="Google Shape;141;p18"/>
          <p:cNvSpPr/>
          <p:nvPr/>
        </p:nvSpPr>
        <p:spPr>
          <a:xfrm>
            <a:off x="2023300" y="3104175"/>
            <a:ext cx="627900" cy="535200"/>
          </a:xfrm>
          <a:prstGeom prst="chevron">
            <a:avLst>
              <a:gd fmla="val 50000" name="adj"/>
            </a:avLst>
          </a:prstGeom>
          <a:solidFill>
            <a:srgbClr val="E0E0E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8"/>
          <p:cNvSpPr/>
          <p:nvPr/>
        </p:nvSpPr>
        <p:spPr>
          <a:xfrm>
            <a:off x="5620850" y="3160950"/>
            <a:ext cx="487200" cy="335400"/>
          </a:xfrm>
          <a:prstGeom prst="chevron">
            <a:avLst>
              <a:gd fmla="val 50000" name="adj"/>
            </a:avLst>
          </a:prstGeom>
          <a:solidFill>
            <a:srgbClr val="E0E0E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8"/>
          <p:cNvSpPr/>
          <p:nvPr/>
        </p:nvSpPr>
        <p:spPr>
          <a:xfrm>
            <a:off x="5623300" y="4234200"/>
            <a:ext cx="487200" cy="335400"/>
          </a:xfrm>
          <a:prstGeom prst="chevron">
            <a:avLst>
              <a:gd fmla="val 50000" name="adj"/>
            </a:avLst>
          </a:prstGeom>
          <a:solidFill>
            <a:srgbClr val="E0E0E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8"/>
          <p:cNvSpPr/>
          <p:nvPr/>
        </p:nvSpPr>
        <p:spPr>
          <a:xfrm>
            <a:off x="5620838" y="2257400"/>
            <a:ext cx="487200" cy="335400"/>
          </a:xfrm>
          <a:prstGeom prst="chevron">
            <a:avLst>
              <a:gd fmla="val 50000" name="adj"/>
            </a:avLst>
          </a:prstGeom>
          <a:solidFill>
            <a:srgbClr val="E0E0E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5" name="Google Shape;145;p18"/>
          <p:cNvGrpSpPr/>
          <p:nvPr/>
        </p:nvGrpSpPr>
        <p:grpSpPr>
          <a:xfrm>
            <a:off x="2536225" y="1976188"/>
            <a:ext cx="2710850" cy="716513"/>
            <a:chOff x="2536225" y="1976188"/>
            <a:chExt cx="2710850" cy="716513"/>
          </a:xfrm>
        </p:grpSpPr>
        <p:sp>
          <p:nvSpPr>
            <p:cNvPr id="146" name="Google Shape;146;p18"/>
            <p:cNvSpPr/>
            <p:nvPr/>
          </p:nvSpPr>
          <p:spPr>
            <a:xfrm>
              <a:off x="3024975" y="2157500"/>
              <a:ext cx="2222100" cy="535200"/>
            </a:xfrm>
            <a:prstGeom prst="roundRect">
              <a:avLst>
                <a:gd fmla="val 16667"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Image Classification</a:t>
              </a:r>
              <a:endParaRPr/>
            </a:p>
          </p:txBody>
        </p:sp>
        <p:sp>
          <p:nvSpPr>
            <p:cNvPr id="147" name="Google Shape;147;p18"/>
            <p:cNvSpPr/>
            <p:nvPr/>
          </p:nvSpPr>
          <p:spPr>
            <a:xfrm>
              <a:off x="2536225" y="1976188"/>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r>
                <a:rPr lang="en"/>
                <a:t>A</a:t>
              </a:r>
              <a:endParaRPr/>
            </a:p>
          </p:txBody>
        </p:sp>
      </p:grpSp>
      <p:grpSp>
        <p:nvGrpSpPr>
          <p:cNvPr id="148" name="Google Shape;148;p18"/>
          <p:cNvGrpSpPr/>
          <p:nvPr/>
        </p:nvGrpSpPr>
        <p:grpSpPr>
          <a:xfrm>
            <a:off x="2536225" y="2862400"/>
            <a:ext cx="2710850" cy="746175"/>
            <a:chOff x="2536225" y="2862400"/>
            <a:chExt cx="2710850" cy="746175"/>
          </a:xfrm>
        </p:grpSpPr>
        <p:sp>
          <p:nvSpPr>
            <p:cNvPr id="149" name="Google Shape;149;p18"/>
            <p:cNvSpPr/>
            <p:nvPr/>
          </p:nvSpPr>
          <p:spPr>
            <a:xfrm>
              <a:off x="3024975" y="3073375"/>
              <a:ext cx="2222100" cy="535200"/>
            </a:xfrm>
            <a:prstGeom prst="roundRect">
              <a:avLst>
                <a:gd fmla="val 16667"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 Detection</a:t>
              </a:r>
              <a:endParaRPr/>
            </a:p>
          </p:txBody>
        </p:sp>
        <p:sp>
          <p:nvSpPr>
            <p:cNvPr id="150" name="Google Shape;150;p18"/>
            <p:cNvSpPr/>
            <p:nvPr/>
          </p:nvSpPr>
          <p:spPr>
            <a:xfrm>
              <a:off x="2536225" y="2862400"/>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a:t>
              </a:r>
              <a:endParaRPr/>
            </a:p>
          </p:txBody>
        </p:sp>
      </p:grpSp>
      <p:grpSp>
        <p:nvGrpSpPr>
          <p:cNvPr id="151" name="Google Shape;151;p18"/>
          <p:cNvGrpSpPr/>
          <p:nvPr/>
        </p:nvGrpSpPr>
        <p:grpSpPr>
          <a:xfrm>
            <a:off x="2536225" y="3847350"/>
            <a:ext cx="2710850" cy="896100"/>
            <a:chOff x="2536225" y="3847350"/>
            <a:chExt cx="2710850" cy="896100"/>
          </a:xfrm>
        </p:grpSpPr>
        <p:sp>
          <p:nvSpPr>
            <p:cNvPr id="152" name="Google Shape;152;p18"/>
            <p:cNvSpPr/>
            <p:nvPr/>
          </p:nvSpPr>
          <p:spPr>
            <a:xfrm>
              <a:off x="3024975" y="3989250"/>
              <a:ext cx="2222100" cy="754200"/>
            </a:xfrm>
            <a:prstGeom prst="roundRect">
              <a:avLst>
                <a:gd fmla="val 16667"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Transfer Learning using YOLO in Keras</a:t>
              </a:r>
              <a:endParaRPr/>
            </a:p>
          </p:txBody>
        </p:sp>
        <p:sp>
          <p:nvSpPr>
            <p:cNvPr id="153" name="Google Shape;153;p18"/>
            <p:cNvSpPr/>
            <p:nvPr/>
          </p:nvSpPr>
          <p:spPr>
            <a:xfrm>
              <a:off x="2536225" y="3847350"/>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r>
                <a:rPr lang="en"/>
                <a:t>A</a:t>
              </a:r>
              <a:endParaRPr/>
            </a:p>
          </p:txBody>
        </p:sp>
      </p:grpSp>
      <p:grpSp>
        <p:nvGrpSpPr>
          <p:cNvPr id="154" name="Google Shape;154;p18"/>
          <p:cNvGrpSpPr/>
          <p:nvPr/>
        </p:nvGrpSpPr>
        <p:grpSpPr>
          <a:xfrm>
            <a:off x="6022225" y="1838813"/>
            <a:ext cx="2617350" cy="925288"/>
            <a:chOff x="6022225" y="1838813"/>
            <a:chExt cx="2617350" cy="925288"/>
          </a:xfrm>
        </p:grpSpPr>
        <p:sp>
          <p:nvSpPr>
            <p:cNvPr id="155" name="Google Shape;155;p18"/>
            <p:cNvSpPr/>
            <p:nvPr/>
          </p:nvSpPr>
          <p:spPr>
            <a:xfrm>
              <a:off x="6460375" y="2009900"/>
              <a:ext cx="2179200" cy="754200"/>
            </a:xfrm>
            <a:prstGeom prst="roundRect">
              <a:avLst>
                <a:gd fmla="val 16667" name="adj"/>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Outputs of a predicted class for an image</a:t>
              </a:r>
              <a:endParaRPr/>
            </a:p>
          </p:txBody>
        </p:sp>
        <p:sp>
          <p:nvSpPr>
            <p:cNvPr id="156" name="Google Shape;156;p18"/>
            <p:cNvSpPr/>
            <p:nvPr/>
          </p:nvSpPr>
          <p:spPr>
            <a:xfrm>
              <a:off x="6022225" y="1838813"/>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2B</a:t>
              </a:r>
              <a:endParaRPr/>
            </a:p>
          </p:txBody>
        </p:sp>
      </p:grpSp>
      <p:grpSp>
        <p:nvGrpSpPr>
          <p:cNvPr id="157" name="Google Shape;157;p18"/>
          <p:cNvGrpSpPr/>
          <p:nvPr/>
        </p:nvGrpSpPr>
        <p:grpSpPr>
          <a:xfrm>
            <a:off x="6022225" y="2794825"/>
            <a:ext cx="2617350" cy="925288"/>
            <a:chOff x="6022225" y="2794825"/>
            <a:chExt cx="2617350" cy="925288"/>
          </a:xfrm>
        </p:grpSpPr>
        <p:sp>
          <p:nvSpPr>
            <p:cNvPr id="158" name="Google Shape;158;p18"/>
            <p:cNvSpPr/>
            <p:nvPr/>
          </p:nvSpPr>
          <p:spPr>
            <a:xfrm>
              <a:off x="6460375" y="2965913"/>
              <a:ext cx="2179200" cy="754200"/>
            </a:xfrm>
            <a:prstGeom prst="roundRect">
              <a:avLst>
                <a:gd fmla="val 16667" name="adj"/>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Bounding boxes of multiple objects</a:t>
              </a:r>
              <a:endParaRPr/>
            </a:p>
          </p:txBody>
        </p:sp>
        <p:sp>
          <p:nvSpPr>
            <p:cNvPr id="159" name="Google Shape;159;p18"/>
            <p:cNvSpPr/>
            <p:nvPr/>
          </p:nvSpPr>
          <p:spPr>
            <a:xfrm>
              <a:off x="6022225" y="279482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3B</a:t>
              </a:r>
              <a:endParaRPr/>
            </a:p>
          </p:txBody>
        </p:sp>
      </p:grpSp>
      <p:grpSp>
        <p:nvGrpSpPr>
          <p:cNvPr id="160" name="Google Shape;160;p18"/>
          <p:cNvGrpSpPr/>
          <p:nvPr/>
        </p:nvGrpSpPr>
        <p:grpSpPr>
          <a:xfrm>
            <a:off x="6022225" y="3809463"/>
            <a:ext cx="2617350" cy="1035588"/>
            <a:chOff x="6022225" y="3809463"/>
            <a:chExt cx="2617350" cy="1035588"/>
          </a:xfrm>
        </p:grpSpPr>
        <p:sp>
          <p:nvSpPr>
            <p:cNvPr id="161" name="Google Shape;161;p18"/>
            <p:cNvSpPr/>
            <p:nvPr/>
          </p:nvSpPr>
          <p:spPr>
            <a:xfrm>
              <a:off x="6460375" y="3921950"/>
              <a:ext cx="2179200" cy="923100"/>
            </a:xfrm>
            <a:prstGeom prst="roundRect">
              <a:avLst>
                <a:gd fmla="val 16667" name="adj"/>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Video of Raccoon Detection compared to YOLO model</a:t>
              </a:r>
              <a:endParaRPr/>
            </a:p>
          </p:txBody>
        </p:sp>
        <p:sp>
          <p:nvSpPr>
            <p:cNvPr id="162" name="Google Shape;162;p18"/>
            <p:cNvSpPr/>
            <p:nvPr/>
          </p:nvSpPr>
          <p:spPr>
            <a:xfrm>
              <a:off x="6022225" y="3809463"/>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4B</a:t>
              </a:r>
              <a:endParaRPr/>
            </a:p>
          </p:txBody>
        </p:sp>
      </p:grpSp>
      <p:grpSp>
        <p:nvGrpSpPr>
          <p:cNvPr id="163" name="Google Shape;163;p18"/>
          <p:cNvGrpSpPr/>
          <p:nvPr/>
        </p:nvGrpSpPr>
        <p:grpSpPr>
          <a:xfrm>
            <a:off x="101172" y="2219300"/>
            <a:ext cx="1859656" cy="2088475"/>
            <a:chOff x="101175" y="2219300"/>
            <a:chExt cx="1710500" cy="2088475"/>
          </a:xfrm>
        </p:grpSpPr>
        <p:sp>
          <p:nvSpPr>
            <p:cNvPr id="164" name="Google Shape;164;p18"/>
            <p:cNvSpPr/>
            <p:nvPr/>
          </p:nvSpPr>
          <p:spPr>
            <a:xfrm>
              <a:off x="257975" y="2435775"/>
              <a:ext cx="1553700" cy="1872000"/>
            </a:xfrm>
            <a:prstGeom prst="verticalScroll">
              <a:avLst>
                <a:gd fmla="val 12500" name="adj"/>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Learn fundamentals of Computer Vision</a:t>
              </a:r>
              <a:endParaRPr/>
            </a:p>
          </p:txBody>
        </p:sp>
        <p:sp>
          <p:nvSpPr>
            <p:cNvPr id="165" name="Google Shape;165;p18"/>
            <p:cNvSpPr/>
            <p:nvPr/>
          </p:nvSpPr>
          <p:spPr>
            <a:xfrm>
              <a:off x="101175" y="2219300"/>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sp>
        <p:nvSpPr>
          <p:cNvPr id="166" name="Google Shape;166;p18"/>
          <p:cNvSpPr txBox="1"/>
          <p:nvPr/>
        </p:nvSpPr>
        <p:spPr>
          <a:xfrm>
            <a:off x="646300" y="109675"/>
            <a:ext cx="67467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a:t>
            </a:r>
            <a:r>
              <a:rPr b="1" lang="en" sz="1100">
                <a:solidFill>
                  <a:srgbClr val="999999"/>
                </a:solidFill>
              </a:rPr>
              <a:t>workflow</a:t>
            </a:r>
            <a:r>
              <a:rPr lang="en" sz="1100">
                <a:solidFill>
                  <a:srgbClr val="999999"/>
                </a:solidFill>
              </a:rPr>
              <a:t> - </a:t>
            </a:r>
            <a:r>
              <a:rPr lang="en" sz="1100">
                <a:solidFill>
                  <a:srgbClr val="999999"/>
                </a:solidFill>
              </a:rPr>
              <a:t> research - implement</a:t>
            </a:r>
            <a:r>
              <a:rPr lang="en" sz="1100">
                <a:solidFill>
                  <a:srgbClr val="999999"/>
                </a:solidFill>
              </a:rPr>
              <a:t> - visualize - summary - next steps</a:t>
            </a:r>
            <a:endParaRPr sz="1100">
              <a:solidFill>
                <a:srgbClr val="99999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79325" y="582150"/>
            <a:ext cx="7688700" cy="535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Research fundamentals of Computer Vision</a:t>
            </a:r>
            <a:endParaRPr/>
          </a:p>
        </p:txBody>
      </p:sp>
      <p:sp>
        <p:nvSpPr>
          <p:cNvPr id="172" name="Google Shape;172;p19"/>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3" name="Google Shape;173;p19"/>
          <p:cNvSpPr txBox="1"/>
          <p:nvPr/>
        </p:nvSpPr>
        <p:spPr>
          <a:xfrm>
            <a:off x="646300" y="109675"/>
            <a:ext cx="63501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a:t>
            </a:r>
            <a:r>
              <a:rPr lang="en" sz="1100">
                <a:solidFill>
                  <a:srgbClr val="999999"/>
                </a:solidFill>
              </a:rPr>
              <a:t>workflow - </a:t>
            </a:r>
            <a:r>
              <a:rPr lang="en" sz="1100">
                <a:solidFill>
                  <a:srgbClr val="999999"/>
                </a:solidFill>
              </a:rPr>
              <a:t> </a:t>
            </a:r>
            <a:r>
              <a:rPr b="1" lang="en" sz="1100">
                <a:solidFill>
                  <a:srgbClr val="999999"/>
                </a:solidFill>
              </a:rPr>
              <a:t>research</a:t>
            </a:r>
            <a:r>
              <a:rPr lang="en" sz="1100">
                <a:solidFill>
                  <a:srgbClr val="999999"/>
                </a:solidFill>
              </a:rPr>
              <a:t> - implement</a:t>
            </a:r>
            <a:r>
              <a:rPr lang="en" sz="1100">
                <a:solidFill>
                  <a:srgbClr val="999999"/>
                </a:solidFill>
              </a:rPr>
              <a:t> - visualize - summary - next steps</a:t>
            </a:r>
            <a:endParaRPr sz="1100">
              <a:solidFill>
                <a:srgbClr val="999999"/>
              </a:solidFill>
            </a:endParaRPr>
          </a:p>
        </p:txBody>
      </p:sp>
      <p:sp>
        <p:nvSpPr>
          <p:cNvPr id="174" name="Google Shape;174;p19"/>
          <p:cNvSpPr txBox="1"/>
          <p:nvPr/>
        </p:nvSpPr>
        <p:spPr>
          <a:xfrm>
            <a:off x="392175" y="1520425"/>
            <a:ext cx="8688000" cy="334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000">
                <a:solidFill>
                  <a:srgbClr val="4285F4"/>
                </a:solidFill>
              </a:rPr>
              <a:t>About Me</a:t>
            </a:r>
            <a:endParaRPr b="1" sz="2000">
              <a:solidFill>
                <a:srgbClr val="4285F4"/>
              </a:solidFill>
            </a:endParaRPr>
          </a:p>
          <a:p>
            <a:pPr indent="-355600" lvl="0" marL="914400" rtl="0">
              <a:spcBef>
                <a:spcPts val="0"/>
              </a:spcBef>
              <a:spcAft>
                <a:spcPts val="0"/>
              </a:spcAft>
              <a:buSzPts val="2000"/>
              <a:buChar char="➢"/>
            </a:pPr>
            <a:r>
              <a:rPr lang="en" sz="2000"/>
              <a:t>Statistics background in R</a:t>
            </a:r>
            <a:endParaRPr sz="2000"/>
          </a:p>
          <a:p>
            <a:pPr indent="-355600" lvl="0" marL="914400" rtl="0">
              <a:spcBef>
                <a:spcPts val="0"/>
              </a:spcBef>
              <a:spcAft>
                <a:spcPts val="0"/>
              </a:spcAft>
              <a:buSzPts val="2000"/>
              <a:buChar char="➢"/>
            </a:pPr>
            <a:r>
              <a:rPr lang="en" sz="2000"/>
              <a:t>Switched from a Bayesian Statistics project to Computer Vision</a:t>
            </a:r>
            <a:endParaRPr sz="2000"/>
          </a:p>
          <a:p>
            <a:pPr indent="-355600" lvl="0" marL="914400" rtl="0">
              <a:spcBef>
                <a:spcPts val="0"/>
              </a:spcBef>
              <a:spcAft>
                <a:spcPts val="0"/>
              </a:spcAft>
              <a:buSzPts val="2000"/>
              <a:buChar char="➢"/>
            </a:pPr>
            <a:r>
              <a:rPr lang="en" sz="2000"/>
              <a:t>Zero to Hero? Almost…</a:t>
            </a:r>
            <a:endParaRPr sz="2000"/>
          </a:p>
          <a:p>
            <a:pPr indent="0" lvl="0" marL="0" rtl="0">
              <a:spcBef>
                <a:spcPts val="0"/>
              </a:spcBef>
              <a:spcAft>
                <a:spcPts val="0"/>
              </a:spcAft>
              <a:buNone/>
            </a:pPr>
            <a:r>
              <a:t/>
            </a:r>
            <a:endParaRPr sz="2000"/>
          </a:p>
          <a:p>
            <a:pPr indent="0" lvl="0" marL="0" rtl="0">
              <a:spcBef>
                <a:spcPts val="0"/>
              </a:spcBef>
              <a:spcAft>
                <a:spcPts val="0"/>
              </a:spcAft>
              <a:buNone/>
            </a:pPr>
            <a:r>
              <a:rPr b="1" lang="en" sz="2000">
                <a:solidFill>
                  <a:srgbClr val="4285F4"/>
                </a:solidFill>
              </a:rPr>
              <a:t>Research</a:t>
            </a:r>
            <a:endParaRPr b="1" sz="2000">
              <a:solidFill>
                <a:srgbClr val="4285F4"/>
              </a:solidFill>
            </a:endParaRPr>
          </a:p>
          <a:p>
            <a:pPr indent="-355600" lvl="0" marL="914400" rtl="0">
              <a:spcBef>
                <a:spcPts val="0"/>
              </a:spcBef>
              <a:spcAft>
                <a:spcPts val="0"/>
              </a:spcAft>
              <a:buSzPts val="2000"/>
              <a:buChar char="➢"/>
            </a:pPr>
            <a:r>
              <a:rPr lang="en" sz="2000"/>
              <a:t>Neural Networks</a:t>
            </a:r>
            <a:endParaRPr sz="2000"/>
          </a:p>
          <a:p>
            <a:pPr indent="-355600" lvl="0" marL="914400" rtl="0">
              <a:spcBef>
                <a:spcPts val="0"/>
              </a:spcBef>
              <a:spcAft>
                <a:spcPts val="0"/>
              </a:spcAft>
              <a:buSzPts val="2000"/>
              <a:buChar char="➢"/>
            </a:pPr>
            <a:r>
              <a:rPr lang="en" sz="2000"/>
              <a:t>Image Classification (VGG16, InceptionV3, ResNet50, MobileNet)</a:t>
            </a:r>
            <a:endParaRPr sz="2000"/>
          </a:p>
          <a:p>
            <a:pPr indent="-355600" lvl="0" marL="914400" rtl="0">
              <a:spcBef>
                <a:spcPts val="0"/>
              </a:spcBef>
              <a:spcAft>
                <a:spcPts val="0"/>
              </a:spcAft>
              <a:buSzPts val="2000"/>
              <a:buChar char="➢"/>
            </a:pPr>
            <a:r>
              <a:rPr lang="en" sz="2000"/>
              <a:t>Object Detection (Mask R-CNN, YOLO)</a:t>
            </a:r>
            <a:endParaRPr sz="2000"/>
          </a:p>
          <a:p>
            <a:pPr indent="-355600" lvl="0" marL="914400">
              <a:spcBef>
                <a:spcPts val="0"/>
              </a:spcBef>
              <a:spcAft>
                <a:spcPts val="0"/>
              </a:spcAft>
              <a:buSzPts val="2000"/>
              <a:buChar char="➢"/>
            </a:pPr>
            <a:r>
              <a:rPr lang="en" sz="2000"/>
              <a:t>Transfer Learning (in Keras)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41875" y="5692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Implementing Image Classification</a:t>
            </a:r>
            <a:endParaRPr/>
          </a:p>
        </p:txBody>
      </p:sp>
      <p:sp>
        <p:nvSpPr>
          <p:cNvPr id="180" name="Google Shape;180;p20"/>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a:t>
            </a:r>
            <a:endParaRPr/>
          </a:p>
        </p:txBody>
      </p:sp>
      <p:sp>
        <p:nvSpPr>
          <p:cNvPr id="181" name="Google Shape;181;p20"/>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2" name="Google Shape;182;p20"/>
          <p:cNvSpPr txBox="1"/>
          <p:nvPr/>
        </p:nvSpPr>
        <p:spPr>
          <a:xfrm>
            <a:off x="646300" y="109675"/>
            <a:ext cx="6836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a:t>
            </a:r>
            <a:r>
              <a:rPr b="1" lang="en" sz="1100">
                <a:solidFill>
                  <a:srgbClr val="999999"/>
                </a:solidFill>
              </a:rPr>
              <a:t>implement</a:t>
            </a:r>
            <a:r>
              <a:rPr lang="en" sz="1100">
                <a:solidFill>
                  <a:srgbClr val="999999"/>
                </a:solidFill>
              </a:rPr>
              <a:t> </a:t>
            </a:r>
            <a:r>
              <a:rPr lang="en" sz="1100">
                <a:solidFill>
                  <a:srgbClr val="999999"/>
                </a:solidFill>
              </a:rPr>
              <a:t>- visualize - summary - next steps</a:t>
            </a:r>
            <a:endParaRPr sz="1100">
              <a:solidFill>
                <a:srgbClr val="999999"/>
              </a:solidFill>
            </a:endParaRPr>
          </a:p>
        </p:txBody>
      </p:sp>
      <p:graphicFrame>
        <p:nvGraphicFramePr>
          <p:cNvPr id="183" name="Google Shape;183;p20"/>
          <p:cNvGraphicFramePr/>
          <p:nvPr/>
        </p:nvGraphicFramePr>
        <p:xfrm>
          <a:off x="952500" y="2246750"/>
          <a:ext cx="3000000" cy="3000000"/>
        </p:xfrm>
        <a:graphic>
          <a:graphicData uri="http://schemas.openxmlformats.org/drawingml/2006/table">
            <a:tbl>
              <a:tblPr>
                <a:noFill/>
                <a:tableStyleId>{3FAEE2E5-C722-4961-BCCF-A46DAE3A4C06}</a:tableStyleId>
              </a:tblPr>
              <a:tblGrid>
                <a:gridCol w="1809750"/>
                <a:gridCol w="1809750"/>
                <a:gridCol w="1809750"/>
                <a:gridCol w="1809750"/>
              </a:tblGrid>
              <a:tr h="381000">
                <a:tc>
                  <a:txBody>
                    <a:bodyPr>
                      <a:noAutofit/>
                    </a:bodyPr>
                    <a:lstStyle/>
                    <a:p>
                      <a:pPr indent="0" lvl="0" marL="0" algn="ctr">
                        <a:spcBef>
                          <a:spcPts val="0"/>
                        </a:spcBef>
                        <a:spcAft>
                          <a:spcPts val="0"/>
                        </a:spcAft>
                        <a:buNone/>
                      </a:pPr>
                      <a:r>
                        <a:rPr b="1" lang="en">
                          <a:solidFill>
                            <a:srgbClr val="4285F4"/>
                          </a:solidFill>
                        </a:rPr>
                        <a:t>Model Name</a:t>
                      </a:r>
                      <a:endParaRPr b="1">
                        <a:solidFill>
                          <a:srgbClr val="4285F4"/>
                        </a:solidFill>
                      </a:endParaRPr>
                    </a:p>
                  </a:txBody>
                  <a:tcPr marT="91425" marB="91425" marR="91425" marL="91425"/>
                </a:tc>
                <a:tc>
                  <a:txBody>
                    <a:bodyPr>
                      <a:noAutofit/>
                    </a:bodyPr>
                    <a:lstStyle/>
                    <a:p>
                      <a:pPr indent="0" lvl="0" marL="0" algn="ctr">
                        <a:spcBef>
                          <a:spcPts val="0"/>
                        </a:spcBef>
                        <a:spcAft>
                          <a:spcPts val="0"/>
                        </a:spcAft>
                        <a:buNone/>
                      </a:pPr>
                      <a:r>
                        <a:rPr b="1" lang="en">
                          <a:solidFill>
                            <a:srgbClr val="4285F4"/>
                          </a:solidFill>
                        </a:rPr>
                        <a:t>Size</a:t>
                      </a:r>
                      <a:endParaRPr b="1">
                        <a:solidFill>
                          <a:srgbClr val="4285F4"/>
                        </a:solidFill>
                      </a:endParaRPr>
                    </a:p>
                  </a:txBody>
                  <a:tcPr marT="91425" marB="91425" marR="91425" marL="91425"/>
                </a:tc>
                <a:tc>
                  <a:txBody>
                    <a:bodyPr>
                      <a:noAutofit/>
                    </a:bodyPr>
                    <a:lstStyle/>
                    <a:p>
                      <a:pPr indent="0" lvl="0" marL="0" algn="ctr">
                        <a:spcBef>
                          <a:spcPts val="0"/>
                        </a:spcBef>
                        <a:spcAft>
                          <a:spcPts val="0"/>
                        </a:spcAft>
                        <a:buNone/>
                      </a:pPr>
                      <a:r>
                        <a:rPr b="1" lang="en">
                          <a:solidFill>
                            <a:srgbClr val="4285F4"/>
                          </a:solidFill>
                        </a:rPr>
                        <a:t>Parameters</a:t>
                      </a:r>
                      <a:endParaRPr b="1">
                        <a:solidFill>
                          <a:srgbClr val="4285F4"/>
                        </a:solidFill>
                      </a:endParaRPr>
                    </a:p>
                  </a:txBody>
                  <a:tcPr marT="91425" marB="91425" marR="91425" marL="91425"/>
                </a:tc>
                <a:tc>
                  <a:txBody>
                    <a:bodyPr>
                      <a:noAutofit/>
                    </a:bodyPr>
                    <a:lstStyle/>
                    <a:p>
                      <a:pPr indent="0" lvl="0" marL="0" algn="ctr">
                        <a:spcBef>
                          <a:spcPts val="0"/>
                        </a:spcBef>
                        <a:spcAft>
                          <a:spcPts val="0"/>
                        </a:spcAft>
                        <a:buNone/>
                      </a:pPr>
                      <a:r>
                        <a:rPr b="1" lang="en">
                          <a:solidFill>
                            <a:srgbClr val="4285F4"/>
                          </a:solidFill>
                        </a:rPr>
                        <a:t>Top-5 Accuracy</a:t>
                      </a:r>
                      <a:endParaRPr b="1">
                        <a:solidFill>
                          <a:srgbClr val="4285F4"/>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0F9D58"/>
                          </a:solidFill>
                        </a:rPr>
                        <a:t>VGG16</a:t>
                      </a:r>
                      <a:endParaRPr>
                        <a:solidFill>
                          <a:srgbClr val="0F9D58"/>
                        </a:solidFill>
                      </a:endParaRPr>
                    </a:p>
                  </a:txBody>
                  <a:tcPr marT="91425" marB="91425" marR="91425" marL="91425"/>
                </a:tc>
                <a:tc>
                  <a:txBody>
                    <a:bodyPr>
                      <a:noAutofit/>
                    </a:bodyPr>
                    <a:lstStyle/>
                    <a:p>
                      <a:pPr indent="0" lvl="0" marL="0">
                        <a:spcBef>
                          <a:spcPts val="0"/>
                        </a:spcBef>
                        <a:spcAft>
                          <a:spcPts val="0"/>
                        </a:spcAft>
                        <a:buNone/>
                      </a:pPr>
                      <a:r>
                        <a:rPr lang="en"/>
                        <a:t>528 MB</a:t>
                      </a:r>
                      <a:endParaRPr/>
                    </a:p>
                  </a:txBody>
                  <a:tcPr marT="91425" marB="91425" marR="91425" marL="91425"/>
                </a:tc>
                <a:tc>
                  <a:txBody>
                    <a:bodyPr>
                      <a:noAutofit/>
                    </a:bodyPr>
                    <a:lstStyle/>
                    <a:p>
                      <a:pPr indent="0" lvl="0" marL="0">
                        <a:spcBef>
                          <a:spcPts val="0"/>
                        </a:spcBef>
                        <a:spcAft>
                          <a:spcPts val="0"/>
                        </a:spcAft>
                        <a:buNone/>
                      </a:pPr>
                      <a:r>
                        <a:rPr lang="en"/>
                        <a:t>138,357,544</a:t>
                      </a:r>
                      <a:endParaRPr/>
                    </a:p>
                  </a:txBody>
                  <a:tcPr marT="91425" marB="91425" marR="91425" marL="91425"/>
                </a:tc>
                <a:tc>
                  <a:txBody>
                    <a:bodyPr>
                      <a:noAutofit/>
                    </a:bodyPr>
                    <a:lstStyle/>
                    <a:p>
                      <a:pPr indent="0" lvl="0" marL="0">
                        <a:spcBef>
                          <a:spcPts val="0"/>
                        </a:spcBef>
                        <a:spcAft>
                          <a:spcPts val="0"/>
                        </a:spcAft>
                        <a:buNone/>
                      </a:pPr>
                      <a:r>
                        <a:rPr lang="en"/>
                        <a:t>0.901</a:t>
                      </a:r>
                      <a:endParaRPr/>
                    </a:p>
                  </a:txBody>
                  <a:tcPr marT="91425" marB="91425" marR="91425" marL="91425"/>
                </a:tc>
              </a:tr>
              <a:tr h="381000">
                <a:tc>
                  <a:txBody>
                    <a:bodyPr>
                      <a:noAutofit/>
                    </a:bodyPr>
                    <a:lstStyle/>
                    <a:p>
                      <a:pPr indent="0" lvl="0" marL="0">
                        <a:spcBef>
                          <a:spcPts val="0"/>
                        </a:spcBef>
                        <a:spcAft>
                          <a:spcPts val="0"/>
                        </a:spcAft>
                        <a:buNone/>
                      </a:pPr>
                      <a:r>
                        <a:rPr lang="en">
                          <a:solidFill>
                            <a:srgbClr val="0F9D58"/>
                          </a:solidFill>
                        </a:rPr>
                        <a:t>InceptionV3</a:t>
                      </a:r>
                      <a:endParaRPr>
                        <a:solidFill>
                          <a:srgbClr val="0F9D58"/>
                        </a:solidFill>
                      </a:endParaRPr>
                    </a:p>
                  </a:txBody>
                  <a:tcPr marT="91425" marB="91425" marR="91425" marL="91425"/>
                </a:tc>
                <a:tc>
                  <a:txBody>
                    <a:bodyPr>
                      <a:noAutofit/>
                    </a:bodyPr>
                    <a:lstStyle/>
                    <a:p>
                      <a:pPr indent="0" lvl="0" marL="0">
                        <a:spcBef>
                          <a:spcPts val="0"/>
                        </a:spcBef>
                        <a:spcAft>
                          <a:spcPts val="0"/>
                        </a:spcAft>
                        <a:buNone/>
                      </a:pPr>
                      <a:r>
                        <a:rPr lang="en"/>
                        <a:t>92 MB</a:t>
                      </a:r>
                      <a:endParaRPr/>
                    </a:p>
                  </a:txBody>
                  <a:tcPr marT="91425" marB="91425" marR="91425" marL="91425"/>
                </a:tc>
                <a:tc>
                  <a:txBody>
                    <a:bodyPr>
                      <a:noAutofit/>
                    </a:bodyPr>
                    <a:lstStyle/>
                    <a:p>
                      <a:pPr indent="0" lvl="0" marL="0">
                        <a:spcBef>
                          <a:spcPts val="0"/>
                        </a:spcBef>
                        <a:spcAft>
                          <a:spcPts val="0"/>
                        </a:spcAft>
                        <a:buNone/>
                      </a:pPr>
                      <a:r>
                        <a:rPr lang="en"/>
                        <a:t>23,851,784</a:t>
                      </a:r>
                      <a:endParaRPr/>
                    </a:p>
                  </a:txBody>
                  <a:tcPr marT="91425" marB="91425" marR="91425" marL="91425"/>
                </a:tc>
                <a:tc>
                  <a:txBody>
                    <a:bodyPr>
                      <a:noAutofit/>
                    </a:bodyPr>
                    <a:lstStyle/>
                    <a:p>
                      <a:pPr indent="0" lvl="0" marL="0">
                        <a:spcBef>
                          <a:spcPts val="0"/>
                        </a:spcBef>
                        <a:spcAft>
                          <a:spcPts val="0"/>
                        </a:spcAft>
                        <a:buNone/>
                      </a:pPr>
                      <a:r>
                        <a:rPr lang="en"/>
                        <a:t>0.944</a:t>
                      </a:r>
                      <a:endParaRPr/>
                    </a:p>
                  </a:txBody>
                  <a:tcPr marT="91425" marB="91425" marR="91425" marL="91425"/>
                </a:tc>
              </a:tr>
              <a:tr h="381000">
                <a:tc>
                  <a:txBody>
                    <a:bodyPr>
                      <a:noAutofit/>
                    </a:bodyPr>
                    <a:lstStyle/>
                    <a:p>
                      <a:pPr indent="0" lvl="0" marL="0">
                        <a:spcBef>
                          <a:spcPts val="0"/>
                        </a:spcBef>
                        <a:spcAft>
                          <a:spcPts val="0"/>
                        </a:spcAft>
                        <a:buNone/>
                      </a:pPr>
                      <a:r>
                        <a:rPr lang="en">
                          <a:solidFill>
                            <a:srgbClr val="0F9D58"/>
                          </a:solidFill>
                        </a:rPr>
                        <a:t>ResNet50</a:t>
                      </a:r>
                      <a:endParaRPr>
                        <a:solidFill>
                          <a:srgbClr val="0F9D58"/>
                        </a:solidFill>
                      </a:endParaRPr>
                    </a:p>
                  </a:txBody>
                  <a:tcPr marT="91425" marB="91425" marR="91425" marL="91425"/>
                </a:tc>
                <a:tc>
                  <a:txBody>
                    <a:bodyPr>
                      <a:noAutofit/>
                    </a:bodyPr>
                    <a:lstStyle/>
                    <a:p>
                      <a:pPr indent="0" lvl="0" marL="0">
                        <a:spcBef>
                          <a:spcPts val="0"/>
                        </a:spcBef>
                        <a:spcAft>
                          <a:spcPts val="0"/>
                        </a:spcAft>
                        <a:buNone/>
                      </a:pPr>
                      <a:r>
                        <a:rPr lang="en"/>
                        <a:t>99 MB</a:t>
                      </a:r>
                      <a:endParaRPr/>
                    </a:p>
                  </a:txBody>
                  <a:tcPr marT="91425" marB="91425" marR="91425" marL="91425"/>
                </a:tc>
                <a:tc>
                  <a:txBody>
                    <a:bodyPr>
                      <a:noAutofit/>
                    </a:bodyPr>
                    <a:lstStyle/>
                    <a:p>
                      <a:pPr indent="0" lvl="0" marL="0">
                        <a:spcBef>
                          <a:spcPts val="0"/>
                        </a:spcBef>
                        <a:spcAft>
                          <a:spcPts val="0"/>
                        </a:spcAft>
                        <a:buNone/>
                      </a:pPr>
                      <a:r>
                        <a:rPr lang="en"/>
                        <a:t>25,636,712</a:t>
                      </a:r>
                      <a:endParaRPr/>
                    </a:p>
                  </a:txBody>
                  <a:tcPr marT="91425" marB="91425" marR="91425" marL="91425"/>
                </a:tc>
                <a:tc>
                  <a:txBody>
                    <a:bodyPr>
                      <a:noAutofit/>
                    </a:bodyPr>
                    <a:lstStyle/>
                    <a:p>
                      <a:pPr indent="0" lvl="0" marL="0">
                        <a:spcBef>
                          <a:spcPts val="0"/>
                        </a:spcBef>
                        <a:spcAft>
                          <a:spcPts val="0"/>
                        </a:spcAft>
                        <a:buNone/>
                      </a:pPr>
                      <a:r>
                        <a:rPr lang="en"/>
                        <a:t>0.929</a:t>
                      </a:r>
                      <a:endParaRPr/>
                    </a:p>
                  </a:txBody>
                  <a:tcPr marT="91425" marB="91425" marR="91425" marL="91425"/>
                </a:tc>
              </a:tr>
              <a:tr h="381000">
                <a:tc>
                  <a:txBody>
                    <a:bodyPr>
                      <a:noAutofit/>
                    </a:bodyPr>
                    <a:lstStyle/>
                    <a:p>
                      <a:pPr indent="0" lvl="0" marL="0">
                        <a:spcBef>
                          <a:spcPts val="0"/>
                        </a:spcBef>
                        <a:spcAft>
                          <a:spcPts val="0"/>
                        </a:spcAft>
                        <a:buNone/>
                      </a:pPr>
                      <a:r>
                        <a:rPr lang="en">
                          <a:solidFill>
                            <a:srgbClr val="0F9D58"/>
                          </a:solidFill>
                        </a:rPr>
                        <a:t>MobileNet</a:t>
                      </a:r>
                      <a:endParaRPr>
                        <a:solidFill>
                          <a:srgbClr val="0F9D58"/>
                        </a:solidFill>
                      </a:endParaRPr>
                    </a:p>
                  </a:txBody>
                  <a:tcPr marT="91425" marB="91425" marR="91425" marL="91425"/>
                </a:tc>
                <a:tc>
                  <a:txBody>
                    <a:bodyPr>
                      <a:noAutofit/>
                    </a:bodyPr>
                    <a:lstStyle/>
                    <a:p>
                      <a:pPr indent="0" lvl="0" marL="0">
                        <a:spcBef>
                          <a:spcPts val="0"/>
                        </a:spcBef>
                        <a:spcAft>
                          <a:spcPts val="0"/>
                        </a:spcAft>
                        <a:buNone/>
                      </a:pPr>
                      <a:r>
                        <a:rPr lang="en"/>
                        <a:t>17 MB</a:t>
                      </a:r>
                      <a:endParaRPr/>
                    </a:p>
                  </a:txBody>
                  <a:tcPr marT="91425" marB="91425" marR="91425" marL="91425"/>
                </a:tc>
                <a:tc>
                  <a:txBody>
                    <a:bodyPr>
                      <a:noAutofit/>
                    </a:bodyPr>
                    <a:lstStyle/>
                    <a:p>
                      <a:pPr indent="0" lvl="0" marL="0">
                        <a:spcBef>
                          <a:spcPts val="0"/>
                        </a:spcBef>
                        <a:spcAft>
                          <a:spcPts val="0"/>
                        </a:spcAft>
                        <a:buNone/>
                      </a:pPr>
                      <a:r>
                        <a:rPr lang="en"/>
                        <a:t>4,253,864</a:t>
                      </a:r>
                      <a:endParaRPr/>
                    </a:p>
                  </a:txBody>
                  <a:tcPr marT="91425" marB="91425" marR="91425" marL="91425"/>
                </a:tc>
                <a:tc>
                  <a:txBody>
                    <a:bodyPr>
                      <a:noAutofit/>
                    </a:bodyPr>
                    <a:lstStyle/>
                    <a:p>
                      <a:pPr indent="0" lvl="0" marL="0">
                        <a:spcBef>
                          <a:spcPts val="0"/>
                        </a:spcBef>
                        <a:spcAft>
                          <a:spcPts val="0"/>
                        </a:spcAft>
                        <a:buNone/>
                      </a:pPr>
                      <a:r>
                        <a:rPr lang="en"/>
                        <a:t>0.871</a:t>
                      </a:r>
                      <a:endParaRPr/>
                    </a:p>
                  </a:txBody>
                  <a:tcPr marT="91425" marB="91425" marR="91425" marL="91425"/>
                </a:tc>
              </a:tr>
            </a:tbl>
          </a:graphicData>
        </a:graphic>
      </p:graphicFrame>
      <p:sp>
        <p:nvSpPr>
          <p:cNvPr id="184" name="Google Shape;184;p20"/>
          <p:cNvSpPr txBox="1"/>
          <p:nvPr/>
        </p:nvSpPr>
        <p:spPr>
          <a:xfrm>
            <a:off x="884100" y="1536675"/>
            <a:ext cx="7375800" cy="53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Tried a few models of varying sizes, parameters, and top-5 accuracies that were validated from ImageNet dataset that classifies 1000 classes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41875" y="569275"/>
            <a:ext cx="7688700" cy="71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Visualizing Image Classification</a:t>
            </a:r>
            <a:endParaRPr/>
          </a:p>
        </p:txBody>
      </p:sp>
      <p:sp>
        <p:nvSpPr>
          <p:cNvPr id="190" name="Google Shape;190;p21"/>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2B</a:t>
            </a:r>
            <a:endParaRPr/>
          </a:p>
        </p:txBody>
      </p:sp>
      <p:sp>
        <p:nvSpPr>
          <p:cNvPr id="191" name="Google Shape;191;p21"/>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Google Shape;192;p21"/>
          <p:cNvSpPr txBox="1"/>
          <p:nvPr/>
        </p:nvSpPr>
        <p:spPr>
          <a:xfrm>
            <a:off x="646300" y="109675"/>
            <a:ext cx="7061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implement </a:t>
            </a:r>
            <a:r>
              <a:rPr lang="en" sz="1100">
                <a:solidFill>
                  <a:srgbClr val="999999"/>
                </a:solidFill>
              </a:rPr>
              <a:t>- </a:t>
            </a:r>
            <a:r>
              <a:rPr b="1" lang="en" sz="1100">
                <a:solidFill>
                  <a:srgbClr val="999999"/>
                </a:solidFill>
              </a:rPr>
              <a:t>visualize </a:t>
            </a:r>
            <a:r>
              <a:rPr lang="en" sz="1100">
                <a:solidFill>
                  <a:srgbClr val="999999"/>
                </a:solidFill>
              </a:rPr>
              <a:t>- summary - next steps</a:t>
            </a:r>
            <a:endParaRPr sz="1100">
              <a:solidFill>
                <a:srgbClr val="999999"/>
              </a:solidFill>
            </a:endParaRPr>
          </a:p>
        </p:txBody>
      </p:sp>
      <p:graphicFrame>
        <p:nvGraphicFramePr>
          <p:cNvPr id="193" name="Google Shape;193;p21"/>
          <p:cNvGraphicFramePr/>
          <p:nvPr/>
        </p:nvGraphicFramePr>
        <p:xfrm>
          <a:off x="3219150" y="1433250"/>
          <a:ext cx="3000000" cy="3000000"/>
        </p:xfrm>
        <a:graphic>
          <a:graphicData uri="http://schemas.openxmlformats.org/drawingml/2006/table">
            <a:tbl>
              <a:tblPr>
                <a:noFill/>
                <a:tableStyleId>{3FAEE2E5-C722-4961-BCCF-A46DAE3A4C06}</a:tableStyleId>
              </a:tblPr>
              <a:tblGrid>
                <a:gridCol w="1862750"/>
                <a:gridCol w="1862750"/>
                <a:gridCol w="1862750"/>
              </a:tblGrid>
              <a:tr h="381000">
                <a:tc>
                  <a:txBody>
                    <a:bodyPr>
                      <a:noAutofit/>
                    </a:bodyPr>
                    <a:lstStyle/>
                    <a:p>
                      <a:pPr indent="0" lvl="0" marL="0" rtl="0" algn="ctr">
                        <a:spcBef>
                          <a:spcPts val="0"/>
                        </a:spcBef>
                        <a:spcAft>
                          <a:spcPts val="0"/>
                        </a:spcAft>
                        <a:buNone/>
                      </a:pPr>
                      <a:r>
                        <a:rPr b="1" lang="en">
                          <a:solidFill>
                            <a:srgbClr val="4285F4"/>
                          </a:solidFill>
                        </a:rPr>
                        <a:t>InceptionV3</a:t>
                      </a:r>
                      <a:endParaRPr b="1">
                        <a:solidFill>
                          <a:srgbClr val="4285F4"/>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4285F4"/>
                          </a:solidFill>
                        </a:rPr>
                        <a:t>ResNet50</a:t>
                      </a:r>
                      <a:endParaRPr b="1">
                        <a:solidFill>
                          <a:srgbClr val="4285F4"/>
                        </a:solidFill>
                      </a:endParaRPr>
                    </a:p>
                  </a:txBody>
                  <a:tcPr marT="91425" marB="91425" marR="91425" marL="91425"/>
                </a:tc>
                <a:tc>
                  <a:txBody>
                    <a:bodyPr>
                      <a:noAutofit/>
                    </a:bodyPr>
                    <a:lstStyle/>
                    <a:p>
                      <a:pPr indent="0" lvl="0" marL="0" rtl="0" algn="ctr">
                        <a:spcBef>
                          <a:spcPts val="0"/>
                        </a:spcBef>
                        <a:spcAft>
                          <a:spcPts val="0"/>
                        </a:spcAft>
                        <a:buNone/>
                      </a:pPr>
                      <a:r>
                        <a:rPr b="1" lang="en">
                          <a:solidFill>
                            <a:srgbClr val="4285F4"/>
                          </a:solidFill>
                        </a:rPr>
                        <a:t>MobileNet</a:t>
                      </a:r>
                      <a:endParaRPr b="1">
                        <a:solidFill>
                          <a:srgbClr val="4285F4"/>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t>Sports Car</a:t>
                      </a:r>
                      <a:r>
                        <a:rPr lang="en"/>
                        <a:t> (0.78)</a:t>
                      </a:r>
                      <a:endParaRPr/>
                    </a:p>
                  </a:txBody>
                  <a:tcPr marT="91425" marB="91425" marR="91425" marL="91425"/>
                </a:tc>
                <a:tc>
                  <a:txBody>
                    <a:bodyPr>
                      <a:noAutofit/>
                    </a:bodyPr>
                    <a:lstStyle/>
                    <a:p>
                      <a:pPr indent="0" lvl="0" marL="0" rtl="0">
                        <a:spcBef>
                          <a:spcPts val="0"/>
                        </a:spcBef>
                        <a:spcAft>
                          <a:spcPts val="0"/>
                        </a:spcAft>
                        <a:buNone/>
                      </a:pPr>
                      <a:r>
                        <a:rPr lang="en"/>
                        <a:t>Sports Car</a:t>
                      </a:r>
                      <a:r>
                        <a:rPr lang="en"/>
                        <a:t> (0.66)</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Sports Car (0.84)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t>Grille</a:t>
                      </a:r>
                      <a:r>
                        <a:rPr lang="en"/>
                        <a:t> (0.08)</a:t>
                      </a:r>
                      <a:endParaRPr/>
                    </a:p>
                  </a:txBody>
                  <a:tcPr marT="91425" marB="91425" marR="91425" marL="91425"/>
                </a:tc>
                <a:tc>
                  <a:txBody>
                    <a:bodyPr>
                      <a:noAutofit/>
                    </a:bodyPr>
                    <a:lstStyle/>
                    <a:p>
                      <a:pPr indent="0" lvl="0" marL="0" rtl="0">
                        <a:spcBef>
                          <a:spcPts val="0"/>
                        </a:spcBef>
                        <a:spcAft>
                          <a:spcPts val="0"/>
                        </a:spcAft>
                        <a:buNone/>
                      </a:pPr>
                      <a:r>
                        <a:rPr lang="en"/>
                        <a:t>Racer </a:t>
                      </a:r>
                      <a:r>
                        <a:rPr lang="en"/>
                        <a:t>(0.15)</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Racer (0.06)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t>Racer</a:t>
                      </a:r>
                      <a:r>
                        <a:rPr lang="en"/>
                        <a:t> (0.04)</a:t>
                      </a:r>
                      <a:endParaRPr/>
                    </a:p>
                  </a:txBody>
                  <a:tcPr marT="91425" marB="91425" marR="91425" marL="91425"/>
                </a:tc>
                <a:tc>
                  <a:txBody>
                    <a:bodyPr>
                      <a:noAutofit/>
                    </a:bodyPr>
                    <a:lstStyle/>
                    <a:p>
                      <a:pPr indent="0" lvl="0" marL="0" rtl="0">
                        <a:spcBef>
                          <a:spcPts val="0"/>
                        </a:spcBef>
                        <a:spcAft>
                          <a:spcPts val="0"/>
                        </a:spcAft>
                        <a:buNone/>
                      </a:pPr>
                      <a:r>
                        <a:rPr lang="en"/>
                        <a:t>Grille</a:t>
                      </a:r>
                      <a:r>
                        <a:rPr lang="en"/>
                        <a:t> (0.14)</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Cab (0.06)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noAutofit/>
                    </a:bodyPr>
                    <a:lstStyle/>
                    <a:p>
                      <a:pPr indent="0" lvl="0" marL="0" rtl="0">
                        <a:spcBef>
                          <a:spcPts val="0"/>
                        </a:spcBef>
                        <a:spcAft>
                          <a:spcPts val="0"/>
                        </a:spcAft>
                        <a:buNone/>
                      </a:pPr>
                      <a:r>
                        <a:rPr lang="en"/>
                        <a:t>Car Wheel (0.02)</a:t>
                      </a:r>
                      <a:endParaRPr/>
                    </a:p>
                  </a:txBody>
                  <a:tcPr marT="91425" marB="91425" marR="91425" marL="91425"/>
                </a:tc>
                <a:tc>
                  <a:txBody>
                    <a:bodyPr>
                      <a:noAutofit/>
                    </a:bodyPr>
                    <a:lstStyle/>
                    <a:p>
                      <a:pPr indent="0" lvl="0" marL="0" rtl="0">
                        <a:spcBef>
                          <a:spcPts val="0"/>
                        </a:spcBef>
                        <a:spcAft>
                          <a:spcPts val="0"/>
                        </a:spcAft>
                        <a:buNone/>
                      </a:pPr>
                      <a:r>
                        <a:rPr lang="en"/>
                        <a:t>Car Wheel </a:t>
                      </a:r>
                      <a:r>
                        <a:rPr lang="en"/>
                        <a:t>(0.02)</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Car Wheel (0.02)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t>Convertible</a:t>
                      </a:r>
                      <a:r>
                        <a:rPr lang="en"/>
                        <a:t> (0.01)</a:t>
                      </a:r>
                      <a:endParaRPr/>
                    </a:p>
                  </a:txBody>
                  <a:tcPr marT="91425" marB="91425" marR="91425" marL="91425"/>
                </a:tc>
                <a:tc>
                  <a:txBody>
                    <a:bodyPr>
                      <a:noAutofit/>
                    </a:bodyPr>
                    <a:lstStyle/>
                    <a:p>
                      <a:pPr indent="0" lvl="0" marL="0" rtl="0">
                        <a:spcBef>
                          <a:spcPts val="0"/>
                        </a:spcBef>
                        <a:spcAft>
                          <a:spcPts val="0"/>
                        </a:spcAft>
                        <a:buNone/>
                      </a:pPr>
                      <a:r>
                        <a:rPr lang="en"/>
                        <a:t>Convertible</a:t>
                      </a:r>
                      <a:r>
                        <a:rPr lang="en"/>
                        <a:t> (0.01)</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Grille (0.01)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4" name="Google Shape;194;p21"/>
          <p:cNvSpPr txBox="1"/>
          <p:nvPr/>
        </p:nvSpPr>
        <p:spPr>
          <a:xfrm>
            <a:off x="377100" y="4295800"/>
            <a:ext cx="8627700" cy="42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All methods resize images...values don’t add to 1.00 because rounding and because top 5 predictions only</a:t>
            </a:r>
            <a:endParaRPr/>
          </a:p>
        </p:txBody>
      </p:sp>
      <p:pic>
        <p:nvPicPr>
          <p:cNvPr id="195" name="Google Shape;195;p21"/>
          <p:cNvPicPr preferRelativeResize="0"/>
          <p:nvPr/>
        </p:nvPicPr>
        <p:blipFill>
          <a:blip r:embed="rId3">
            <a:alphaModFix/>
          </a:blip>
          <a:stretch>
            <a:fillRect/>
          </a:stretch>
        </p:blipFill>
        <p:spPr>
          <a:xfrm>
            <a:off x="141875" y="1314450"/>
            <a:ext cx="2821169" cy="2723888"/>
          </a:xfrm>
          <a:prstGeom prst="rect">
            <a:avLst/>
          </a:prstGeom>
          <a:noFill/>
          <a:ln>
            <a:noFill/>
          </a:ln>
        </p:spPr>
      </p:pic>
    </p:spTree>
  </p:cSld>
  <p:clrMapOvr>
    <a:masterClrMapping/>
  </p:clrMapOvr>
  <mc:AlternateContent>
    <mc:Choice Requires="p14">
      <p:transition p14:dur="400">
        <p:push dir="r"/>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41875" y="569275"/>
            <a:ext cx="7688700" cy="71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Visualizing Image Classification</a:t>
            </a:r>
            <a:endParaRPr/>
          </a:p>
        </p:txBody>
      </p:sp>
      <p:sp>
        <p:nvSpPr>
          <p:cNvPr id="201" name="Google Shape;201;p22"/>
          <p:cNvSpPr/>
          <p:nvPr/>
        </p:nvSpPr>
        <p:spPr>
          <a:xfrm>
            <a:off x="89900" y="67375"/>
            <a:ext cx="594600" cy="335400"/>
          </a:xfrm>
          <a:prstGeom prst="flowChartConnector">
            <a:avLst/>
          </a:prstGeom>
          <a:solidFill>
            <a:srgbClr val="FFF2CC"/>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2B</a:t>
            </a:r>
            <a:endParaRPr/>
          </a:p>
        </p:txBody>
      </p:sp>
      <p:sp>
        <p:nvSpPr>
          <p:cNvPr id="202" name="Google Shape;202;p22"/>
          <p:cNvSpPr txBox="1"/>
          <p:nvPr/>
        </p:nvSpPr>
        <p:spPr>
          <a:xfrm>
            <a:off x="754950" y="1079500"/>
            <a:ext cx="1002000" cy="282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Google Shape;203;p22"/>
          <p:cNvSpPr txBox="1"/>
          <p:nvPr/>
        </p:nvSpPr>
        <p:spPr>
          <a:xfrm>
            <a:off x="646300" y="109675"/>
            <a:ext cx="6956400" cy="2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999999"/>
                </a:solidFill>
              </a:rPr>
              <a:t>background - overview - goals - workflow - </a:t>
            </a:r>
            <a:r>
              <a:rPr lang="en" sz="1100">
                <a:solidFill>
                  <a:srgbClr val="999999"/>
                </a:solidFill>
              </a:rPr>
              <a:t> research - implement </a:t>
            </a:r>
            <a:r>
              <a:rPr lang="en" sz="1100">
                <a:solidFill>
                  <a:srgbClr val="999999"/>
                </a:solidFill>
              </a:rPr>
              <a:t>- </a:t>
            </a:r>
            <a:r>
              <a:rPr b="1" lang="en" sz="1100">
                <a:solidFill>
                  <a:srgbClr val="999999"/>
                </a:solidFill>
              </a:rPr>
              <a:t>visualize </a:t>
            </a:r>
            <a:r>
              <a:rPr lang="en" sz="1100">
                <a:solidFill>
                  <a:srgbClr val="999999"/>
                </a:solidFill>
              </a:rPr>
              <a:t>- summary - next steps</a:t>
            </a:r>
            <a:endParaRPr sz="1100">
              <a:solidFill>
                <a:srgbClr val="999999"/>
              </a:solidFill>
            </a:endParaRPr>
          </a:p>
        </p:txBody>
      </p:sp>
      <p:pic>
        <p:nvPicPr>
          <p:cNvPr id="204" name="Google Shape;204;p22"/>
          <p:cNvPicPr preferRelativeResize="0"/>
          <p:nvPr/>
        </p:nvPicPr>
        <p:blipFill>
          <a:blip r:embed="rId3">
            <a:alphaModFix/>
          </a:blip>
          <a:stretch>
            <a:fillRect/>
          </a:stretch>
        </p:blipFill>
        <p:spPr>
          <a:xfrm>
            <a:off x="141875" y="1335411"/>
            <a:ext cx="2798250" cy="2701764"/>
          </a:xfrm>
          <a:prstGeom prst="rect">
            <a:avLst/>
          </a:prstGeom>
          <a:noFill/>
          <a:ln>
            <a:noFill/>
          </a:ln>
        </p:spPr>
      </p:pic>
      <p:graphicFrame>
        <p:nvGraphicFramePr>
          <p:cNvPr id="205" name="Google Shape;205;p22"/>
          <p:cNvGraphicFramePr/>
          <p:nvPr/>
        </p:nvGraphicFramePr>
        <p:xfrm>
          <a:off x="3219150" y="1433250"/>
          <a:ext cx="3000000" cy="3000000"/>
        </p:xfrm>
        <a:graphic>
          <a:graphicData uri="http://schemas.openxmlformats.org/drawingml/2006/table">
            <a:tbl>
              <a:tblPr>
                <a:noFill/>
                <a:tableStyleId>{3FAEE2E5-C722-4961-BCCF-A46DAE3A4C06}</a:tableStyleId>
              </a:tblPr>
              <a:tblGrid>
                <a:gridCol w="1862750"/>
                <a:gridCol w="1862750"/>
                <a:gridCol w="1862750"/>
              </a:tblGrid>
              <a:tr h="381000">
                <a:tc>
                  <a:txBody>
                    <a:bodyPr>
                      <a:noAutofit/>
                    </a:bodyPr>
                    <a:lstStyle/>
                    <a:p>
                      <a:pPr indent="0" lvl="0" marL="0" algn="ctr">
                        <a:spcBef>
                          <a:spcPts val="0"/>
                        </a:spcBef>
                        <a:spcAft>
                          <a:spcPts val="0"/>
                        </a:spcAft>
                        <a:buNone/>
                      </a:pPr>
                      <a:r>
                        <a:rPr b="1" lang="en">
                          <a:solidFill>
                            <a:srgbClr val="4285F4"/>
                          </a:solidFill>
                        </a:rPr>
                        <a:t>InceptionV3</a:t>
                      </a:r>
                      <a:endParaRPr b="1">
                        <a:solidFill>
                          <a:srgbClr val="4285F4"/>
                        </a:solidFill>
                      </a:endParaRPr>
                    </a:p>
                  </a:txBody>
                  <a:tcPr marT="91425" marB="91425" marR="91425" marL="91425"/>
                </a:tc>
                <a:tc>
                  <a:txBody>
                    <a:bodyPr>
                      <a:noAutofit/>
                    </a:bodyPr>
                    <a:lstStyle/>
                    <a:p>
                      <a:pPr indent="0" lvl="0" marL="0" algn="ctr">
                        <a:spcBef>
                          <a:spcPts val="0"/>
                        </a:spcBef>
                        <a:spcAft>
                          <a:spcPts val="0"/>
                        </a:spcAft>
                        <a:buNone/>
                      </a:pPr>
                      <a:r>
                        <a:rPr b="1" lang="en">
                          <a:solidFill>
                            <a:srgbClr val="4285F4"/>
                          </a:solidFill>
                        </a:rPr>
                        <a:t>ResNet50</a:t>
                      </a:r>
                      <a:endParaRPr b="1">
                        <a:solidFill>
                          <a:srgbClr val="4285F4"/>
                        </a:solidFill>
                      </a:endParaRPr>
                    </a:p>
                  </a:txBody>
                  <a:tcPr marT="91425" marB="91425" marR="91425" marL="91425"/>
                </a:tc>
                <a:tc>
                  <a:txBody>
                    <a:bodyPr>
                      <a:noAutofit/>
                    </a:bodyPr>
                    <a:lstStyle/>
                    <a:p>
                      <a:pPr indent="0" lvl="0" marL="0" algn="ctr">
                        <a:spcBef>
                          <a:spcPts val="0"/>
                        </a:spcBef>
                        <a:spcAft>
                          <a:spcPts val="0"/>
                        </a:spcAft>
                        <a:buNone/>
                      </a:pPr>
                      <a:r>
                        <a:rPr b="1" lang="en">
                          <a:solidFill>
                            <a:srgbClr val="4285F4"/>
                          </a:solidFill>
                        </a:rPr>
                        <a:t>MobileNet</a:t>
                      </a:r>
                      <a:endParaRPr b="1">
                        <a:solidFill>
                          <a:srgbClr val="4285F4"/>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Bell Pepper (0.53)</a:t>
                      </a:r>
                      <a:endParaRPr/>
                    </a:p>
                  </a:txBody>
                  <a:tcPr marT="91425" marB="91425" marR="91425" marL="91425"/>
                </a:tc>
                <a:tc>
                  <a:txBody>
                    <a:bodyPr>
                      <a:noAutofit/>
                    </a:bodyPr>
                    <a:lstStyle/>
                    <a:p>
                      <a:pPr indent="0" lvl="0" marL="0">
                        <a:spcBef>
                          <a:spcPts val="0"/>
                        </a:spcBef>
                        <a:spcAft>
                          <a:spcPts val="0"/>
                        </a:spcAft>
                        <a:buNone/>
                      </a:pPr>
                      <a:r>
                        <a:rPr lang="en"/>
                        <a:t>Croquet Ball (0.21)</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Macaw (0.18)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Hip (0.08)</a:t>
                      </a:r>
                      <a:endParaRPr/>
                    </a:p>
                  </a:txBody>
                  <a:tcPr marT="91425" marB="91425" marR="91425" marL="91425"/>
                </a:tc>
                <a:tc>
                  <a:txBody>
                    <a:bodyPr>
                      <a:noAutofit/>
                    </a:bodyPr>
                    <a:lstStyle/>
                    <a:p>
                      <a:pPr indent="0" lvl="0" marL="0">
                        <a:spcBef>
                          <a:spcPts val="0"/>
                        </a:spcBef>
                        <a:spcAft>
                          <a:spcPts val="0"/>
                        </a:spcAft>
                        <a:buNone/>
                      </a:pPr>
                      <a:r>
                        <a:rPr lang="en"/>
                        <a:t>Bell Pepper (0.11)</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Hip (0.16)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Pot (0.01)</a:t>
                      </a:r>
                      <a:endParaRPr/>
                    </a:p>
                  </a:txBody>
                  <a:tcPr marT="91425" marB="91425" marR="91425" marL="91425"/>
                </a:tc>
                <a:tc>
                  <a:txBody>
                    <a:bodyPr>
                      <a:noAutofit/>
                    </a:bodyPr>
                    <a:lstStyle/>
                    <a:p>
                      <a:pPr indent="0" lvl="0" marL="0">
                        <a:spcBef>
                          <a:spcPts val="0"/>
                        </a:spcBef>
                        <a:spcAft>
                          <a:spcPts val="0"/>
                        </a:spcAft>
                        <a:buNone/>
                      </a:pPr>
                      <a:r>
                        <a:rPr lang="en"/>
                        <a:t>Zucchini (0.05)</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Croquet Ball (0.14)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noAutofit/>
                    </a:bodyPr>
                    <a:lstStyle/>
                    <a:p>
                      <a:pPr indent="0" lvl="0" marL="0">
                        <a:spcBef>
                          <a:spcPts val="0"/>
                        </a:spcBef>
                        <a:spcAft>
                          <a:spcPts val="0"/>
                        </a:spcAft>
                        <a:buNone/>
                      </a:pPr>
                      <a:r>
                        <a:rPr lang="en"/>
                        <a:t>Croquet Ball (0.01)</a:t>
                      </a:r>
                      <a:endParaRPr/>
                    </a:p>
                  </a:txBody>
                  <a:tcPr marT="91425" marB="91425" marR="91425" marL="91425"/>
                </a:tc>
                <a:tc>
                  <a:txBody>
                    <a:bodyPr>
                      <a:noAutofit/>
                    </a:bodyPr>
                    <a:lstStyle/>
                    <a:p>
                      <a:pPr indent="0" lvl="0" marL="0">
                        <a:spcBef>
                          <a:spcPts val="0"/>
                        </a:spcBef>
                        <a:spcAft>
                          <a:spcPts val="0"/>
                        </a:spcAft>
                        <a:buNone/>
                      </a:pPr>
                      <a:r>
                        <a:rPr lang="en"/>
                        <a:t>Agaric (0.05)</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Boxer (0.08)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Balloon (0.01)</a:t>
                      </a:r>
                      <a:endParaRPr/>
                    </a:p>
                  </a:txBody>
                  <a:tcPr marT="91425" marB="91425" marR="91425" marL="91425"/>
                </a:tc>
                <a:tc>
                  <a:txBody>
                    <a:bodyPr>
                      <a:noAutofit/>
                    </a:bodyPr>
                    <a:lstStyle/>
                    <a:p>
                      <a:pPr indent="0" lvl="0" marL="0">
                        <a:spcBef>
                          <a:spcPts val="0"/>
                        </a:spcBef>
                        <a:spcAft>
                          <a:spcPts val="0"/>
                        </a:spcAft>
                        <a:buNone/>
                      </a:pPr>
                      <a:r>
                        <a:rPr lang="en"/>
                        <a:t>Spaghetti Squash (0.04)</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t>Snail (0.06)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6" name="Google Shape;206;p22"/>
          <p:cNvSpPr txBox="1"/>
          <p:nvPr/>
        </p:nvSpPr>
        <p:spPr>
          <a:xfrm>
            <a:off x="597450" y="4295800"/>
            <a:ext cx="7949100" cy="42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Tomato not a labelled class...at least low probability scores, but still...need transfer learning! </a:t>
            </a:r>
            <a:endParaRPr/>
          </a:p>
        </p:txBody>
      </p:sp>
    </p:spTree>
  </p:cSld>
  <p:clrMapOvr>
    <a:masterClrMapping/>
  </p:clrMapOvr>
  <mc:AlternateContent>
    <mc:Choice Requires="p14">
      <p:transition p14:dur="400">
        <p:push dir="r"/>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