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 id="2147483658" r:id="rId2"/>
  </p:sldMasterIdLst>
  <p:notesMasterIdLst>
    <p:notesMasterId r:id="rId32"/>
  </p:notesMasterIdLst>
  <p:sldIdLst>
    <p:sldId id="292" r:id="rId3"/>
    <p:sldId id="463" r:id="rId4"/>
    <p:sldId id="464" r:id="rId5"/>
    <p:sldId id="484" r:id="rId6"/>
    <p:sldId id="475" r:id="rId7"/>
    <p:sldId id="465" r:id="rId8"/>
    <p:sldId id="467" r:id="rId9"/>
    <p:sldId id="469" r:id="rId10"/>
    <p:sldId id="470" r:id="rId11"/>
    <p:sldId id="471" r:id="rId12"/>
    <p:sldId id="472" r:id="rId13"/>
    <p:sldId id="468" r:id="rId14"/>
    <p:sldId id="476" r:id="rId15"/>
    <p:sldId id="477" r:id="rId16"/>
    <p:sldId id="473" r:id="rId17"/>
    <p:sldId id="466" r:id="rId18"/>
    <p:sldId id="479" r:id="rId19"/>
    <p:sldId id="478" r:id="rId20"/>
    <p:sldId id="483" r:id="rId21"/>
    <p:sldId id="480" r:id="rId22"/>
    <p:sldId id="481" r:id="rId23"/>
    <p:sldId id="482" r:id="rId24"/>
    <p:sldId id="486" r:id="rId25"/>
    <p:sldId id="474" r:id="rId26"/>
    <p:sldId id="485" r:id="rId27"/>
    <p:sldId id="488" r:id="rId28"/>
    <p:sldId id="489" r:id="rId29"/>
    <p:sldId id="487" r:id="rId30"/>
    <p:sldId id="392" r:id="rId31"/>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8B8B"/>
    <a:srgbClr val="1F497D"/>
    <a:srgbClr val="9EB3B6"/>
    <a:srgbClr val="F0EAF9"/>
    <a:srgbClr val="CEDEE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9" autoAdjust="0"/>
    <p:restoredTop sz="86067" autoAdjust="0"/>
  </p:normalViewPr>
  <p:slideViewPr>
    <p:cSldViewPr snapToGrid="0" snapToObjects="1">
      <p:cViewPr>
        <p:scale>
          <a:sx n="81" d="100"/>
          <a:sy n="81" d="100"/>
        </p:scale>
        <p:origin x="-528"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F479A44B-3772-674F-95C9-7079CC0120AD}" type="datetimeFigureOut">
              <a:rPr lang="en-US" smtClean="0"/>
              <a:pPr/>
              <a:t>9/10/2014</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B7DA21B6-DD30-824E-9484-61254458B3F6}" type="slidenum">
              <a:rPr lang="en-US" smtClean="0"/>
              <a:pPr/>
              <a:t>‹#›</a:t>
            </a:fld>
            <a:endParaRPr lang="en-US"/>
          </a:p>
        </p:txBody>
      </p:sp>
    </p:spTree>
    <p:extLst>
      <p:ext uri="{BB962C8B-B14F-4D97-AF65-F5344CB8AC3E}">
        <p14:creationId xmlns:p14="http://schemas.microsoft.com/office/powerpoint/2010/main" val="122539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2895600"/>
            <a:ext cx="6146800" cy="838200"/>
          </a:xfrm>
        </p:spPr>
        <p:txBody>
          <a:bodyPr>
            <a:noAutofit/>
          </a:bodyPr>
          <a:lstStyle>
            <a:lvl1pPr algn="ctr">
              <a:defRPr sz="4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516FD0-C93A-1348-85E0-3F3CBC73EE20}" type="datetimeFigureOut">
              <a:rPr lang="en-US" smtClean="0"/>
              <a:pPr/>
              <a:t>9/10/2014</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466601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smtClean="0"/>
              <a:t>Title Master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smtClean="0"/>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9/10/2014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9/10/2014</a:t>
            </a:fld>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F516FD0-C93A-1348-85E0-3F3CBC73EE20}" type="datetimeFigureOut">
              <a:rPr lang="en-US" smtClean="0"/>
              <a:pPr/>
              <a:t>9/10/2014</a:t>
            </a:fld>
            <a:endParaRPr lang="en-US"/>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9/10/2014</a:t>
            </a:fld>
            <a:endParaRPr lang="en-US"/>
          </a:p>
        </p:txBody>
      </p:sp>
      <p:sp>
        <p:nvSpPr>
          <p:cNvPr id="12" name="Chart Placeholder 11"/>
          <p:cNvSpPr>
            <a:spLocks noGrp="1"/>
          </p:cNvSpPr>
          <p:nvPr>
            <p:ph type="chart" sz="quarter" idx="11"/>
          </p:nvPr>
        </p:nvSpPr>
        <p:spPr>
          <a:xfrm>
            <a:off x="4800600" y="1535113"/>
            <a:ext cx="3771900" cy="4357687"/>
          </a:xfrm>
        </p:spPr>
        <p:txBody>
          <a:bodyPr/>
          <a:lstStyle/>
          <a:p>
            <a:r>
              <a:rPr lang="en-US" dirty="0" smtClean="0"/>
              <a:t>Click icon to add chart</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16FD0-C93A-1348-85E0-3F3CBC73EE20}" type="datetimeFigureOut">
              <a:rPr lang="en-US" smtClean="0"/>
              <a:pPr/>
              <a:t>9/10/2014</a:t>
            </a:fld>
            <a:endParaRPr lang="en-US"/>
          </a:p>
        </p:txBody>
      </p:sp>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F516FD0-C93A-1348-85E0-3F3CBC73EE20}" type="datetimeFigureOut">
              <a:rPr lang="en-US" smtClean="0"/>
              <a:pPr/>
              <a:t>9/10/2014</a:t>
            </a:fld>
            <a:endParaRPr lang="en-US"/>
          </a:p>
        </p:txBody>
      </p:sp>
      <p:sp>
        <p:nvSpPr>
          <p:cNvPr id="9" name="Table Placeholder 8"/>
          <p:cNvSpPr>
            <a:spLocks noGrp="1"/>
          </p:cNvSpPr>
          <p:nvPr>
            <p:ph type="tbl" sz="quarter" idx="12"/>
          </p:nvPr>
        </p:nvSpPr>
        <p:spPr>
          <a:xfrm>
            <a:off x="457200" y="1491801"/>
            <a:ext cx="8089900" cy="4362899"/>
          </a:xfrm>
        </p:spPr>
        <p:txBody>
          <a:bodyPr/>
          <a:lstStyle/>
          <a:p>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9/10/2014</a:t>
            </a:fld>
            <a:endParaRPr lang="en-US"/>
          </a:p>
        </p:txBody>
      </p:sp>
      <p:sp>
        <p:nvSpPr>
          <p:cNvPr id="12" name="Chart Placeholder 11"/>
          <p:cNvSpPr>
            <a:spLocks noGrp="1"/>
          </p:cNvSpPr>
          <p:nvPr>
            <p:ph type="chart" sz="quarter" idx="11"/>
          </p:nvPr>
        </p:nvSpPr>
        <p:spPr>
          <a:xfrm>
            <a:off x="4800600" y="1535113"/>
            <a:ext cx="3771900" cy="4357687"/>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lgn="ctr">
              <a:defRPr sz="2800" cap="all" spc="-100">
                <a:solidFill>
                  <a:schemeClr val="bg2">
                    <a:lumMod val="75000"/>
                    <a:alpha val="40000"/>
                  </a:schemeClr>
                </a:solidFill>
                <a:latin typeface="Arial Black"/>
              </a:defRPr>
            </a:lvl1pPr>
          </a:lstStyle>
          <a:p>
            <a:r>
              <a:rPr lang="en-US" dirty="0" smtClean="0"/>
              <a:t>Click to edit Master title style</a:t>
            </a:r>
            <a:endParaRPr dirty="0"/>
          </a:p>
        </p:txBody>
      </p:sp>
      <p:sp>
        <p:nvSpPr>
          <p:cNvPr id="3" name="Content Placeholder 2"/>
          <p:cNvSpPr>
            <a:spLocks noGrp="1"/>
          </p:cNvSpPr>
          <p:nvPr>
            <p:ph idx="1"/>
          </p:nvPr>
        </p:nvSpPr>
        <p:spPr/>
        <p:txBody>
          <a:bodyPr>
            <a:normAutofit/>
          </a:bodyPr>
          <a:lstStyle>
            <a:lvl1pPr marL="0" indent="0" algn="ctr">
              <a:spcAft>
                <a:spcPts val="1200"/>
              </a:spcAft>
              <a:buFontTx/>
              <a:buNone/>
              <a:defRPr sz="2100" spc="-50">
                <a:latin typeface=""/>
              </a:defRPr>
            </a:lvl1pPr>
            <a:lvl2pPr marL="349250" indent="0" algn="ctr">
              <a:spcAft>
                <a:spcPts val="1200"/>
              </a:spcAft>
              <a:buFontTx/>
              <a:buNone/>
              <a:defRPr sz="2100" spc="-50">
                <a:latin typeface=""/>
              </a:defRPr>
            </a:lvl2pPr>
            <a:lvl3pPr marL="685800" indent="0" algn="ctr">
              <a:spcAft>
                <a:spcPts val="1200"/>
              </a:spcAft>
              <a:buFontTx/>
              <a:buNone/>
              <a:defRPr sz="2100" spc="-50">
                <a:latin typeface=""/>
              </a:defRPr>
            </a:lvl3pPr>
            <a:lvl4pPr marL="1035050" indent="0" algn="ctr">
              <a:spcAft>
                <a:spcPts val="1200"/>
              </a:spcAft>
              <a:buFontTx/>
              <a:buNone/>
              <a:defRPr sz="2100" spc="-50">
                <a:latin typeface=""/>
              </a:defRPr>
            </a:lvl4pPr>
            <a:lvl5pPr marL="1371600" indent="0" algn="ctr">
              <a:spcAft>
                <a:spcPts val="1200"/>
              </a:spcAft>
              <a:buFontTx/>
              <a:buNone/>
              <a:defRPr sz="2100" spc="-50">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177AD23B-53B1-7149-BB42-4BE73F7B5434}"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05300" y="6248400"/>
            <a:ext cx="533400" cy="365125"/>
          </a:xfrm>
          <a:prstGeom prst="rect">
            <a:avLst/>
          </a:prstGeom>
        </p:spPr>
        <p:txBody>
          <a:bodyPr/>
          <a:lstStyle/>
          <a:p>
            <a:fld id="{ACD1D011-FCD3-7940-840A-EE50EAD461D0}" type="slidenum">
              <a:rPr lang="en-US" smtClean="0"/>
              <a:pPr/>
              <a:t>‹#›</a:t>
            </a:fld>
            <a:endParaRPr lang="en-US"/>
          </a:p>
        </p:txBody>
      </p:sp>
    </p:spTree>
    <p:extLst>
      <p:ext uri="{BB962C8B-B14F-4D97-AF65-F5344CB8AC3E}">
        <p14:creationId xmlns:p14="http://schemas.microsoft.com/office/powerpoint/2010/main" val="38859460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p:nvPicPr>
        <p:blipFill>
          <a:blip r:embed="rId12"/>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504042"/>
            <a:ext cx="8229600" cy="811358"/>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91801"/>
            <a:ext cx="8229600" cy="46343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695184" y="126215"/>
            <a:ext cx="2133600" cy="365125"/>
          </a:xfrm>
          <a:prstGeom prst="rect">
            <a:avLst/>
          </a:prstGeom>
        </p:spPr>
        <p:txBody>
          <a:bodyPr vert="horz" lIns="91440" tIns="45720" rIns="91440" bIns="45720" rtlCol="0" anchor="ctr"/>
          <a:lstStyle>
            <a:lvl1pPr algn="r">
              <a:defRPr sz="1000">
                <a:solidFill>
                  <a:schemeClr val="tx2"/>
                </a:solidFill>
              </a:defRPr>
            </a:lvl1pPr>
          </a:lstStyle>
          <a:p>
            <a:fld id="{8F516FD0-C93A-1348-85E0-3F3CBC73EE20}" type="datetimeFigureOut">
              <a:rPr lang="en-US" smtClean="0"/>
              <a:pPr/>
              <a:t>9/10/2014</a:t>
            </a:fld>
            <a:endParaRPr lang="en-US" dirty="0"/>
          </a:p>
        </p:txBody>
      </p:sp>
      <p:sp>
        <p:nvSpPr>
          <p:cNvPr id="5" name="Footer Placeholder 4"/>
          <p:cNvSpPr>
            <a:spLocks noGrp="1"/>
          </p:cNvSpPr>
          <p:nvPr>
            <p:ph type="ftr" sz="quarter" idx="3"/>
          </p:nvPr>
        </p:nvSpPr>
        <p:spPr>
          <a:xfrm>
            <a:off x="3124200" y="6301134"/>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50" r:id="rId7"/>
    <p:sldLayoutId id="2147483653" r:id="rId8"/>
    <p:sldLayoutId id="2147483677" r:id="rId9"/>
    <p:sldLayoutId id="2147483678" r:id="rId10"/>
  </p:sldLayoutIdLst>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niem_1_cover.jpg"/>
          <p:cNvPicPr>
            <a:picLocks noChangeAspect="1"/>
          </p:cNvPicPr>
          <p:nvPr/>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mailto:niem-uml@modeldriven.org" TargetMode="External"/><Relationship Id="rId2" Type="http://schemas.openxmlformats.org/officeDocument/2006/relationships/hyperlink" Target="https://github.com/NIEM/NIEM-U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NIEM-UML-3 Specification Overview</a:t>
            </a:r>
            <a:endParaRPr lang="en-US" dirty="0"/>
          </a:p>
        </p:txBody>
      </p:sp>
      <p:sp>
        <p:nvSpPr>
          <p:cNvPr id="3" name="Subtitle 2"/>
          <p:cNvSpPr>
            <a:spLocks noGrp="1"/>
          </p:cNvSpPr>
          <p:nvPr>
            <p:ph type="subTitle" idx="1"/>
          </p:nvPr>
        </p:nvSpPr>
        <p:spPr>
          <a:xfrm>
            <a:off x="1371600" y="3594099"/>
            <a:ext cx="6400800" cy="2021255"/>
          </a:xfrm>
        </p:spPr>
        <p:txBody>
          <a:bodyPr>
            <a:noAutofit/>
          </a:bodyPr>
          <a:lstStyle/>
          <a:p>
            <a:r>
              <a:rPr lang="en-US" sz="1600" dirty="0" smtClean="0"/>
              <a:t>Cory Casanave, Model Driven Solutions</a:t>
            </a:r>
          </a:p>
          <a:p>
            <a:endParaRPr lang="en-US" sz="1600" dirty="0"/>
          </a:p>
          <a:p>
            <a:r>
              <a:rPr lang="en-US" sz="1600" dirty="0" smtClean="0"/>
              <a:t>September 2014 OMG Meeting</a:t>
            </a:r>
          </a:p>
          <a:p>
            <a:r>
              <a:rPr lang="en-US" sz="1600" dirty="0" smtClean="0"/>
              <a:t>Austin, TX  USA</a:t>
            </a:r>
            <a:endParaRPr lang="en-US" sz="1600" dirty="0"/>
          </a:p>
        </p:txBody>
      </p:sp>
      <p:pic>
        <p:nvPicPr>
          <p:cNvPr id="1026" name="Picture 2" descr="C:\Users\Cory-c\Documents\Company\MDSSVN\Marketing\Graphics\NIEM\HIGH RES NIEM LOGOS\NIEM_new_w-name_cmy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961" y="1323975"/>
            <a:ext cx="3910012" cy="91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9601" y="5080190"/>
            <a:ext cx="1630681" cy="96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Augmentation Details</a:t>
            </a:r>
            <a:endParaRPr lang="en-US" dirty="0"/>
          </a:p>
        </p:txBody>
      </p:sp>
      <p:sp>
        <p:nvSpPr>
          <p:cNvPr id="4" name="Content Placeholder 3"/>
          <p:cNvSpPr>
            <a:spLocks noGrp="1"/>
          </p:cNvSpPr>
          <p:nvPr>
            <p:ph sz="quarter" idx="11"/>
          </p:nvPr>
        </p:nvSpPr>
        <p:spPr/>
        <p:txBody>
          <a:bodyPr>
            <a:normAutofit/>
          </a:bodyPr>
          <a:lstStyle/>
          <a:p>
            <a:r>
              <a:rPr lang="en-US" sz="2000" dirty="0" smtClean="0"/>
              <a:t>Use of &lt;&lt;</a:t>
            </a:r>
            <a:r>
              <a:rPr lang="en-US" sz="2000" dirty="0" err="1" smtClean="0"/>
              <a:t>AugmentationType</a:t>
            </a:r>
            <a:r>
              <a:rPr lang="en-US" sz="2000" dirty="0" smtClean="0"/>
              <a:t>&gt;&gt; is optional when using &lt;&lt;augments&gt;&gt;</a:t>
            </a:r>
          </a:p>
          <a:p>
            <a:r>
              <a:rPr lang="en-US" sz="2000" dirty="0" smtClean="0"/>
              <a:t>An &lt;&lt;</a:t>
            </a:r>
            <a:r>
              <a:rPr lang="en-US" sz="2000" dirty="0" err="1" smtClean="0"/>
              <a:t>AugmentationType</a:t>
            </a:r>
            <a:r>
              <a:rPr lang="en-US" sz="2000" dirty="0" smtClean="0"/>
              <a:t>&gt;&gt; with no &lt;&lt;Augments&gt;&gt; can augment any type</a:t>
            </a:r>
          </a:p>
          <a:p>
            <a:pPr marL="342900" lvl="1" indent="-342900">
              <a:buFont typeface="Arial"/>
              <a:buChar char="•"/>
            </a:pPr>
            <a:r>
              <a:rPr lang="en-US" sz="2000" dirty="0"/>
              <a:t>&lt;&lt;</a:t>
            </a:r>
            <a:r>
              <a:rPr lang="en-US" sz="2000" dirty="0" err="1"/>
              <a:t>AugmentationApplication</a:t>
            </a:r>
            <a:r>
              <a:rPr lang="en-US" sz="2000" dirty="0"/>
              <a:t>&gt;&gt; has been removed</a:t>
            </a:r>
            <a:r>
              <a:rPr lang="en-US" sz="2000" dirty="0" smtClean="0"/>
              <a:t>.</a:t>
            </a:r>
          </a:p>
          <a:p>
            <a:pPr marL="342900" lvl="1" indent="-342900">
              <a:buFont typeface="Arial"/>
              <a:buChar char="•"/>
            </a:pPr>
            <a:r>
              <a:rPr lang="en-US" sz="2000" dirty="0" smtClean="0"/>
              <a:t>Like the reference models, all NIEM-UML generated object types and association types will generate an augmentation point to allow for future expansion.</a:t>
            </a:r>
            <a:endParaRPr lang="en-US" sz="2000" dirty="0"/>
          </a:p>
          <a:p>
            <a:endParaRPr lang="en-US" sz="2000" dirty="0"/>
          </a:p>
        </p:txBody>
      </p:sp>
    </p:spTree>
    <p:extLst>
      <p:ext uri="{BB962C8B-B14F-4D97-AF65-F5344CB8AC3E}">
        <p14:creationId xmlns:p14="http://schemas.microsoft.com/office/powerpoint/2010/main" val="95546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Vocabularies</a:t>
            </a:r>
            <a:endParaRPr lang="en-US" dirty="0"/>
          </a:p>
        </p:txBody>
      </p:sp>
      <p:sp>
        <p:nvSpPr>
          <p:cNvPr id="3" name="Content Placeholder 2"/>
          <p:cNvSpPr>
            <a:spLocks noGrp="1"/>
          </p:cNvSpPr>
          <p:nvPr>
            <p:ph sz="quarter" idx="11"/>
          </p:nvPr>
        </p:nvSpPr>
        <p:spPr/>
        <p:txBody>
          <a:bodyPr>
            <a:normAutofit/>
          </a:bodyPr>
          <a:lstStyle/>
          <a:p>
            <a:r>
              <a:rPr lang="en-US" sz="2000" dirty="0"/>
              <a:t>The local vocabulary is defined as a stereotype of enumeration where each enumeration literal is a vocabulary term. The enumeration literal’s UML name corresponds with the domain specific abbreviation, the specification corresponds with the expansion of the abbreviation and the UML comment corresponds to the NIEM description. The NIEM </a:t>
            </a:r>
            <a:r>
              <a:rPr lang="en-US" sz="2000" dirty="0" err="1"/>
              <a:t>sourceURI</a:t>
            </a:r>
            <a:r>
              <a:rPr lang="en-US" sz="2000" dirty="0"/>
              <a:t> may also be set by applying the “Source” stereotype to the enumeration literal.</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60511" y="3832786"/>
            <a:ext cx="6306380" cy="1688783"/>
          </a:xfrm>
          <a:prstGeom prst="rect">
            <a:avLst/>
          </a:prstGeom>
        </p:spPr>
      </p:pic>
      <p:sp>
        <p:nvSpPr>
          <p:cNvPr id="5" name="TextBox 4"/>
          <p:cNvSpPr txBox="1"/>
          <p:nvPr/>
        </p:nvSpPr>
        <p:spPr>
          <a:xfrm>
            <a:off x="1823255" y="5521569"/>
            <a:ext cx="5380892" cy="646331"/>
          </a:xfrm>
          <a:prstGeom prst="rect">
            <a:avLst/>
          </a:prstGeom>
          <a:noFill/>
        </p:spPr>
        <p:txBody>
          <a:bodyPr wrap="square" rtlCol="0">
            <a:spAutoFit/>
          </a:bodyPr>
          <a:lstStyle/>
          <a:p>
            <a:r>
              <a:rPr lang="en-US" dirty="0" smtClean="0"/>
              <a:t>The above defines the abbreviation “CPU” (Expansion and description not shown in notation)</a:t>
            </a:r>
            <a:endParaRPr lang="en-US" dirty="0"/>
          </a:p>
        </p:txBody>
      </p:sp>
    </p:spTree>
    <p:extLst>
      <p:ext uri="{BB962C8B-B14F-4D97-AF65-F5344CB8AC3E}">
        <p14:creationId xmlns:p14="http://schemas.microsoft.com/office/powerpoint/2010/main" val="38449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a:t>
            </a:r>
            <a:endParaRPr lang="en-US" dirty="0"/>
          </a:p>
        </p:txBody>
      </p:sp>
      <p:sp>
        <p:nvSpPr>
          <p:cNvPr id="3" name="Content Placeholder 2"/>
          <p:cNvSpPr>
            <a:spLocks noGrp="1"/>
          </p:cNvSpPr>
          <p:nvPr>
            <p:ph sz="quarter" idx="11"/>
          </p:nvPr>
        </p:nvSpPr>
        <p:spPr>
          <a:xfrm>
            <a:off x="457200" y="1175668"/>
            <a:ext cx="8229600" cy="4445000"/>
          </a:xfrm>
        </p:spPr>
        <p:txBody>
          <a:bodyPr>
            <a:normAutofit/>
          </a:bodyPr>
          <a:lstStyle/>
          <a:p>
            <a:r>
              <a:rPr lang="en-US" sz="2400" dirty="0" smtClean="0"/>
              <a:t>NIEM-3 representation is used as the </a:t>
            </a:r>
            <a:r>
              <a:rPr lang="en-US" sz="2400" dirty="0" err="1" smtClean="0"/>
              <a:t>typeless</a:t>
            </a:r>
            <a:r>
              <a:rPr lang="en-US" sz="2400" dirty="0" smtClean="0"/>
              <a:t> head of a substitution group. This impacts the naming convention.</a:t>
            </a:r>
          </a:p>
          <a:p>
            <a:r>
              <a:rPr lang="en-US" sz="2400" dirty="0" smtClean="0"/>
              <a:t>A representation property has no type.</a:t>
            </a:r>
          </a:p>
          <a:p>
            <a:r>
              <a:rPr lang="en-US" sz="2400" dirty="0" smtClean="0"/>
              <a:t>NIEM-UML-3 supplies a stereotype, the naming convention may also be used.</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19" y="3779715"/>
            <a:ext cx="6869113"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bwMode="auto">
          <a:xfrm>
            <a:off x="1207477" y="3398168"/>
            <a:ext cx="1570891" cy="612648"/>
          </a:xfrm>
          <a:prstGeom prst="wedgeRoundRectCallout">
            <a:avLst>
              <a:gd name="adj1" fmla="val 48838"/>
              <a:gd name="adj2" fmla="val 140954"/>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400" b="1" spc="-50" dirty="0" smtClean="0">
                <a:solidFill>
                  <a:srgbClr val="304776"/>
                </a:solidFill>
                <a:latin typeface="Arial"/>
                <a:cs typeface="Arial"/>
              </a:rPr>
              <a:t>Representation</a:t>
            </a:r>
          </a:p>
        </p:txBody>
      </p:sp>
    </p:spTree>
    <p:extLst>
      <p:ext uri="{BB962C8B-B14F-4D97-AF65-F5344CB8AC3E}">
        <p14:creationId xmlns:p14="http://schemas.microsoft.com/office/powerpoint/2010/main" val="78355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530"/>
            <a:ext cx="8229600" cy="811358"/>
          </a:xfrm>
        </p:spPr>
        <p:txBody>
          <a:bodyPr/>
          <a:lstStyle/>
          <a:p>
            <a:r>
              <a:rPr lang="en-US" dirty="0" smtClean="0"/>
              <a:t>Common Profile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8" y="1028888"/>
            <a:ext cx="9157188" cy="5738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25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63"/>
            <a:ext cx="8229600" cy="811358"/>
          </a:xfrm>
        </p:spPr>
        <p:txBody>
          <a:bodyPr/>
          <a:lstStyle/>
          <a:p>
            <a:r>
              <a:rPr lang="en-US" dirty="0" smtClean="0"/>
              <a:t>PIM Profile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33" y="711200"/>
            <a:ext cx="7745413" cy="614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752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model changes</a:t>
            </a:r>
            <a:endParaRPr lang="en-US" dirty="0"/>
          </a:p>
        </p:txBody>
      </p:sp>
      <p:sp>
        <p:nvSpPr>
          <p:cNvPr id="3" name="Content Placeholder 2"/>
          <p:cNvSpPr>
            <a:spLocks noGrp="1"/>
          </p:cNvSpPr>
          <p:nvPr>
            <p:ph sz="quarter" idx="11"/>
          </p:nvPr>
        </p:nvSpPr>
        <p:spPr/>
        <p:txBody>
          <a:bodyPr>
            <a:normAutofit/>
          </a:bodyPr>
          <a:lstStyle/>
          <a:p>
            <a:r>
              <a:rPr lang="en-US" sz="2000" dirty="0" smtClean="0"/>
              <a:t>The NIEM reference models have undergone substantial changes.</a:t>
            </a:r>
          </a:p>
          <a:p>
            <a:r>
              <a:rPr lang="en-US" sz="2000" dirty="0" smtClean="0"/>
              <a:t>NIEM-2 reference models may no longer be used</a:t>
            </a:r>
          </a:p>
          <a:p>
            <a:r>
              <a:rPr lang="en-US" sz="2000" dirty="0" smtClean="0"/>
              <a:t>Tools </a:t>
            </a:r>
            <a:r>
              <a:rPr lang="en-US" sz="2000" u="sng" dirty="0" smtClean="0"/>
              <a:t>may</a:t>
            </a:r>
            <a:r>
              <a:rPr lang="en-US" sz="2000" dirty="0" smtClean="0"/>
              <a:t> provide assistance in mapping NIEM-2 to NIEM-3 reference models, however this is not part of the NIEM-UML-3 specification</a:t>
            </a:r>
          </a:p>
          <a:p>
            <a:r>
              <a:rPr lang="en-US" sz="2000" dirty="0" smtClean="0"/>
              <a:t>Not all mappings can be fully automated</a:t>
            </a:r>
            <a:endParaRPr lang="en-US" sz="2000" dirty="0"/>
          </a:p>
        </p:txBody>
      </p:sp>
    </p:spTree>
    <p:extLst>
      <p:ext uri="{BB962C8B-B14F-4D97-AF65-F5344CB8AC3E}">
        <p14:creationId xmlns:p14="http://schemas.microsoft.com/office/powerpoint/2010/main" val="1525650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MPD/IEPD Model Changes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154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MPD Changes Overview</a:t>
            </a:r>
            <a:endParaRPr lang="en-US" dirty="0"/>
          </a:p>
        </p:txBody>
      </p:sp>
      <p:sp>
        <p:nvSpPr>
          <p:cNvPr id="5" name="Content Placeholder 4"/>
          <p:cNvSpPr>
            <a:spLocks noGrp="1"/>
          </p:cNvSpPr>
          <p:nvPr>
            <p:ph sz="quarter" idx="11"/>
          </p:nvPr>
        </p:nvSpPr>
        <p:spPr/>
        <p:txBody>
          <a:bodyPr>
            <a:normAutofit fontScale="92500" lnSpcReduction="10000"/>
          </a:bodyPr>
          <a:lstStyle/>
          <a:p>
            <a:r>
              <a:rPr lang="en-US" sz="2800" dirty="0" smtClean="0"/>
              <a:t>Where possible, no change was made to the 2.1 MPD profile and changes in NIEM accommodated via mapping</a:t>
            </a:r>
          </a:p>
          <a:p>
            <a:r>
              <a:rPr lang="en-US" sz="2800" dirty="0" smtClean="0"/>
              <a:t>Much of the new metadata is captured in “UML Instances”, not stereotype tags. This is due to the complexity of and linking between the metadata elements.</a:t>
            </a:r>
          </a:p>
          <a:p>
            <a:r>
              <a:rPr lang="en-US" sz="2800" dirty="0" smtClean="0"/>
              <a:t>Gone are: POC Type, Nature code, purpose code, </a:t>
            </a:r>
            <a:r>
              <a:rPr lang="en-US" sz="2800" dirty="0" err="1" smtClean="0"/>
              <a:t>ModelPackageDescriptionFile</a:t>
            </a:r>
            <a:r>
              <a:rPr lang="en-US" sz="2800" dirty="0" smtClean="0"/>
              <a:t>, </a:t>
            </a:r>
            <a:r>
              <a:rPr lang="en-US" sz="2800" dirty="0" err="1" smtClean="0"/>
              <a:t>ModelPackageDescriptionRelationship</a:t>
            </a:r>
            <a:endParaRPr lang="en-US" sz="2800" dirty="0" smtClean="0"/>
          </a:p>
          <a:p>
            <a:pPr lvl="1"/>
            <a:r>
              <a:rPr lang="en-US" sz="2400" dirty="0" smtClean="0"/>
              <a:t>All moved to instance model</a:t>
            </a:r>
            <a:endParaRPr lang="en-US" sz="2400" dirty="0"/>
          </a:p>
        </p:txBody>
      </p:sp>
    </p:spTree>
    <p:extLst>
      <p:ext uri="{BB962C8B-B14F-4D97-AF65-F5344CB8AC3E}">
        <p14:creationId xmlns:p14="http://schemas.microsoft.com/office/powerpoint/2010/main" val="1106798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222688"/>
            <a:ext cx="8229600" cy="811358"/>
          </a:xfrm>
        </p:spPr>
        <p:txBody>
          <a:bodyPr/>
          <a:lstStyle/>
          <a:p>
            <a:r>
              <a:rPr lang="en-US" dirty="0" smtClean="0"/>
              <a:t>MPD Profile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710346"/>
            <a:ext cx="8499231" cy="545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502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800" dirty="0" smtClean="0"/>
              <a:t>Much of the MPD data is represented as UML instances (instances of classes). The profile elements reference these instances.</a:t>
            </a:r>
            <a:endParaRPr lang="en-US" sz="2800" dirty="0"/>
          </a:p>
        </p:txBody>
      </p:sp>
      <p:sp>
        <p:nvSpPr>
          <p:cNvPr id="3" name="Title 2"/>
          <p:cNvSpPr>
            <a:spLocks noGrp="1"/>
          </p:cNvSpPr>
          <p:nvPr>
            <p:ph type="title"/>
          </p:nvPr>
        </p:nvSpPr>
        <p:spPr/>
        <p:txBody>
          <a:bodyPr/>
          <a:lstStyle/>
          <a:p>
            <a:r>
              <a:rPr lang="en-US" dirty="0" smtClean="0"/>
              <a:t>Profile points to class instances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49" y="2653811"/>
            <a:ext cx="8012113"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02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Status</a:t>
            </a:r>
            <a:endParaRPr lang="en-US" dirty="0"/>
          </a:p>
        </p:txBody>
      </p:sp>
      <p:sp>
        <p:nvSpPr>
          <p:cNvPr id="5" name="Content Placeholder 4"/>
          <p:cNvSpPr>
            <a:spLocks noGrp="1"/>
          </p:cNvSpPr>
          <p:nvPr>
            <p:ph sz="quarter" idx="11"/>
          </p:nvPr>
        </p:nvSpPr>
        <p:spPr/>
        <p:txBody>
          <a:bodyPr>
            <a:normAutofit fontScale="92500" lnSpcReduction="10000"/>
          </a:bodyPr>
          <a:lstStyle/>
          <a:p>
            <a:pPr marL="0" indent="0">
              <a:buNone/>
            </a:pPr>
            <a:r>
              <a:rPr lang="en-US" sz="2000" i="1" dirty="0" smtClean="0"/>
              <a:t>The “Initial Submission to the UML Profile for NIEM-3 (NIEM-UML-3)” was delivered to the Object Management Group (OMG) on August 16</a:t>
            </a:r>
            <a:r>
              <a:rPr lang="en-US" sz="2000" i="1" baseline="30000" dirty="0" smtClean="0"/>
              <a:t>th</a:t>
            </a:r>
            <a:r>
              <a:rPr lang="en-US" sz="2000" i="1" dirty="0" smtClean="0"/>
              <a:t>, 2014. Final submission due: Feb 23</a:t>
            </a:r>
            <a:r>
              <a:rPr lang="en-US" sz="2000" i="1" baseline="30000" dirty="0" smtClean="0"/>
              <a:t>rd</a:t>
            </a:r>
            <a:r>
              <a:rPr lang="en-US" sz="2000" i="1" dirty="0" smtClean="0"/>
              <a:t>, 2015.</a:t>
            </a:r>
          </a:p>
          <a:p>
            <a:pPr marL="0" indent="0">
              <a:buNone/>
            </a:pPr>
            <a:endParaRPr lang="en-US" sz="2000" i="1" dirty="0" smtClean="0"/>
          </a:p>
          <a:p>
            <a:r>
              <a:rPr lang="en-US" sz="2400" b="1" dirty="0" smtClean="0"/>
              <a:t>GITHUB Site</a:t>
            </a:r>
          </a:p>
          <a:p>
            <a:pPr lvl="1"/>
            <a:r>
              <a:rPr lang="en-US" sz="2000" b="1" dirty="0" smtClean="0"/>
              <a:t>Submission, machine readable files and design documents are on </a:t>
            </a:r>
            <a:r>
              <a:rPr lang="en-US" sz="2000" b="1" dirty="0"/>
              <a:t>GITHIB site: </a:t>
            </a:r>
            <a:r>
              <a:rPr lang="en-US" sz="2000" b="1" dirty="0">
                <a:hlinkClick r:id="rId2"/>
              </a:rPr>
              <a:t>https://github.com/NIEM/NIEM-UML</a:t>
            </a:r>
            <a:r>
              <a:rPr lang="en-US" sz="2000" b="1" dirty="0" smtClean="0">
                <a:hlinkClick r:id="rId2"/>
              </a:rPr>
              <a:t>/</a:t>
            </a:r>
            <a:endParaRPr lang="en-US" sz="2000" b="1" dirty="0" smtClean="0"/>
          </a:p>
          <a:p>
            <a:pPr lvl="1"/>
            <a:r>
              <a:rPr lang="en-US" sz="2000" b="1" dirty="0" smtClean="0"/>
              <a:t>Contributors and reviewers are </a:t>
            </a:r>
            <a:r>
              <a:rPr lang="en-US" sz="2000" b="1" dirty="0" smtClean="0"/>
              <a:t>welcome</a:t>
            </a:r>
          </a:p>
          <a:p>
            <a:pPr lvl="2"/>
            <a:r>
              <a:rPr lang="en-US" sz="1600" b="1"/>
              <a:t>Mail list</a:t>
            </a:r>
            <a:r>
              <a:rPr lang="en-US" sz="1600" b="1"/>
              <a:t>: </a:t>
            </a:r>
            <a:r>
              <a:rPr lang="en-US" sz="1600" b="1" smtClean="0">
                <a:hlinkClick r:id="rId3"/>
              </a:rPr>
              <a:t>niem-uml@modeldriven.org</a:t>
            </a:r>
            <a:endParaRPr lang="en-US" sz="1600" b="1" smtClean="0"/>
          </a:p>
          <a:p>
            <a:pPr lvl="1"/>
            <a:endParaRPr lang="en-US" sz="2000" b="1" dirty="0" smtClean="0"/>
          </a:p>
          <a:p>
            <a:r>
              <a:rPr lang="en-US" sz="2400" b="1" dirty="0" smtClean="0"/>
              <a:t>OMG Documents </a:t>
            </a:r>
          </a:p>
          <a:p>
            <a:pPr lvl="1"/>
            <a:r>
              <a:rPr lang="en-US" sz="2100" b="1" dirty="0" smtClean="0"/>
              <a:t>Submission:</a:t>
            </a:r>
            <a:r>
              <a:rPr lang="en-US" sz="2100" dirty="0" smtClean="0"/>
              <a:t>   					</a:t>
            </a:r>
            <a:r>
              <a:rPr lang="en-US" sz="1400" dirty="0" err="1" smtClean="0"/>
              <a:t>gov</a:t>
            </a:r>
            <a:r>
              <a:rPr lang="en-US" sz="1400" dirty="0" smtClean="0"/>
              <a:t>/2014-08-02 </a:t>
            </a:r>
          </a:p>
          <a:p>
            <a:pPr lvl="1"/>
            <a:r>
              <a:rPr lang="en-US" sz="2000" b="1" dirty="0" smtClean="0"/>
              <a:t>Machine Readable Artifacts:</a:t>
            </a:r>
            <a:r>
              <a:rPr lang="en-US" sz="2000" dirty="0" smtClean="0"/>
              <a:t>   	</a:t>
            </a:r>
            <a:r>
              <a:rPr lang="en-US" sz="1600" dirty="0" smtClean="0"/>
              <a:t>on GITHUB</a:t>
            </a:r>
          </a:p>
          <a:p>
            <a:pPr lvl="2"/>
            <a:r>
              <a:rPr lang="en-US" sz="1200" dirty="0" smtClean="0"/>
              <a:t>Fully OMG conformant machine readable files have not yet been produced. </a:t>
            </a:r>
            <a:r>
              <a:rPr lang="en-US" sz="1200" dirty="0" err="1" smtClean="0"/>
              <a:t>Magicdraw</a:t>
            </a:r>
            <a:r>
              <a:rPr lang="en-US" sz="1200" dirty="0" smtClean="0"/>
              <a:t> and Eclipse files are available on GITHUB</a:t>
            </a:r>
          </a:p>
          <a:p>
            <a:pPr marL="0" indent="0">
              <a:buNone/>
            </a:pPr>
            <a:endParaRPr lang="en-US" sz="1800" i="1" dirty="0" smtClean="0"/>
          </a:p>
        </p:txBody>
      </p:sp>
    </p:spTree>
    <p:extLst>
      <p:ext uri="{BB962C8B-B14F-4D97-AF65-F5344CB8AC3E}">
        <p14:creationId xmlns:p14="http://schemas.microsoft.com/office/powerpoint/2010/main" val="335381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 Information Classes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1" y="1653931"/>
            <a:ext cx="6299200" cy="408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18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MPD Artifact Classes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81907"/>
            <a:ext cx="9313047" cy="4161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61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1630"/>
            <a:ext cx="8229600" cy="811358"/>
          </a:xfrm>
        </p:spPr>
        <p:txBody>
          <a:bodyPr/>
          <a:lstStyle/>
          <a:p>
            <a:r>
              <a:rPr lang="en-US" dirty="0" smtClean="0"/>
              <a:t>MPD Validity Constraint Classes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877" y="1017869"/>
            <a:ext cx="5591908" cy="584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2821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TODO: Find best example</a:t>
            </a:r>
            <a:endParaRPr lang="en-US" dirty="0"/>
          </a:p>
        </p:txBody>
      </p:sp>
      <p:sp>
        <p:nvSpPr>
          <p:cNvPr id="3" name="Title 2"/>
          <p:cNvSpPr>
            <a:spLocks noGrp="1"/>
          </p:cNvSpPr>
          <p:nvPr>
            <p:ph type="title"/>
          </p:nvPr>
        </p:nvSpPr>
        <p:spPr/>
        <p:txBody>
          <a:bodyPr/>
          <a:lstStyle/>
          <a:p>
            <a:r>
              <a:rPr lang="en-US" dirty="0" smtClean="0"/>
              <a:t>MPD Example</a:t>
            </a:r>
            <a:endParaRPr lang="en-US" dirty="0"/>
          </a:p>
        </p:txBody>
      </p:sp>
    </p:spTree>
    <p:extLst>
      <p:ext uri="{BB962C8B-B14F-4D97-AF65-F5344CB8AC3E}">
        <p14:creationId xmlns:p14="http://schemas.microsoft.com/office/powerpoint/2010/main" val="426234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sz="2800" dirty="0" smtClean="0"/>
              <a:t>All references to NIEM rules updated to NIEM-3</a:t>
            </a:r>
          </a:p>
          <a:p>
            <a:r>
              <a:rPr lang="en-US" sz="2800" dirty="0" smtClean="0"/>
              <a:t>Structured English portion of specification removed as redundant with QVT</a:t>
            </a:r>
          </a:p>
          <a:p>
            <a:r>
              <a:rPr lang="en-US" sz="2800" dirty="0" smtClean="0"/>
              <a:t>Overall improvement in documentation</a:t>
            </a:r>
          </a:p>
          <a:p>
            <a:endParaRPr lang="en-US" sz="2800" dirty="0"/>
          </a:p>
          <a:p>
            <a:r>
              <a:rPr lang="en-US" sz="2800" dirty="0" smtClean="0"/>
              <a:t>Still to do</a:t>
            </a:r>
          </a:p>
          <a:p>
            <a:pPr lvl="1"/>
            <a:r>
              <a:rPr lang="en-US" sz="2400" dirty="0" smtClean="0"/>
              <a:t>Reference documentation generated from model</a:t>
            </a:r>
          </a:p>
          <a:p>
            <a:pPr lvl="1"/>
            <a:r>
              <a:rPr lang="en-US" sz="2400" dirty="0" smtClean="0"/>
              <a:t>High level documentation of revised QVT</a:t>
            </a:r>
          </a:p>
          <a:p>
            <a:pPr lvl="1"/>
            <a:r>
              <a:rPr lang="en-US" sz="2400" dirty="0" smtClean="0"/>
              <a:t>Finalize MPD section (not all changes reflected)</a:t>
            </a:r>
            <a:endParaRPr lang="en-US" sz="2400" dirty="0"/>
          </a:p>
        </p:txBody>
      </p:sp>
      <p:sp>
        <p:nvSpPr>
          <p:cNvPr id="4" name="Title 3"/>
          <p:cNvSpPr>
            <a:spLocks noGrp="1"/>
          </p:cNvSpPr>
          <p:nvPr>
            <p:ph type="title"/>
          </p:nvPr>
        </p:nvSpPr>
        <p:spPr/>
        <p:txBody>
          <a:bodyPr/>
          <a:lstStyle/>
          <a:p>
            <a:r>
              <a:rPr lang="en-US" dirty="0" smtClean="0"/>
              <a:t>Other Specification Changes</a:t>
            </a:r>
            <a:endParaRPr lang="en-US" dirty="0"/>
          </a:p>
        </p:txBody>
      </p:sp>
    </p:spTree>
    <p:extLst>
      <p:ext uri="{BB962C8B-B14F-4D97-AF65-F5344CB8AC3E}">
        <p14:creationId xmlns:p14="http://schemas.microsoft.com/office/powerpoint/2010/main" val="307763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Potential Improvements &amp; Simplifications</a:t>
            </a:r>
            <a:endParaRPr lang="en-US" dirty="0"/>
          </a:p>
        </p:txBody>
      </p:sp>
      <p:sp>
        <p:nvSpPr>
          <p:cNvPr id="4" name="Subtitle 3"/>
          <p:cNvSpPr>
            <a:spLocks noGrp="1"/>
          </p:cNvSpPr>
          <p:nvPr>
            <p:ph type="subTitle" idx="1"/>
          </p:nvPr>
        </p:nvSpPr>
        <p:spPr/>
        <p:txBody>
          <a:bodyPr>
            <a:normAutofit fontScale="70000" lnSpcReduction="20000"/>
          </a:bodyPr>
          <a:lstStyle/>
          <a:p>
            <a:r>
              <a:rPr lang="en-US" dirty="0" smtClean="0"/>
              <a:t>The following have been suggested, the submission team is looking for feedback on the highest priorities</a:t>
            </a:r>
            <a:endParaRPr lang="en-US" dirty="0"/>
          </a:p>
        </p:txBody>
      </p:sp>
      <p:sp>
        <p:nvSpPr>
          <p:cNvPr id="6" name="TextBox 5"/>
          <p:cNvSpPr txBox="1"/>
          <p:nvPr/>
        </p:nvSpPr>
        <p:spPr>
          <a:xfrm>
            <a:off x="1478089" y="4384431"/>
            <a:ext cx="6083717" cy="923330"/>
          </a:xfrm>
          <a:prstGeom prst="rect">
            <a:avLst/>
          </a:prstGeom>
          <a:noFill/>
        </p:spPr>
        <p:txBody>
          <a:bodyPr wrap="none" rtlCol="0">
            <a:spAutoFit/>
          </a:bodyPr>
          <a:lstStyle/>
          <a:p>
            <a:pPr algn="ctr"/>
            <a:r>
              <a:rPr lang="en-US" dirty="0" smtClean="0"/>
              <a:t>See: design/NIEM-3 Simplification.doc</a:t>
            </a:r>
          </a:p>
          <a:p>
            <a:pPr algn="ctr"/>
            <a:endParaRPr lang="en-US" dirty="0" smtClean="0"/>
          </a:p>
          <a:p>
            <a:pPr algn="ctr"/>
            <a:r>
              <a:rPr lang="en-US" dirty="0" smtClean="0"/>
              <a:t>Comments and priorities are being sought within 1 month</a:t>
            </a:r>
            <a:endParaRPr lang="en-US" dirty="0"/>
          </a:p>
        </p:txBody>
      </p:sp>
    </p:spTree>
    <p:extLst>
      <p:ext uri="{BB962C8B-B14F-4D97-AF65-F5344CB8AC3E}">
        <p14:creationId xmlns:p14="http://schemas.microsoft.com/office/powerpoint/2010/main" val="3408451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Potential Simplification Summaries</a:t>
            </a:r>
            <a:endParaRPr lang="en-US" dirty="0"/>
          </a:p>
        </p:txBody>
      </p:sp>
      <p:sp>
        <p:nvSpPr>
          <p:cNvPr id="6" name="Content Placeholder 5"/>
          <p:cNvSpPr>
            <a:spLocks noGrp="1"/>
          </p:cNvSpPr>
          <p:nvPr>
            <p:ph sz="quarter" idx="11"/>
          </p:nvPr>
        </p:nvSpPr>
        <p:spPr/>
        <p:txBody>
          <a:bodyPr>
            <a:normAutofit/>
          </a:bodyPr>
          <a:lstStyle/>
          <a:p>
            <a:pPr lvl="0"/>
            <a:r>
              <a:rPr lang="en-US" sz="2000" b="1" dirty="0"/>
              <a:t>General Information Models (OMG FTF Issue No: 18174)</a:t>
            </a:r>
          </a:p>
          <a:p>
            <a:pPr lvl="1"/>
            <a:r>
              <a:rPr lang="en-US" sz="1800" dirty="0" smtClean="0"/>
              <a:t>Have A PIM model type that brings together subsets and extensions</a:t>
            </a:r>
          </a:p>
          <a:p>
            <a:r>
              <a:rPr lang="en-US" sz="2200" b="1" dirty="0"/>
              <a:t>Augmentation Vs. multiple inheritance</a:t>
            </a:r>
          </a:p>
          <a:p>
            <a:pPr lvl="1"/>
            <a:r>
              <a:rPr lang="en-US" sz="1800" dirty="0"/>
              <a:t>Make augmentation exactly like multiple inheritance (NIEM Issue)</a:t>
            </a:r>
          </a:p>
          <a:p>
            <a:pPr lvl="0"/>
            <a:r>
              <a:rPr lang="en-US" sz="2400" b="1" dirty="0" smtClean="0"/>
              <a:t>Multiple </a:t>
            </a:r>
            <a:r>
              <a:rPr lang="en-US" sz="2400" b="1" dirty="0"/>
              <a:t>subsets of the same type</a:t>
            </a:r>
          </a:p>
          <a:p>
            <a:pPr lvl="1"/>
            <a:r>
              <a:rPr lang="en-US" sz="1800" dirty="0" smtClean="0"/>
              <a:t>Allow multiple subsets of the same thing</a:t>
            </a:r>
          </a:p>
          <a:p>
            <a:r>
              <a:rPr lang="en-US" sz="2200" b="1" dirty="0"/>
              <a:t>Substitution groups as property holders</a:t>
            </a:r>
          </a:p>
          <a:p>
            <a:pPr lvl="1"/>
            <a:r>
              <a:rPr lang="en-US" sz="1800" dirty="0" smtClean="0"/>
              <a:t>Allow substitution groups “embedded” in class</a:t>
            </a:r>
          </a:p>
          <a:p>
            <a:r>
              <a:rPr lang="en-US" sz="2200" b="1" dirty="0"/>
              <a:t>Reducing the need for property holders</a:t>
            </a:r>
          </a:p>
          <a:p>
            <a:pPr lvl="1"/>
            <a:r>
              <a:rPr lang="en-US" sz="1800" dirty="0" smtClean="0"/>
              <a:t>Require property holders only for the edge cases</a:t>
            </a:r>
          </a:p>
          <a:p>
            <a:r>
              <a:rPr lang="en-US" sz="2200" b="1" dirty="0"/>
              <a:t>Usability of reference </a:t>
            </a:r>
            <a:r>
              <a:rPr lang="en-US" sz="2200" b="1" dirty="0" smtClean="0"/>
              <a:t>models</a:t>
            </a:r>
            <a:endParaRPr lang="en-US" sz="2200" b="1" dirty="0"/>
          </a:p>
          <a:p>
            <a:pPr lvl="1"/>
            <a:r>
              <a:rPr lang="en-US" sz="1800" dirty="0" smtClean="0"/>
              <a:t>Make them more “PIM LIKE”</a:t>
            </a:r>
          </a:p>
          <a:p>
            <a:endParaRPr lang="en-US" sz="2200" dirty="0" smtClean="0"/>
          </a:p>
          <a:p>
            <a:endParaRPr lang="en-US" sz="2000" dirty="0"/>
          </a:p>
        </p:txBody>
      </p:sp>
    </p:spTree>
    <p:extLst>
      <p:ext uri="{BB962C8B-B14F-4D97-AF65-F5344CB8AC3E}">
        <p14:creationId xmlns:p14="http://schemas.microsoft.com/office/powerpoint/2010/main" val="317689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Simplification Summaries</a:t>
            </a:r>
            <a:endParaRPr lang="en-US" dirty="0"/>
          </a:p>
        </p:txBody>
      </p:sp>
      <p:sp>
        <p:nvSpPr>
          <p:cNvPr id="3" name="Content Placeholder 2"/>
          <p:cNvSpPr>
            <a:spLocks noGrp="1"/>
          </p:cNvSpPr>
          <p:nvPr>
            <p:ph sz="quarter" idx="11"/>
          </p:nvPr>
        </p:nvSpPr>
        <p:spPr/>
        <p:txBody>
          <a:bodyPr>
            <a:normAutofit/>
          </a:bodyPr>
          <a:lstStyle/>
          <a:p>
            <a:pPr lvl="0"/>
            <a:r>
              <a:rPr lang="en-US" sz="2400" b="1" dirty="0"/>
              <a:t>Aggregation commitment</a:t>
            </a:r>
          </a:p>
          <a:p>
            <a:pPr lvl="1"/>
            <a:r>
              <a:rPr lang="en-US" sz="1800" dirty="0" smtClean="0"/>
              <a:t>Have some interpretation for aggregation (Involve NTAC)</a:t>
            </a:r>
          </a:p>
          <a:p>
            <a:pPr lvl="0"/>
            <a:r>
              <a:rPr lang="en-US" sz="2400" b="1" dirty="0"/>
              <a:t>NIEM Association Types</a:t>
            </a:r>
          </a:p>
          <a:p>
            <a:pPr lvl="1"/>
            <a:r>
              <a:rPr lang="en-US" sz="1800" dirty="0" smtClean="0"/>
              <a:t>Represent reference models using association classes</a:t>
            </a:r>
          </a:p>
          <a:p>
            <a:pPr lvl="0"/>
            <a:r>
              <a:rPr lang="en-US" sz="2400" b="1" dirty="0"/>
              <a:t>Treatment of union types and substitution groups</a:t>
            </a:r>
          </a:p>
          <a:p>
            <a:pPr lvl="1"/>
            <a:r>
              <a:rPr lang="en-US" sz="1800" dirty="0" smtClean="0"/>
              <a:t>Allow unions of any class (e.g. entity)</a:t>
            </a:r>
          </a:p>
          <a:p>
            <a:pPr lvl="0"/>
            <a:r>
              <a:rPr lang="en-US" sz="2400" b="1" dirty="0"/>
              <a:t>Unnecessary Reified relationships (Association classes)</a:t>
            </a:r>
          </a:p>
          <a:p>
            <a:pPr lvl="1"/>
            <a:r>
              <a:rPr lang="en-US" sz="1800" dirty="0" smtClean="0"/>
              <a:t>Look for a way to have options for association realization (NTAC Issue)</a:t>
            </a:r>
          </a:p>
          <a:p>
            <a:pPr lvl="0"/>
            <a:r>
              <a:rPr lang="en-US" sz="2400" b="1" dirty="0"/>
              <a:t>Removal of explicit PSM profile</a:t>
            </a:r>
          </a:p>
          <a:p>
            <a:pPr lvl="1"/>
            <a:r>
              <a:rPr lang="en-US" sz="1800" dirty="0" smtClean="0"/>
              <a:t>Map directly from PIM to artifacts</a:t>
            </a:r>
            <a:endParaRPr lang="en-US" sz="1800" dirty="0"/>
          </a:p>
        </p:txBody>
      </p:sp>
    </p:spTree>
    <p:extLst>
      <p:ext uri="{BB962C8B-B14F-4D97-AF65-F5344CB8AC3E}">
        <p14:creationId xmlns:p14="http://schemas.microsoft.com/office/powerpoint/2010/main" val="934495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issues</a:t>
            </a:r>
            <a:endParaRPr lang="en-US" dirty="0"/>
          </a:p>
        </p:txBody>
      </p:sp>
      <p:graphicFrame>
        <p:nvGraphicFramePr>
          <p:cNvPr id="8" name="Table Placeholder 7"/>
          <p:cNvGraphicFramePr>
            <a:graphicFrameLocks noGrp="1"/>
          </p:cNvGraphicFramePr>
          <p:nvPr>
            <p:ph type="tbl" sz="quarter" idx="12"/>
            <p:extLst>
              <p:ext uri="{D42A27DB-BD31-4B8C-83A1-F6EECF244321}">
                <p14:modId xmlns:p14="http://schemas.microsoft.com/office/powerpoint/2010/main" val="2637626794"/>
              </p:ext>
            </p:extLst>
          </p:nvPr>
        </p:nvGraphicFramePr>
        <p:xfrm>
          <a:off x="1098355" y="1365096"/>
          <a:ext cx="7271922" cy="4486656"/>
        </p:xfrm>
        <a:graphic>
          <a:graphicData uri="http://schemas.openxmlformats.org/drawingml/2006/table">
            <a:tbl>
              <a:tblPr firstRow="1" firstCol="1" bandRow="1">
                <a:tableStyleId>{5C22544A-7EE6-4342-B048-85BDC9FD1C3A}</a:tableStyleId>
              </a:tblPr>
              <a:tblGrid>
                <a:gridCol w="5374989"/>
                <a:gridCol w="1896933"/>
              </a:tblGrid>
              <a:tr h="0">
                <a:tc>
                  <a:txBody>
                    <a:bodyPr/>
                    <a:lstStyle/>
                    <a:p>
                      <a:pPr marL="0" marR="0">
                        <a:lnSpc>
                          <a:spcPct val="115000"/>
                        </a:lnSpc>
                        <a:spcBef>
                          <a:spcPts val="0"/>
                        </a:spcBef>
                        <a:spcAft>
                          <a:spcPts val="0"/>
                        </a:spcAft>
                      </a:pPr>
                      <a:r>
                        <a:rPr lang="en-US" sz="1600" dirty="0">
                          <a:effectLst/>
                        </a:rPr>
                        <a:t>Issue</a:t>
                      </a:r>
                      <a:endParaRPr lang="en-US" sz="1600"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Impact Estimate</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General Information Models (OMG FTF Issue No: 18174)</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Subset Vs. extension schema</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Augmentation Vs. multiple inheritance</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Multiple subsets of the same type</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Substitution groups as property holders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Entities Vs data elements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Reducing the need for property holders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Usability of reference models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Aggregation commitment</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NIEM Association Types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dirty="0">
                          <a:effectLst/>
                        </a:rPr>
                        <a:t>Treatment of union types and substitution groups</a:t>
                      </a:r>
                      <a:endParaRPr lang="en-US" sz="1600"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Unnecessary Reified relationships (Association classes)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Unknown</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Removal of explicit PSM profile</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a:t>
                      </a:r>
                      <a:endParaRPr lang="en-US" sz="1600" dirty="0">
                        <a:solidFill>
                          <a:srgbClr val="00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746699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 and Comments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109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points</a:t>
            </a:r>
            <a:endParaRPr lang="en-US" dirty="0"/>
          </a:p>
        </p:txBody>
      </p:sp>
      <p:sp>
        <p:nvSpPr>
          <p:cNvPr id="3" name="Content Placeholder 2"/>
          <p:cNvSpPr>
            <a:spLocks noGrp="1"/>
          </p:cNvSpPr>
          <p:nvPr>
            <p:ph sz="quarter" idx="11"/>
          </p:nvPr>
        </p:nvSpPr>
        <p:spPr/>
        <p:txBody>
          <a:bodyPr>
            <a:normAutofit/>
          </a:bodyPr>
          <a:lstStyle/>
          <a:p>
            <a:r>
              <a:rPr lang="en-US" sz="2000" dirty="0" smtClean="0"/>
              <a:t>NIEM-UML-3 is a NIEM-3 update of the NIEM-UML specification (originally targeting NIEM 2.1)</a:t>
            </a:r>
          </a:p>
          <a:p>
            <a:r>
              <a:rPr lang="en-US" sz="2000" dirty="0" smtClean="0"/>
              <a:t>Good news: While there are substantial changes to NIEM-3, the “Platform Independent Model” (PIM) profile and user models require minimal changes</a:t>
            </a:r>
          </a:p>
          <a:p>
            <a:r>
              <a:rPr lang="en-US" sz="2000" dirty="0" smtClean="0"/>
              <a:t>Most NIEM-3 changes are encompassed in:</a:t>
            </a:r>
          </a:p>
          <a:p>
            <a:pPr lvl="1"/>
            <a:r>
              <a:rPr lang="en-US" sz="1800" dirty="0" smtClean="0"/>
              <a:t>The automated “QVT” mappings from the PIM, through the PSM, to the NIEM artifacts</a:t>
            </a:r>
          </a:p>
          <a:p>
            <a:pPr lvl="1"/>
            <a:r>
              <a:rPr lang="en-US" sz="1800" dirty="0" smtClean="0"/>
              <a:t>The “MPD Profile” which supplies the metadata for a NIEM MPD. NIEM-3 has additional metadata capabilities</a:t>
            </a:r>
          </a:p>
          <a:p>
            <a:r>
              <a:rPr lang="en-US" sz="2400" dirty="0" smtClean="0"/>
              <a:t>Today we will focus on these changes</a:t>
            </a:r>
          </a:p>
          <a:p>
            <a:endParaRPr lang="en-US" sz="2000" dirty="0"/>
          </a:p>
        </p:txBody>
      </p:sp>
    </p:spTree>
    <p:extLst>
      <p:ext uri="{BB962C8B-B14F-4D97-AF65-F5344CB8AC3E}">
        <p14:creationId xmlns:p14="http://schemas.microsoft.com/office/powerpoint/2010/main" val="255947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MG_NIEM_IEPD_graphic.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smtClean="0"/>
              <a:t>Collaborative Innovation</a:t>
            </a:r>
            <a:endParaRPr lang="en-US" dirty="0"/>
          </a:p>
        </p:txBody>
      </p:sp>
    </p:spTree>
    <p:extLst>
      <p:ext uri="{BB962C8B-B14F-4D97-AF65-F5344CB8AC3E}">
        <p14:creationId xmlns:p14="http://schemas.microsoft.com/office/powerpoint/2010/main" val="874111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NIEM-UML Layered Architecture</a:t>
            </a:r>
            <a:endParaRPr lang="en-US" dirty="0"/>
          </a:p>
        </p:txBody>
      </p:sp>
      <p:sp>
        <p:nvSpPr>
          <p:cNvPr id="4" name="Content Placeholder 3"/>
          <p:cNvSpPr>
            <a:spLocks noGrp="1"/>
          </p:cNvSpPr>
          <p:nvPr>
            <p:ph sz="quarter" idx="1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533400" y="1528506"/>
            <a:ext cx="8077200" cy="4719894"/>
          </a:xfrm>
          <a:prstGeom prst="rect">
            <a:avLst/>
          </a:prstGeom>
          <a:noFill/>
          <a:ln w="9525">
            <a:noFill/>
            <a:miter lim="800000"/>
            <a:headEnd/>
            <a:tailEnd/>
          </a:ln>
        </p:spPr>
      </p:pic>
    </p:spTree>
    <p:extLst>
      <p:ext uri="{BB962C8B-B14F-4D97-AF65-F5344CB8AC3E}">
        <p14:creationId xmlns:p14="http://schemas.microsoft.com/office/powerpoint/2010/main" val="628780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Platform Independent Model (PIM) Changes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379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Unified </a:t>
            </a:r>
            <a:r>
              <a:rPr lang="en-US" dirty="0"/>
              <a:t>Reference &amp; Content</a:t>
            </a:r>
          </a:p>
        </p:txBody>
      </p:sp>
      <p:sp>
        <p:nvSpPr>
          <p:cNvPr id="5" name="Content Placeholder 4"/>
          <p:cNvSpPr>
            <a:spLocks noGrp="1"/>
          </p:cNvSpPr>
          <p:nvPr>
            <p:ph idx="4294967295"/>
          </p:nvPr>
        </p:nvSpPr>
        <p:spPr>
          <a:xfrm>
            <a:off x="457200" y="1315400"/>
            <a:ext cx="8229600" cy="4525963"/>
          </a:xfrm>
          <a:prstGeom prst="rect">
            <a:avLst/>
          </a:prstGeom>
        </p:spPr>
        <p:txBody>
          <a:bodyPr>
            <a:normAutofit/>
          </a:bodyPr>
          <a:lstStyle/>
          <a:p>
            <a:r>
              <a:rPr lang="en-US" sz="2000" dirty="0" smtClean="0"/>
              <a:t>NIEM-2</a:t>
            </a:r>
          </a:p>
          <a:p>
            <a:pPr lvl="1"/>
            <a:r>
              <a:rPr lang="en-US" sz="1800" dirty="0" smtClean="0"/>
              <a:t>UML “</a:t>
            </a:r>
            <a:r>
              <a:rPr lang="en-US" sz="1800" dirty="0" err="1" smtClean="0"/>
              <a:t>AggregationKind</a:t>
            </a:r>
            <a:r>
              <a:rPr lang="en-US" sz="1800" dirty="0" smtClean="0"/>
              <a:t>” (The symbol at the end of an association) corresponded with the “content” Vs. “Reference” distinction in NIEM-2</a:t>
            </a:r>
          </a:p>
          <a:p>
            <a:r>
              <a:rPr lang="en-US" sz="2000" dirty="0" smtClean="0"/>
              <a:t>NIEM-3 </a:t>
            </a:r>
          </a:p>
          <a:p>
            <a:pPr lvl="1"/>
            <a:r>
              <a:rPr lang="en-US" sz="1800" dirty="0" smtClean="0"/>
              <a:t>No longer makes this distinction in the schema and uses “</a:t>
            </a:r>
            <a:r>
              <a:rPr lang="en-US" sz="1800" dirty="0" err="1" smtClean="0"/>
              <a:t>structures:ref</a:t>
            </a:r>
            <a:r>
              <a:rPr lang="en-US" sz="1800" dirty="0" smtClean="0"/>
              <a:t>” for reference – instances decide if and how to aggregate. UML aggregation may be used but has no meaning in NIEM-UML-3. Other possible interpretations can be considered.</a:t>
            </a:r>
          </a:p>
          <a:p>
            <a:pPr lvl="1"/>
            <a:r>
              <a:rPr lang="en-US" sz="1800" dirty="0" smtClean="0"/>
              <a:t>By default, aggregation kind of “none” is used</a:t>
            </a:r>
          </a:p>
          <a:p>
            <a:pPr lvl="1"/>
            <a:r>
              <a:rPr lang="en-US" sz="1800" dirty="0" smtClean="0"/>
              <a:t>Use of “Reference” suffix should be removed from models (may be automated by tools)</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31" y="5176604"/>
            <a:ext cx="6856413"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ular Callout 1"/>
          <p:cNvSpPr/>
          <p:nvPr/>
        </p:nvSpPr>
        <p:spPr bwMode="auto">
          <a:xfrm>
            <a:off x="3950678" y="4585965"/>
            <a:ext cx="2426676" cy="590639"/>
          </a:xfrm>
          <a:prstGeom prst="wedgeRoundRectCallout">
            <a:avLst>
              <a:gd name="adj1" fmla="val -51268"/>
              <a:gd name="adj2" fmla="val 122045"/>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400" b="1" spc="-50" dirty="0" smtClean="0">
                <a:solidFill>
                  <a:srgbClr val="304776"/>
                </a:solidFill>
                <a:latin typeface="Arial"/>
                <a:cs typeface="Arial"/>
              </a:rPr>
              <a:t>Has no impact on generated schema</a:t>
            </a:r>
          </a:p>
        </p:txBody>
      </p:sp>
    </p:spTree>
    <p:extLst>
      <p:ext uri="{BB962C8B-B14F-4D97-AF65-F5344CB8AC3E}">
        <p14:creationId xmlns:p14="http://schemas.microsoft.com/office/powerpoint/2010/main" val="301093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a:t>NIEM-3 Augmentations</a:t>
            </a:r>
          </a:p>
        </p:txBody>
      </p:sp>
      <p:sp>
        <p:nvSpPr>
          <p:cNvPr id="5" name="Content Placeholder 4"/>
          <p:cNvSpPr>
            <a:spLocks noGrp="1"/>
          </p:cNvSpPr>
          <p:nvPr>
            <p:ph idx="4294967295"/>
          </p:nvPr>
        </p:nvSpPr>
        <p:spPr>
          <a:xfrm>
            <a:off x="457200" y="1600200"/>
            <a:ext cx="8229600" cy="4525963"/>
          </a:xfrm>
          <a:prstGeom prst="rect">
            <a:avLst/>
          </a:prstGeom>
        </p:spPr>
        <p:txBody>
          <a:bodyPr>
            <a:normAutofit/>
          </a:bodyPr>
          <a:lstStyle/>
          <a:p>
            <a:r>
              <a:rPr lang="en-US" sz="2400" dirty="0" smtClean="0"/>
              <a:t>NIEM-2</a:t>
            </a:r>
          </a:p>
          <a:p>
            <a:pPr lvl="1"/>
            <a:r>
              <a:rPr lang="en-US" sz="2000" dirty="0" smtClean="0"/>
              <a:t>Augmentations augment a class by use of an property in a subclass</a:t>
            </a:r>
          </a:p>
          <a:p>
            <a:r>
              <a:rPr lang="en-US" sz="2400" dirty="0" smtClean="0"/>
              <a:t>NIEM-3 </a:t>
            </a:r>
          </a:p>
          <a:p>
            <a:pPr lvl="1"/>
            <a:r>
              <a:rPr lang="en-US" sz="2000" dirty="0" smtClean="0"/>
              <a:t>No subclass is required, augmentations augment a class by use of a substitution group head</a:t>
            </a:r>
          </a:p>
          <a:p>
            <a:r>
              <a:rPr lang="en-US" sz="2400" dirty="0" smtClean="0"/>
              <a:t>NIEM-UML-3</a:t>
            </a:r>
          </a:p>
          <a:p>
            <a:pPr lvl="1"/>
            <a:r>
              <a:rPr lang="en-US" sz="2000" dirty="0" smtClean="0"/>
              <a:t>&lt;&lt;augments&gt;&gt; is used to augment a type. This generates the member of the substitution group.</a:t>
            </a:r>
          </a:p>
        </p:txBody>
      </p:sp>
    </p:spTree>
    <p:extLst>
      <p:ext uri="{BB962C8B-B14F-4D97-AF65-F5344CB8AC3E}">
        <p14:creationId xmlns:p14="http://schemas.microsoft.com/office/powerpoint/2010/main" val="25051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8628" y="1309914"/>
            <a:ext cx="7576457" cy="388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R</a:t>
            </a:r>
            <a:r>
              <a:rPr lang="en-US" dirty="0" smtClean="0"/>
              <a:t>estricted Augmentation of </a:t>
            </a:r>
            <a:r>
              <a:rPr lang="en-US" dirty="0" err="1" smtClean="0"/>
              <a:t>TelephoneNumber</a:t>
            </a:r>
            <a:endParaRPr lang="en-US" dirty="0"/>
          </a:p>
        </p:txBody>
      </p:sp>
      <p:sp>
        <p:nvSpPr>
          <p:cNvPr id="2" name="Title 1"/>
          <p:cNvSpPr>
            <a:spLocks noGrp="1"/>
          </p:cNvSpPr>
          <p:nvPr>
            <p:ph type="title"/>
          </p:nvPr>
        </p:nvSpPr>
        <p:spPr/>
        <p:txBody>
          <a:bodyPr/>
          <a:lstStyle/>
          <a:p>
            <a:r>
              <a:rPr lang="en-US" dirty="0" smtClean="0"/>
              <a:t>Augmentation Example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521" y="1757136"/>
            <a:ext cx="5219700" cy="326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69631" y="5383125"/>
            <a:ext cx="8499231" cy="954107"/>
          </a:xfrm>
          <a:prstGeom prst="rect">
            <a:avLst/>
          </a:prstGeom>
        </p:spPr>
        <p:txBody>
          <a:bodyPr wrap="square">
            <a:spAutoFit/>
          </a:bodyPr>
          <a:lstStyle/>
          <a:p>
            <a:r>
              <a:rPr lang="en-US" sz="1400" dirty="0"/>
              <a:t>&lt;</a:t>
            </a:r>
            <a:r>
              <a:rPr lang="en-US" sz="1400" dirty="0" err="1"/>
              <a:t>xsd:element</a:t>
            </a:r>
            <a:r>
              <a:rPr lang="en-US" sz="1400" dirty="0"/>
              <a:t> name="</a:t>
            </a:r>
            <a:r>
              <a:rPr lang="en-US" sz="1400" dirty="0" err="1"/>
              <a:t>TelephoneNumberAugmentation</a:t>
            </a:r>
            <a:r>
              <a:rPr lang="en-US" sz="1400" dirty="0"/>
              <a:t>" </a:t>
            </a:r>
            <a:r>
              <a:rPr lang="en-US" sz="1400" dirty="0" err="1"/>
              <a:t>nillable</a:t>
            </a:r>
            <a:r>
              <a:rPr lang="en-US" sz="1400" dirty="0"/>
              <a:t>="false" </a:t>
            </a:r>
          </a:p>
          <a:p>
            <a:r>
              <a:rPr lang="en-US" sz="1400" dirty="0"/>
              <a:t>	</a:t>
            </a:r>
            <a:r>
              <a:rPr lang="en-US" sz="1400" dirty="0" err="1"/>
              <a:t>substitutionGroup</a:t>
            </a:r>
            <a:r>
              <a:rPr lang="en-US" sz="1400" dirty="0"/>
              <a:t>="</a:t>
            </a:r>
            <a:r>
              <a:rPr lang="en-US" sz="1400" dirty="0" err="1"/>
              <a:t>nc:TelephoneNumberAugmentationPoint</a:t>
            </a:r>
            <a:r>
              <a:rPr lang="en-US" sz="1400" dirty="0"/>
              <a:t> " type="</a:t>
            </a:r>
            <a:r>
              <a:rPr lang="en-US" sz="1400" dirty="0" err="1"/>
              <a:t>tns:TelephoneNumberAugmentationType</a:t>
            </a:r>
            <a:r>
              <a:rPr lang="en-US" sz="1400" dirty="0"/>
              <a:t>"&gt;</a:t>
            </a:r>
          </a:p>
          <a:p>
            <a:r>
              <a:rPr lang="en-US" sz="1400" dirty="0" smtClean="0"/>
              <a:t>.</a:t>
            </a:r>
            <a:endParaRPr lang="en-US" sz="1400" dirty="0"/>
          </a:p>
        </p:txBody>
      </p:sp>
    </p:spTree>
    <p:extLst>
      <p:ext uri="{BB962C8B-B14F-4D97-AF65-F5344CB8AC3E}">
        <p14:creationId xmlns:p14="http://schemas.microsoft.com/office/powerpoint/2010/main" val="3259387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_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NIEM_bluegradient.thmx</Template>
  <TotalTime>6769</TotalTime>
  <Words>1074</Words>
  <Application>Microsoft Office PowerPoint</Application>
  <PresentationFormat>On-screen Show (4:3)</PresentationFormat>
  <Paragraphs>149</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NIEM_white</vt:lpstr>
      <vt:lpstr>Office Theme</vt:lpstr>
      <vt:lpstr>NIEM-UML-3 Specification Overview</vt:lpstr>
      <vt:lpstr>Current Status</vt:lpstr>
      <vt:lpstr>High level points</vt:lpstr>
      <vt:lpstr>Collaborative Innovation</vt:lpstr>
      <vt:lpstr>NIEM-UML Layered Architecture</vt:lpstr>
      <vt:lpstr>Platform Independent Model (PIM) Changes</vt:lpstr>
      <vt:lpstr>Unified Reference &amp; Content</vt:lpstr>
      <vt:lpstr>NIEM-3 Augmentations</vt:lpstr>
      <vt:lpstr>Augmentation Example</vt:lpstr>
      <vt:lpstr>Augmentation Details</vt:lpstr>
      <vt:lpstr>Local Vocabularies</vt:lpstr>
      <vt:lpstr>Representation</vt:lpstr>
      <vt:lpstr>Common Profile</vt:lpstr>
      <vt:lpstr>PIM Profile</vt:lpstr>
      <vt:lpstr>Reference model changes</vt:lpstr>
      <vt:lpstr>MPD/IEPD Model Changes</vt:lpstr>
      <vt:lpstr>MPD Changes Overview</vt:lpstr>
      <vt:lpstr>MPD Profile</vt:lpstr>
      <vt:lpstr>Profile points to class instances</vt:lpstr>
      <vt:lpstr>Contact Information Classes</vt:lpstr>
      <vt:lpstr>MPD Artifact Classes</vt:lpstr>
      <vt:lpstr>MPD Validity Constraint Classes</vt:lpstr>
      <vt:lpstr>MPD Example</vt:lpstr>
      <vt:lpstr>Other Specification Changes</vt:lpstr>
      <vt:lpstr>Potential Improvements &amp; Simplifications</vt:lpstr>
      <vt:lpstr>Potential Simplification Summaries</vt:lpstr>
      <vt:lpstr>Potential Simplification Summaries</vt:lpstr>
      <vt:lpstr>Summary of issues</vt:lpstr>
      <vt:lpstr>Questions and Comments</vt:lpstr>
    </vt:vector>
  </TitlesOfParts>
  <Company>LMD Agency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Krista Wilkins</dc:creator>
  <cp:lastModifiedBy>Cory Casanave</cp:lastModifiedBy>
  <cp:revision>458</cp:revision>
  <dcterms:created xsi:type="dcterms:W3CDTF">2011-09-16T18:18:47Z</dcterms:created>
  <dcterms:modified xsi:type="dcterms:W3CDTF">2014-09-10T21:11:42Z</dcterms:modified>
</cp:coreProperties>
</file>