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9" r:id="rId2"/>
    <p:sldId id="329" r:id="rId3"/>
    <p:sldId id="290" r:id="rId4"/>
    <p:sldId id="331" r:id="rId5"/>
    <p:sldId id="326" r:id="rId6"/>
    <p:sldId id="30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3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06F"/>
    <a:srgbClr val="CCECFF"/>
    <a:srgbClr val="0000F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178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 smtClean="0"/>
              <a:t>SUBTITLE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blan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 b="0" i="0">
                <a:solidFill>
                  <a:srgbClr val="1F497D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1590" y="4146588"/>
            <a:ext cx="601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NIEM 3.0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5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22" y="3807727"/>
            <a:ext cx="4590177" cy="2407179"/>
          </a:xfrm>
          <a:prstGeom prst="rect">
            <a:avLst/>
          </a:prstGeom>
        </p:spPr>
      </p:pic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22" y="1226294"/>
            <a:ext cx="4590177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</p:spPr>
        <p:txBody>
          <a:bodyPr/>
          <a:lstStyle/>
          <a:p>
            <a:r>
              <a:rPr lang="en-US" dirty="0" smtClean="0"/>
              <a:t>Unified content &amp; reference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7764" y="1440583"/>
            <a:ext cx="46557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j:ArrestInvolvedWeapon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nc:WeaponUser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nc:PersonBirthDate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&gt;1968-05-14&lt;/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nc:PersonBirthDate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nc:PersonFullName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&gt;Mark Moe&lt;/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nc:PersonFullName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nc:WeaponUser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nc:WeaponUsageText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&gt;Fired&lt;/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nc:WeaponUsageText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j:ArrestInvolvedWeapon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7" y="2770498"/>
            <a:ext cx="3202110" cy="16114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7764" y="3912500"/>
            <a:ext cx="422023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j:ArrestInvolvedWeapon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nc:WeaponUser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structures:ref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="Person1"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/&gt;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nc:WeaponUsageText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&gt;Fired&lt;/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nc:WeaponUsageText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j:ArrestInvolvedWeapon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endParaRPr lang="en-US" sz="1000" dirty="0">
              <a:solidFill>
                <a:schemeClr val="tx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structures:id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="Person1"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nc:PersonBirthDate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&gt;1968-05-14&lt;/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nc:PersonFullName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&gt;Mark Moe&lt;/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nc:PersonFullName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nc:PersonBirthDate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&lt;/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nc:Person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0534" y="2169239"/>
            <a:ext cx="142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506F"/>
                </a:solidFill>
              </a:rPr>
              <a:t>CONTENT</a:t>
            </a:r>
            <a:endParaRPr lang="en-US" sz="2000" b="1" dirty="0">
              <a:solidFill>
                <a:srgbClr val="00506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68" y="4811261"/>
            <a:ext cx="176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506F"/>
                </a:solidFill>
              </a:rPr>
              <a:t>REFERENCE</a:t>
            </a:r>
            <a:endParaRPr lang="en-US" sz="2000" b="1" dirty="0">
              <a:solidFill>
                <a:srgbClr val="005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br>
              <a:rPr lang="en-US" dirty="0" smtClean="0"/>
            </a:br>
            <a:r>
              <a:rPr lang="en-US" dirty="0" smtClean="0"/>
              <a:t>simplified </a:t>
            </a:r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Screen Shot 2013-06-18 at 13.03.55ED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3" y="1310185"/>
            <a:ext cx="7734547" cy="491319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165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br>
              <a:rPr lang="en-US" dirty="0" smtClean="0"/>
            </a:br>
            <a:r>
              <a:rPr lang="en-US" dirty="0" smtClean="0"/>
              <a:t>Updated </a:t>
            </a:r>
            <a:r>
              <a:rPr lang="en-US" dirty="0" smtClean="0"/>
              <a:t>Augmentations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8" y="1455565"/>
            <a:ext cx="5116652" cy="359998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825563" y="1455565"/>
            <a:ext cx="27042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Augmentations are extensions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without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subclasses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3600"/>
              </a:spcAft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Each object or association 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type contains an 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rgbClr val="00506F"/>
                </a:solidFill>
              </a:rPr>
              <a:t>augmentation point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element</a:t>
            </a:r>
          </a:p>
          <a:p>
            <a:pPr>
              <a:spcAft>
                <a:spcPts val="3600"/>
              </a:spcAft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Augmentation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elements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substitutable for the augmentation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point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br>
              <a:rPr lang="en-US" dirty="0" smtClean="0"/>
            </a:br>
            <a:r>
              <a:rPr lang="en-US" dirty="0" smtClean="0"/>
              <a:t>structures </a:t>
            </a:r>
            <a:r>
              <a:rPr lang="en-US" dirty="0" smtClean="0"/>
              <a:t>base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Screen Shot 2013-06-18 at 14.07.59ED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26"/>
            <a:ext cx="8229600" cy="16589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7200" y="3682341"/>
            <a:ext cx="5950155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/>
              <a:buChar char="•"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Split </a:t>
            </a:r>
            <a:r>
              <a:rPr lang="en-US" sz="1600" dirty="0" err="1"/>
              <a:t>ComplexObjectType</a:t>
            </a:r>
            <a:r>
              <a:rPr lang="en-US" sz="1600" dirty="0"/>
              <a:t> into </a:t>
            </a:r>
            <a:r>
              <a:rPr lang="en-US" sz="1600" dirty="0" err="1"/>
              <a:t>ObjectType</a:t>
            </a:r>
            <a:r>
              <a:rPr lang="en-US" sz="1600" dirty="0"/>
              <a:t>, </a:t>
            </a:r>
            <a:r>
              <a:rPr lang="en-US" sz="1600" dirty="0" err="1" smtClean="0"/>
              <a:t>AssociationType</a:t>
            </a: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sz="1600" dirty="0" smtClean="0"/>
              <a:t>Added </a:t>
            </a:r>
            <a:r>
              <a:rPr lang="en-US" sz="1600" dirty="0"/>
              <a:t>augmentation point </a:t>
            </a:r>
            <a:r>
              <a:rPr lang="en-US" sz="1600" dirty="0" smtClean="0"/>
              <a:t>element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Added </a:t>
            </a:r>
            <a:r>
              <a:rPr lang="en-US" sz="1600" dirty="0" err="1"/>
              <a:t>structures:ref</a:t>
            </a:r>
            <a:r>
              <a:rPr lang="en-US" sz="1600" dirty="0"/>
              <a:t> </a:t>
            </a:r>
            <a:r>
              <a:rPr lang="en-US" sz="1600" dirty="0" smtClean="0"/>
              <a:t>attribute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Renamed </a:t>
            </a:r>
            <a:r>
              <a:rPr lang="en-US" sz="1600" dirty="0" err="1"/>
              <a:t>linkMetadata</a:t>
            </a:r>
            <a:r>
              <a:rPr lang="en-US" sz="1600" dirty="0"/>
              <a:t> to </a:t>
            </a:r>
            <a:r>
              <a:rPr lang="en-US" sz="1600" dirty="0" err="1" smtClean="0"/>
              <a:t>relationshipMetadata</a:t>
            </a: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Added attribute wildcard for IC ISM, NTK namespaces</a:t>
            </a:r>
          </a:p>
        </p:txBody>
      </p:sp>
    </p:spTree>
    <p:extLst>
      <p:ext uri="{BB962C8B-B14F-4D97-AF65-F5344CB8AC3E}">
        <p14:creationId xmlns:p14="http://schemas.microsoft.com/office/powerpoint/2010/main" val="23988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29038"/>
            <a:ext cx="632705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Annotations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 the schema identify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non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-dictionary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terminology: jargon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acronyms,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slang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Removes NDR 1.3 Table 9-1: Abbreviations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Used in Immigration namespace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96244"/>
            <a:ext cx="8261118" cy="206210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term:LocalTerm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term="SEVIS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" 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          literal="Student and Exchange Visitor Information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                  System"/&gt;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term:LocalTerm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term="ICE"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          literal="Immigration and Customs Enforcement"/&gt;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term:LocalTerm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term="USCIS"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          literal="United States Citizenship and Immigration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                        Services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/>
                <a:cs typeface="Courier New"/>
              </a:rPr>
              <a:t>"/&gt;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758426"/>
            <a:ext cx="4069080" cy="129266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ICEEmployeeType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ICEOfficerType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SEVISPersonDependentAssociationType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ICEEmployeeAssistantUSAttorneyIndicator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ICEEmployeeAttorneyIndicator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9238" y="4758426"/>
            <a:ext cx="4069080" cy="129266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ICEEmployeeAugmentationPoint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ICEEmployeeBadgeIdentification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</a:schemeClr>
                </a:solidFill>
              </a:rPr>
              <a:t>ICEEmployeeK9Indicator</a:t>
            </a: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ICEEmployeePINIdentification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ICEEmployeePayGradeNumeric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300" dirty="0" err="1">
                <a:solidFill>
                  <a:schemeClr val="tx1">
                    <a:lumMod val="50000"/>
                  </a:schemeClr>
                </a:solidFill>
              </a:rPr>
              <a:t>ICEEmployeeTitleText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br>
              <a:rPr lang="en-US" dirty="0" smtClean="0"/>
            </a:br>
            <a:r>
              <a:rPr lang="en-US" dirty="0" smtClean="0"/>
              <a:t>abstract </a:t>
            </a:r>
            <a:r>
              <a:rPr lang="en-US" dirty="0" smtClean="0"/>
              <a:t>elements for codes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" y="1336113"/>
            <a:ext cx="4831774" cy="366190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86401" y="1335198"/>
            <a:ext cx="3341823" cy="16037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Code + Text with the same basic meaning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Release defines an abstract,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typeless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element for each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Code + Text are substituted for the base element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</a:t>
            </a:r>
            <a:r>
              <a:rPr lang="en-US" dirty="0" smtClean="0"/>
              <a:t>Normative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359689"/>
            <a:ext cx="8413845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7F7F7F"/>
                </a:solidFill>
              </a:rPr>
              <a:t>NIEM Naming and Design Rules V3.0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http://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reference.niem.gov/niem/specification/naming-and-design-rules/3.0/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7F7F7F"/>
                </a:solidFill>
              </a:rPr>
              <a:t>NIEM Model </a:t>
            </a:r>
            <a:r>
              <a:rPr lang="en-US" sz="2400" b="1" dirty="0" err="1" smtClean="0">
                <a:solidFill>
                  <a:srgbClr val="7F7F7F"/>
                </a:solidFill>
              </a:rPr>
              <a:t>Pacakge</a:t>
            </a:r>
            <a:r>
              <a:rPr lang="en-US" sz="2400" b="1" dirty="0" smtClean="0">
                <a:solidFill>
                  <a:srgbClr val="7F7F7F"/>
                </a:solidFill>
              </a:rPr>
              <a:t> Description Specification V3.0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http://reference.niem.gov/niem/specification/model-package-description/3.0/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7F7F7F"/>
                </a:solidFill>
              </a:rPr>
              <a:t>NIEM Conformance Specification V3.0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http://reference.niem.gov/niem/specification/conformance/3.0/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7F7F7F"/>
                </a:solidFill>
              </a:rPr>
              <a:t>NIEM Conformant Target Attribute Specification V3.0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http://reference.niem.gov/niem/specification/conformance-targets-attribute/3.0/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005544" y="1117705"/>
            <a:ext cx="7317154" cy="941738"/>
          </a:xfrm>
          <a:prstGeom prst="roundRect">
            <a:avLst>
              <a:gd name="adj" fmla="val 6097"/>
            </a:avLst>
          </a:prstGeom>
          <a:gradFill>
            <a:gsLst>
              <a:gs pos="0">
                <a:srgbClr val="00506F"/>
              </a:gs>
              <a:gs pos="100000">
                <a:srgbClr val="00506F">
                  <a:alpha val="75000"/>
                </a:srgbClr>
              </a:gs>
            </a:gsLst>
          </a:gradFill>
          <a:ln>
            <a:solidFill>
              <a:srgbClr val="00506F"/>
            </a:solidFill>
          </a:ln>
          <a:effectLst>
            <a:reflection stA="15000" endPos="15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137160" rtlCol="0" anchor="ctr" anchorCtr="0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NIEM 3.0 was successfully launched on November 6, 2013. 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Various specifications serve as the “backbone” of the NIEM 3.0 technical architecture.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4718" y="1318171"/>
            <a:ext cx="7992382" cy="455770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/>
          <a:lstStyle/>
          <a:p>
            <a:r>
              <a:rPr lang="en-US" dirty="0"/>
              <a:t>Major vs. Minor Release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49" y="2250107"/>
            <a:ext cx="5485551" cy="3477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116" y="1426778"/>
            <a:ext cx="7963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NIEM 3.0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</a:rPr>
              <a:t>major release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 the NIEM data model—containing updates to the NIEM Core as well as changes to several Domains.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40984" y="2265581"/>
            <a:ext cx="4203550" cy="3407101"/>
          </a:xfrm>
          <a:prstGeom prst="rect">
            <a:avLst/>
          </a:prstGeom>
          <a:solidFill>
            <a:srgbClr val="CCECFF">
              <a:alpha val="45882"/>
            </a:srgbClr>
          </a:solidFill>
          <a:ln w="12700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108" y="2491241"/>
            <a:ext cx="17829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i="1" dirty="0" smtClean="0">
                <a:solidFill>
                  <a:schemeClr val="tx1">
                    <a:lumMod val="50000"/>
                  </a:schemeClr>
                </a:solidFill>
              </a:rPr>
              <a:t>minor 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</a:rPr>
              <a:t>release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involves limited changes to Domains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7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NIEM evolved over the years?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63162" y="5517932"/>
            <a:ext cx="24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54545"/>
                </a:solidFill>
              </a:rPr>
              <a:t>Reference Schemas</a:t>
            </a:r>
            <a:endParaRPr lang="en-US" b="1" dirty="0">
              <a:solidFill>
                <a:srgbClr val="454545"/>
              </a:solidFill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0086" y="1463928"/>
            <a:ext cx="1895229" cy="3526767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spc="-50" dirty="0" smtClean="0">
                <a:solidFill>
                  <a:srgbClr val="454545"/>
                </a:solidFill>
                <a:latin typeface="Arial"/>
                <a:cs typeface="Arial"/>
              </a:rPr>
              <a:t>MAJOR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50" dirty="0" smtClean="0">
                <a:solidFill>
                  <a:srgbClr val="304776"/>
                </a:solidFill>
                <a:latin typeface="Arial"/>
                <a:cs typeface="Arial"/>
              </a:rPr>
              <a:t>NIEM 1.0</a:t>
            </a:r>
            <a:endParaRPr lang="en-US" sz="20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8611" y="504086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54545"/>
                </a:solidFill>
              </a:rPr>
              <a:t>2006</a:t>
            </a:r>
            <a:endParaRPr lang="en-US" b="1" dirty="0">
              <a:solidFill>
                <a:srgbClr val="454545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2117" y="2270694"/>
            <a:ext cx="1645920" cy="8672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1.0 Core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2117" y="3212852"/>
            <a:ext cx="1645920" cy="16459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01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Wingdings 2" pitchFamily="18" charset="2"/>
              <a:buNone/>
              <a:defRPr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1.0 Domains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2595953" y="1480856"/>
            <a:ext cx="1895229" cy="3526767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spc="-50" dirty="0" smtClean="0">
                <a:solidFill>
                  <a:srgbClr val="454545"/>
                </a:solidFill>
                <a:latin typeface="Arial"/>
                <a:cs typeface="Arial"/>
              </a:rPr>
              <a:t>MAJOR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50" dirty="0" smtClean="0">
                <a:solidFill>
                  <a:srgbClr val="304776"/>
                </a:solidFill>
                <a:latin typeface="Arial"/>
                <a:cs typeface="Arial"/>
              </a:rPr>
              <a:t>NIEM 2.0</a:t>
            </a:r>
            <a:endParaRPr lang="en-US" sz="20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4478" y="5057796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54545"/>
                </a:solidFill>
              </a:rPr>
              <a:t>2007</a:t>
            </a:r>
            <a:endParaRPr lang="en-US" b="1" dirty="0">
              <a:solidFill>
                <a:srgbClr val="454545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717984" y="2287622"/>
            <a:ext cx="1645920" cy="8672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2.0 Core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717984" y="3229780"/>
            <a:ext cx="1645920" cy="16459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01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Wingdings 2" pitchFamily="18" charset="2"/>
              <a:buNone/>
              <a:defRPr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2.0 Domains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4661218" y="1480856"/>
            <a:ext cx="1895229" cy="3526767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i="1" spc="-5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MINOR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50" dirty="0" smtClean="0">
                <a:solidFill>
                  <a:srgbClr val="304776"/>
                </a:solidFill>
                <a:latin typeface="Arial"/>
                <a:cs typeface="Arial"/>
              </a:rPr>
              <a:t>NIEM 2.1</a:t>
            </a:r>
            <a:endParaRPr lang="en-US" sz="20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9743" y="5057796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4545"/>
                </a:solidFill>
              </a:rPr>
              <a:t>2009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783249" y="2287622"/>
            <a:ext cx="1645920" cy="8672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2.0 Core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783249" y="3229780"/>
            <a:ext cx="1645920" cy="16459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01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Wingdings 2" pitchFamily="18" charset="2"/>
              <a:buNone/>
              <a:defRPr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2.1 Domains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740108" y="1480856"/>
            <a:ext cx="1895229" cy="3526767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spc="-50" dirty="0" smtClean="0">
                <a:solidFill>
                  <a:srgbClr val="454545"/>
                </a:solidFill>
                <a:latin typeface="Arial"/>
                <a:cs typeface="Arial"/>
              </a:rPr>
              <a:t>MAJOR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50" dirty="0" smtClean="0">
                <a:solidFill>
                  <a:srgbClr val="304776"/>
                </a:solidFill>
                <a:latin typeface="Arial"/>
                <a:cs typeface="Arial"/>
              </a:rPr>
              <a:t>NIEM 3.0</a:t>
            </a:r>
            <a:endParaRPr lang="en-US" sz="20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38633" y="5057796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54545"/>
                </a:solidFill>
              </a:rPr>
              <a:t>2013</a:t>
            </a:r>
            <a:endParaRPr lang="en-US" b="1" dirty="0">
              <a:solidFill>
                <a:srgbClr val="454545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62139" y="2287622"/>
            <a:ext cx="1645920" cy="8672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3.0 Core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862139" y="3229780"/>
            <a:ext cx="1645920" cy="16459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EB3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01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Wingdings 2" pitchFamily="18" charset="2"/>
              <a:buNone/>
              <a:defRPr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3.0 Domains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2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Inputs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75130" y="2366683"/>
            <a:ext cx="2106706" cy="842682"/>
          </a:xfrm>
          <a:prstGeom prst="roundRect">
            <a:avLst/>
          </a:prstGeom>
          <a:gradFill>
            <a:gsLst>
              <a:gs pos="45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Improvements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3060" y="3406588"/>
            <a:ext cx="2106706" cy="842682"/>
          </a:xfrm>
          <a:prstGeom prst="roundRect">
            <a:avLst/>
          </a:prstGeom>
          <a:gradFill>
            <a:gsLst>
              <a:gs pos="45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Resolved NIEM Configuration Control Tool (NCCT) Issues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6338047" y="1757082"/>
            <a:ext cx="2106706" cy="842682"/>
          </a:xfrm>
          <a:prstGeom prst="roundRect">
            <a:avLst/>
          </a:prstGeom>
          <a:gradFill>
            <a:gsLst>
              <a:gs pos="45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 Content Updates &amp; Additions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338047" y="2788024"/>
            <a:ext cx="2106706" cy="842682"/>
          </a:xfrm>
          <a:prstGeom prst="roundRect">
            <a:avLst/>
          </a:prstGeom>
          <a:gradFill>
            <a:gsLst>
              <a:gs pos="45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Content Harmonization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338047" y="3872752"/>
            <a:ext cx="2106706" cy="842682"/>
          </a:xfrm>
          <a:prstGeom prst="roundRect">
            <a:avLst/>
          </a:prstGeom>
          <a:gradFill>
            <a:gsLst>
              <a:gs pos="45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Content Related NCCT Issues</a:t>
            </a:r>
            <a:endParaRPr lang="en-US" sz="1400" dirty="0"/>
          </a:p>
        </p:txBody>
      </p:sp>
      <p:pic>
        <p:nvPicPr>
          <p:cNvPr id="16" name="Picture 15" descr="NIEM-flo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21" y="2042085"/>
            <a:ext cx="2877086" cy="295085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680447" y="2788024"/>
            <a:ext cx="708211" cy="152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16146" y="3630706"/>
            <a:ext cx="564775" cy="165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74659" y="2178423"/>
            <a:ext cx="591670" cy="2958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898776" y="4249270"/>
            <a:ext cx="416860" cy="1030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45571" y="3209365"/>
            <a:ext cx="2476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IEM3-Timeline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5" y="889153"/>
            <a:ext cx="7766463" cy="1905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</a:t>
            </a:r>
            <a:r>
              <a:rPr lang="en-US" dirty="0" smtClean="0"/>
              <a:t>Release cycle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778455" y="2826930"/>
            <a:ext cx="2727043" cy="3229975"/>
          </a:xfrm>
          <a:prstGeom prst="roundRect">
            <a:avLst>
              <a:gd name="adj" fmla="val 5374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2000">
                <a:schemeClr val="tx1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marL="0" lvl="1">
              <a:spcBef>
                <a:spcPts val="0"/>
              </a:spcBef>
              <a:defRPr/>
            </a:pPr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Pre-alpha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is the requirements gathering phase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when all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significant content changes are identified.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During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this phase:</a:t>
            </a:r>
          </a:p>
          <a:p>
            <a:pPr marL="171450" lvl="1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Domains prepare change requests for new and changed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171450" lvl="1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Domains indicate  domain updates to be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integrated.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505497" y="2826930"/>
            <a:ext cx="1975584" cy="2989083"/>
          </a:xfrm>
          <a:prstGeom prst="roundRect">
            <a:avLst>
              <a:gd name="adj" fmla="val 5374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2000">
                <a:schemeClr val="tx1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Alpha 1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Alpha 2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are the first two rounds of review where inputs and feedback regarding changes/requirements are collected and organized into coherent lists.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These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lists are then made ready for Governance review.  Alpha 2 was the first opportunity for public review.</a:t>
            </a:r>
            <a:endParaRPr lang="en-US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1080" y="2826930"/>
            <a:ext cx="1151908" cy="2698371"/>
          </a:xfrm>
          <a:prstGeom prst="roundRect">
            <a:avLst>
              <a:gd name="adj" fmla="val 5374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Beta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continues the feedback process and is the last opportunity to provide </a:t>
            </a:r>
            <a:r>
              <a:rPr lang="en-US" sz="1100" b="1" i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public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feedback on the full model. 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Like Alpha 1 and 2, inputs from Beta are reviewed by the Governance body. 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60284" y="2826930"/>
            <a:ext cx="1005840" cy="2482048"/>
          </a:xfrm>
          <a:prstGeom prst="roundRect">
            <a:avLst>
              <a:gd name="adj" fmla="val 5374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2000">
                <a:schemeClr val="tx1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 the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Release Candidate (RC)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phase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final adjustments, refinements,  and corrections are made before Governance body review</a:t>
            </a: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678018" y="2826930"/>
            <a:ext cx="938150" cy="2236387"/>
          </a:xfrm>
          <a:prstGeom prst="roundRect">
            <a:avLst>
              <a:gd name="adj" fmla="val 5374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2000">
                <a:schemeClr val="tx1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>
                <a:lumMod val="85000"/>
              </a:schemeClr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After </a:t>
            </a:r>
            <a:endParaRPr lang="en-US" sz="1100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Governance</a:t>
            </a:r>
          </a:p>
          <a:p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Body</a:t>
            </a:r>
          </a:p>
          <a:p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approval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the model is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Finalized &amp;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Published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1081" y="2113845"/>
            <a:ext cx="1151907" cy="319617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Content Updates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i="1" dirty="0" smtClean="0"/>
              <a:t>(changes from 2.1)</a:t>
            </a:r>
            <a:endParaRPr lang="en-US" sz="2400" b="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569" y="1381720"/>
            <a:ext cx="7700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506F"/>
                </a:solidFill>
              </a:rPr>
              <a:t>Domains</a:t>
            </a:r>
          </a:p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New Domain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:  Biometrics 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Updates: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Justice, CBRN, Immigration, Screening, Biometrics,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International 	Trade, 	Maritime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Family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Services (FS) changed its name to Children, Youth, &amp; Family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	Services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(CYFS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endParaRPr lang="en-US" sz="1400" b="1" dirty="0">
              <a:solidFill>
                <a:srgbClr val="00506F"/>
              </a:solidFill>
            </a:endParaRPr>
          </a:p>
          <a:p>
            <a:r>
              <a:rPr lang="en-US" sz="1400" b="1" dirty="0" smtClean="0">
                <a:solidFill>
                  <a:srgbClr val="00506F"/>
                </a:solidFill>
              </a:rPr>
              <a:t>Resolved issues in NIEM </a:t>
            </a:r>
            <a:r>
              <a:rPr lang="en-US" sz="1400" b="1" dirty="0">
                <a:solidFill>
                  <a:srgbClr val="00506F"/>
                </a:solidFill>
              </a:rPr>
              <a:t>Configuration Control Tool (NCCT</a:t>
            </a:r>
            <a:r>
              <a:rPr lang="en-US" sz="1400" b="1" dirty="0" smtClean="0">
                <a:solidFill>
                  <a:srgbClr val="00506F"/>
                </a:solidFill>
              </a:rPr>
              <a:t>)</a:t>
            </a:r>
            <a:endParaRPr lang="en-US" sz="1400" b="1" dirty="0">
              <a:solidFill>
                <a:srgbClr val="00506F"/>
              </a:solidFill>
            </a:endParaRPr>
          </a:p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100+ NCCT issues backlogged after NIEM 2.0 and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2.1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	~100 issues resolved since the NIEM 3.0 Kickoff in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August</a:t>
            </a:r>
          </a:p>
          <a:p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00506F"/>
                </a:solidFill>
              </a:rPr>
              <a:t>Significant object updates: 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LocationType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(refactored),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DocumentType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ContactInformation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(types and associations),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FacilityType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ItemType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BiometricType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Measures and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MeasureType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sz="1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00506F"/>
                </a:solidFill>
              </a:rPr>
              <a:t>New code lists: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HL7 (religion), GENC, Census-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USCounty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occs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-facility,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DoL-soc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(occupations),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XCard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(v-card XML representation)</a:t>
            </a:r>
          </a:p>
          <a:p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00506F"/>
                </a:solidFill>
              </a:rPr>
              <a:t>Code list updates: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FIPS (sunset lists),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mmucc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nga-vdatum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, ansi-d20</a:t>
            </a:r>
          </a:p>
          <a:p>
            <a:endParaRPr lang="en-US" sz="1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00506F"/>
                </a:solidFill>
              </a:rPr>
              <a:t>Harmonization: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Justice &amp; Biometrics, Immigration &amp; Screening, CBRN </a:t>
            </a:r>
            <a:b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&amp; International Trade, Screening &amp; Biometrics, Core &amp; Biometrics</a:t>
            </a:r>
          </a:p>
        </p:txBody>
      </p:sp>
    </p:spTree>
    <p:extLst>
      <p:ext uri="{BB962C8B-B14F-4D97-AF65-F5344CB8AC3E}">
        <p14:creationId xmlns:p14="http://schemas.microsoft.com/office/powerpoint/2010/main" val="37104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br>
              <a:rPr lang="en-US" dirty="0" smtClean="0"/>
            </a:br>
            <a:r>
              <a:rPr lang="en-US" dirty="0" smtClean="0"/>
              <a:t>Simplified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9763"/>
              </p:ext>
            </p:extLst>
          </p:nvPr>
        </p:nvGraphicFramePr>
        <p:xfrm>
          <a:off x="784941" y="1512597"/>
          <a:ext cx="7597059" cy="3639164"/>
        </p:xfrm>
        <a:graphic>
          <a:graphicData uri="http://schemas.openxmlformats.org/drawingml/2006/table">
            <a:tbl>
              <a:tblPr firstRow="1" bandRow="1">
                <a:effectLst/>
                <a:tableStyleId>{7E9639D4-E3E2-4D34-9284-5A2195B3D0D7}</a:tableStyleId>
              </a:tblPr>
              <a:tblGrid>
                <a:gridCol w="3594821"/>
                <a:gridCol w="4002238"/>
              </a:tblGrid>
              <a:tr h="6013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NIEM 2.0</a:t>
                      </a:r>
                      <a:endParaRPr 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506F"/>
                        </a:gs>
                        <a:gs pos="100000">
                          <a:schemeClr val="accent5">
                            <a:lumMod val="75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2000" dirty="0" smtClean="0"/>
                        <a:t>NIEM 3.0</a:t>
                      </a:r>
                      <a:endParaRPr 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506F"/>
                        </a:gs>
                        <a:gs pos="100000">
                          <a:schemeClr val="accent5">
                            <a:lumMod val="75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structures:linkMetadata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attribute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Replaced with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structures:relationshipMetadata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attribute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structures:sequenceID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Removed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structures:Augmentation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element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Removed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structures:Metadata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element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Removed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structures:ComplexObjectType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Replaced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with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structures:ObjectType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and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structures:AssociationType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Object and Association resources (for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appinfo:Base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Removed; extend from base types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structures:ReferenceType</a:t>
                      </a:r>
                      <a:endParaRPr 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Removed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3.0 Technical Updates:</a:t>
            </a:r>
            <a:br>
              <a:rPr lang="en-US" dirty="0" smtClean="0"/>
            </a:br>
            <a:r>
              <a:rPr lang="en-US" dirty="0" smtClean="0"/>
              <a:t>Simplified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5359"/>
              </p:ext>
            </p:extLst>
          </p:nvPr>
        </p:nvGraphicFramePr>
        <p:xfrm>
          <a:off x="801324" y="1525795"/>
          <a:ext cx="7523316" cy="36717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385579"/>
                <a:gridCol w="4137737"/>
              </a:tblGrid>
              <a:tr h="5881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NIEM 2.0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506F"/>
                        </a:gs>
                        <a:gs pos="100000">
                          <a:schemeClr val="accent5">
                            <a:lumMod val="75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NIEM 3.0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506F"/>
                        </a:gs>
                        <a:gs pos="100000">
                          <a:schemeClr val="accent5">
                            <a:lumMod val="75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appinfo:ConformantIndicator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Schema: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use a</a:t>
                      </a: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ttribute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ct:conformanceTargets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Imports: use attribute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appinfo:externalImportIndicator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appinfo:Base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the base types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structures:ObjectType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structures:AssociationType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appinfo:ReferenceTarget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 the element's type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attribute.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appinfo:AppliesTo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Augmentations: use the augmentation element's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substitutionGroup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attribute.</a:t>
                      </a:r>
                    </a:p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Metadata: use attributes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appinfo:appliesToTypes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appinfo:appliesToElements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appinfo:ExternalAdapterTypeIndicator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548640">
                        <a:buFont typeface="Arial"/>
                        <a:buNone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attribute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appinfo:externalAdapterTypeIndicator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Screen Shot 2013-06-18 at 11.45.43ED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5" y="1278194"/>
            <a:ext cx="7676653" cy="444041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26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.0 Beta Tech Talk Presentation_061113_JYI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3.0 Beta Tech Talk Presentation_061113_JYI</Template>
  <TotalTime>1827</TotalTime>
  <Words>724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3.0 Beta Tech Talk Presentation_061113_JYI</vt:lpstr>
      <vt:lpstr>PowerPoint Presentation</vt:lpstr>
      <vt:lpstr>Major vs. Minor Release</vt:lpstr>
      <vt:lpstr>How has NIEM evolved over the years? </vt:lpstr>
      <vt:lpstr>NIEM 3.0 Inputs</vt:lpstr>
      <vt:lpstr>NIEM 3.0 Release cycle</vt:lpstr>
      <vt:lpstr>NIEM 3.0 Content Updates (changes from 2.1)</vt:lpstr>
      <vt:lpstr>NIEM 3.0 Technical Updates: Simplified structures</vt:lpstr>
      <vt:lpstr>NIEM 3.0 Technical Updates: Simplified annotations</vt:lpstr>
      <vt:lpstr>Simplified annotations</vt:lpstr>
      <vt:lpstr>Unified content &amp; reference elements</vt:lpstr>
      <vt:lpstr>NIEM 3.0 Technical Updates: simplified schemas</vt:lpstr>
      <vt:lpstr>NIEM 3.0 Technical Updates: Updated Augmentations</vt:lpstr>
      <vt:lpstr>NIEM 3.0 Technical Updates: structures base types</vt:lpstr>
      <vt:lpstr>NIEM 3.0 Technical Updates: Local vocabulary</vt:lpstr>
      <vt:lpstr>NIEM 3.0 Technical Updates: abstract elements for codes</vt:lpstr>
      <vt:lpstr>NIEM 3.0 Normative Specifications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Yi, Jenny</dc:creator>
  <cp:lastModifiedBy>Stekervetz, Justin</cp:lastModifiedBy>
  <cp:revision>167</cp:revision>
  <dcterms:created xsi:type="dcterms:W3CDTF">2013-06-13T15:50:45Z</dcterms:created>
  <dcterms:modified xsi:type="dcterms:W3CDTF">2014-09-12T15:57:19Z</dcterms:modified>
</cp:coreProperties>
</file>